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92"/>
  </p:notesMasterIdLst>
  <p:handoutMasterIdLst>
    <p:handoutMasterId r:id="rId93"/>
  </p:handoutMasterIdLst>
  <p:sldIdLst>
    <p:sldId id="470" r:id="rId5"/>
    <p:sldId id="736" r:id="rId6"/>
    <p:sldId id="737" r:id="rId7"/>
    <p:sldId id="738" r:id="rId8"/>
    <p:sldId id="739" r:id="rId9"/>
    <p:sldId id="1075" r:id="rId10"/>
    <p:sldId id="1074" r:id="rId11"/>
    <p:sldId id="740" r:id="rId12"/>
    <p:sldId id="1063" r:id="rId13"/>
    <p:sldId id="741" r:id="rId14"/>
    <p:sldId id="742" r:id="rId15"/>
    <p:sldId id="743" r:id="rId16"/>
    <p:sldId id="744" r:id="rId17"/>
    <p:sldId id="745" r:id="rId18"/>
    <p:sldId id="746" r:id="rId19"/>
    <p:sldId id="1008" r:id="rId20"/>
    <p:sldId id="1010" r:id="rId21"/>
    <p:sldId id="1011" r:id="rId22"/>
    <p:sldId id="1012" r:id="rId23"/>
    <p:sldId id="1013" r:id="rId24"/>
    <p:sldId id="1007" r:id="rId25"/>
    <p:sldId id="1009" r:id="rId26"/>
    <p:sldId id="1015" r:id="rId27"/>
    <p:sldId id="1016" r:id="rId28"/>
    <p:sldId id="747" r:id="rId29"/>
    <p:sldId id="1014" r:id="rId30"/>
    <p:sldId id="1017" r:id="rId31"/>
    <p:sldId id="1018" r:id="rId32"/>
    <p:sldId id="1021" r:id="rId33"/>
    <p:sldId id="1019" r:id="rId34"/>
    <p:sldId id="749" r:id="rId35"/>
    <p:sldId id="750" r:id="rId36"/>
    <p:sldId id="1022" r:id="rId37"/>
    <p:sldId id="751" r:id="rId38"/>
    <p:sldId id="1023" r:id="rId39"/>
    <p:sldId id="1025" r:id="rId40"/>
    <p:sldId id="1028" r:id="rId41"/>
    <p:sldId id="1027" r:id="rId42"/>
    <p:sldId id="1029" r:id="rId43"/>
    <p:sldId id="1030" r:id="rId44"/>
    <p:sldId id="1031" r:id="rId45"/>
    <p:sldId id="1032" r:id="rId46"/>
    <p:sldId id="1033" r:id="rId47"/>
    <p:sldId id="753" r:id="rId48"/>
    <p:sldId id="754" r:id="rId49"/>
    <p:sldId id="755" r:id="rId50"/>
    <p:sldId id="1034" r:id="rId51"/>
    <p:sldId id="1035" r:id="rId52"/>
    <p:sldId id="1036" r:id="rId53"/>
    <p:sldId id="1037" r:id="rId54"/>
    <p:sldId id="1038" r:id="rId55"/>
    <p:sldId id="1039" r:id="rId56"/>
    <p:sldId id="1041" r:id="rId57"/>
    <p:sldId id="1043" r:id="rId58"/>
    <p:sldId id="1044" r:id="rId59"/>
    <p:sldId id="1045" r:id="rId60"/>
    <p:sldId id="1046" r:id="rId61"/>
    <p:sldId id="1047" r:id="rId62"/>
    <p:sldId id="1042" r:id="rId63"/>
    <p:sldId id="759" r:id="rId64"/>
    <p:sldId id="1049" r:id="rId65"/>
    <p:sldId id="1050" r:id="rId66"/>
    <p:sldId id="1051" r:id="rId67"/>
    <p:sldId id="1048" r:id="rId68"/>
    <p:sldId id="1066" r:id="rId69"/>
    <p:sldId id="1067" r:id="rId70"/>
    <p:sldId id="762" r:id="rId71"/>
    <p:sldId id="1052" r:id="rId72"/>
    <p:sldId id="764" r:id="rId73"/>
    <p:sldId id="1053" r:id="rId74"/>
    <p:sldId id="1054" r:id="rId75"/>
    <p:sldId id="766" r:id="rId76"/>
    <p:sldId id="1055" r:id="rId77"/>
    <p:sldId id="1056" r:id="rId78"/>
    <p:sldId id="1057" r:id="rId79"/>
    <p:sldId id="1058" r:id="rId80"/>
    <p:sldId id="1059" r:id="rId81"/>
    <p:sldId id="1060" r:id="rId82"/>
    <p:sldId id="1061" r:id="rId83"/>
    <p:sldId id="1062" r:id="rId84"/>
    <p:sldId id="772" r:id="rId85"/>
    <p:sldId id="1064" r:id="rId86"/>
    <p:sldId id="883" r:id="rId87"/>
    <p:sldId id="889" r:id="rId88"/>
    <p:sldId id="1068" r:id="rId89"/>
    <p:sldId id="1072" r:id="rId90"/>
    <p:sldId id="1073" r:id="rId9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orient="horz" pos="4065" userDrawn="1">
          <p15:clr>
            <a:srgbClr val="A4A3A4"/>
          </p15:clr>
        </p15:guide>
        <p15:guide id="3" orient="horz" pos="2160" userDrawn="1">
          <p15:clr>
            <a:srgbClr val="A4A3A4"/>
          </p15:clr>
        </p15:guide>
        <p15:guide id="4" pos="3840" userDrawn="1">
          <p15:clr>
            <a:srgbClr val="A4A3A4"/>
          </p15:clr>
        </p15:guide>
        <p15:guide id="7" pos="267" userDrawn="1">
          <p15:clr>
            <a:srgbClr val="A4A3A4"/>
          </p15:clr>
        </p15:guide>
        <p15:guide id="8" pos="742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澤谷　拓郎（SBT　Web　Webマーケティング部）" initials="澤谷" lastIdx="1" clrIdx="0"/>
  <p:cmAuthor id="1" name="Ogura, Koji (JP - Tokyo)" initials="OK(-T" lastIdx="1" clrIdx="1"/>
  <p:cmAuthor id="2" name="Admin" initials="A" lastIdx="1" clrIdx="2">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22B"/>
    <a:srgbClr val="24981B"/>
    <a:srgbClr val="003300"/>
    <a:srgbClr val="FF00FF"/>
    <a:srgbClr val="EBF1DE"/>
    <a:srgbClr val="B7DEE8"/>
    <a:srgbClr val="1488FF"/>
    <a:srgbClr val="FCDACC"/>
    <a:srgbClr val="CCECFF"/>
    <a:srgbClr val="D9F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5982" autoAdjust="0"/>
  </p:normalViewPr>
  <p:slideViewPr>
    <p:cSldViewPr>
      <p:cViewPr varScale="1">
        <p:scale>
          <a:sx n="76" d="100"/>
          <a:sy n="76" d="100"/>
        </p:scale>
        <p:origin x="132" y="102"/>
      </p:cViewPr>
      <p:guideLst>
        <p:guide orient="horz" pos="709"/>
        <p:guide orient="horz" pos="4065"/>
        <p:guide orient="horz" pos="2160"/>
        <p:guide pos="3840"/>
        <p:guide pos="267"/>
        <p:guide pos="7422"/>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63" d="100"/>
          <a:sy n="63" d="100"/>
        </p:scale>
        <p:origin x="2715" y="6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575" cy="498475"/>
          </a:xfrm>
          <a:prstGeom prst="rect">
            <a:avLst/>
          </a:prstGeom>
        </p:spPr>
        <p:txBody>
          <a:bodyPr vert="horz" lIns="91425" tIns="45712" rIns="91425" bIns="45712"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6040" y="1"/>
            <a:ext cx="2949575" cy="498475"/>
          </a:xfrm>
          <a:prstGeom prst="rect">
            <a:avLst/>
          </a:prstGeom>
        </p:spPr>
        <p:txBody>
          <a:bodyPr vert="horz" lIns="91425" tIns="45712" rIns="91425" bIns="45712" rtlCol="0"/>
          <a:lstStyle>
            <a:lvl1pPr algn="r">
              <a:defRPr sz="1200"/>
            </a:lvl1pPr>
          </a:lstStyle>
          <a:p>
            <a:fld id="{CC5D38A4-3348-4FB8-AD0A-96CDE498AB98}" type="datetimeFigureOut">
              <a:rPr kumimoji="1" lang="ja-JP" altLang="en-US" smtClean="0"/>
              <a:pPr/>
              <a:t>2023/5/30</a:t>
            </a:fld>
            <a:endParaRPr kumimoji="1" lang="ja-JP" altLang="en-US" dirty="0"/>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5" tIns="45712" rIns="91425"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25" tIns="45712" rIns="91425" bIns="45712" rtlCol="0" anchor="b"/>
          <a:lstStyle>
            <a:lvl1pPr algn="r">
              <a:defRPr sz="1200"/>
            </a:lvl1pPr>
          </a:lstStyle>
          <a:p>
            <a:fld id="{EFA29BE2-FBB3-489A-B065-FFE2ED7D7CFF}" type="slidenum">
              <a:rPr kumimoji="1" lang="ja-JP" altLang="en-US" smtClean="0"/>
              <a:pPr/>
              <a:t>‹#›</a:t>
            </a:fld>
            <a:endParaRPr kumimoji="1" lang="ja-JP" altLang="en-US"/>
          </a:p>
        </p:txBody>
      </p:sp>
    </p:spTree>
    <p:extLst>
      <p:ext uri="{BB962C8B-B14F-4D97-AF65-F5344CB8AC3E}">
        <p14:creationId xmlns:p14="http://schemas.microsoft.com/office/powerpoint/2010/main" val="32416364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786" cy="496967"/>
          </a:xfrm>
          <a:prstGeom prst="rect">
            <a:avLst/>
          </a:prstGeom>
        </p:spPr>
        <p:txBody>
          <a:bodyPr vert="horz" lIns="95658" tIns="47830" rIns="95658" bIns="47830"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3855840" y="3"/>
            <a:ext cx="2949786" cy="496967"/>
          </a:xfrm>
          <a:prstGeom prst="rect">
            <a:avLst/>
          </a:prstGeom>
        </p:spPr>
        <p:txBody>
          <a:bodyPr vert="horz" lIns="95658" tIns="47830" rIns="95658" bIns="47830" rtlCol="0"/>
          <a:lstStyle>
            <a:lvl1pPr algn="r">
              <a:defRPr sz="1300"/>
            </a:lvl1pPr>
          </a:lstStyle>
          <a:p>
            <a:fld id="{C7D0EE69-8EF8-4254-B2DD-5023E2F3AED8}" type="datetimeFigureOut">
              <a:rPr kumimoji="1" lang="ja-JP" altLang="en-US" smtClean="0"/>
              <a:pPr/>
              <a:t>2023/5/30</a:t>
            </a:fld>
            <a:endParaRPr kumimoji="1" lang="ja-JP" altLang="en-US" dirty="0"/>
          </a:p>
        </p:txBody>
      </p:sp>
      <p:sp>
        <p:nvSpPr>
          <p:cNvPr id="4" name="スライド イメージ プレースホルダー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5658" tIns="47830" rIns="95658" bIns="47830"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5658" tIns="47830" rIns="95658" bIns="4783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9"/>
            <a:ext cx="2949786" cy="496967"/>
          </a:xfrm>
          <a:prstGeom prst="rect">
            <a:avLst/>
          </a:prstGeom>
        </p:spPr>
        <p:txBody>
          <a:bodyPr vert="horz" lIns="95658" tIns="47830" rIns="95658" bIns="47830"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40" y="9440649"/>
            <a:ext cx="2949786" cy="496967"/>
          </a:xfrm>
          <a:prstGeom prst="rect">
            <a:avLst/>
          </a:prstGeom>
        </p:spPr>
        <p:txBody>
          <a:bodyPr vert="horz" lIns="95658" tIns="47830" rIns="95658" bIns="47830" rtlCol="0" anchor="b"/>
          <a:lstStyle>
            <a:lvl1pPr algn="r">
              <a:defRPr sz="1300"/>
            </a:lvl1pPr>
          </a:lstStyle>
          <a:p>
            <a:fld id="{2B9E004C-2D44-4B74-A4A3-A1D2240F9414}" type="slidenum">
              <a:rPr kumimoji="1" lang="ja-JP" altLang="en-US" smtClean="0"/>
              <a:pPr/>
              <a:t>‹#›</a:t>
            </a:fld>
            <a:endParaRPr kumimoji="1" lang="ja-JP" altLang="en-US"/>
          </a:p>
        </p:txBody>
      </p:sp>
    </p:spTree>
    <p:extLst>
      <p:ext uri="{BB962C8B-B14F-4D97-AF65-F5344CB8AC3E}">
        <p14:creationId xmlns:p14="http://schemas.microsoft.com/office/powerpoint/2010/main" val="13347618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r>
              <a:rPr kumimoji="1" lang="ja-JP" altLang="en-US" dirty="0"/>
              <a:t>今回の操作説明を行います、共同事業体○○の</a:t>
            </a:r>
            <a:r>
              <a:rPr kumimoji="1" lang="en-US" altLang="ja-JP" dirty="0"/>
              <a:t>××</a:t>
            </a:r>
            <a:r>
              <a:rPr kumimoji="1" lang="ja-JP" altLang="en-US" dirty="0"/>
              <a:t>と申します。宜しくお願い致します。</a:t>
            </a:r>
            <a:endParaRPr kumimoji="1" lang="en-US" altLang="ja-JP" dirty="0"/>
          </a:p>
          <a:p>
            <a:r>
              <a:rPr kumimoji="1" lang="ja-JP" altLang="en-US" dirty="0"/>
              <a:t>では早速お手元の資料に沿って説明させていただきます。</a:t>
            </a:r>
          </a:p>
        </p:txBody>
      </p:sp>
      <p:sp>
        <p:nvSpPr>
          <p:cNvPr id="4" name="スライド番号プレースホルダー 3"/>
          <p:cNvSpPr>
            <a:spLocks noGrp="1"/>
          </p:cNvSpPr>
          <p:nvPr>
            <p:ph type="sldNum" sz="quarter" idx="10"/>
          </p:nvPr>
        </p:nvSpPr>
        <p:spPr/>
        <p:txBody>
          <a:bodyPr/>
          <a:lstStyle/>
          <a:p>
            <a:fld id="{2B9E004C-2D44-4B74-A4A3-A1D2240F9414}" type="slidenum">
              <a:rPr kumimoji="1" lang="ja-JP" altLang="en-US" smtClean="0"/>
              <a:pPr/>
              <a:t>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125034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233129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30060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710023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356914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3301450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285563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3753557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871646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857693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176558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465951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3482558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3585339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4091384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1788323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1622103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843608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3730199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4209200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2949283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298791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3772500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320733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261770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246935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3997133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48</a:t>
            </a:fld>
            <a:endParaRPr lang="ja-JP" altLang="en-US">
              <a:solidFill>
                <a:prstClr val="black"/>
              </a:solidFill>
            </a:endParaRPr>
          </a:p>
        </p:txBody>
      </p:sp>
    </p:spTree>
    <p:extLst>
      <p:ext uri="{BB962C8B-B14F-4D97-AF65-F5344CB8AC3E}">
        <p14:creationId xmlns:p14="http://schemas.microsoft.com/office/powerpoint/2010/main" val="1237815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406665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591336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885651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1264409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174145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3477392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val="3991427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2504966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56</a:t>
            </a:fld>
            <a:endParaRPr lang="ja-JP" altLang="en-US">
              <a:solidFill>
                <a:prstClr val="black"/>
              </a:solidFill>
            </a:endParaRPr>
          </a:p>
        </p:txBody>
      </p:sp>
    </p:spTree>
    <p:extLst>
      <p:ext uri="{BB962C8B-B14F-4D97-AF65-F5344CB8AC3E}">
        <p14:creationId xmlns:p14="http://schemas.microsoft.com/office/powerpoint/2010/main" val="904529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57</a:t>
            </a:fld>
            <a:endParaRPr lang="ja-JP" altLang="en-US">
              <a:solidFill>
                <a:prstClr val="black"/>
              </a:solidFill>
            </a:endParaRPr>
          </a:p>
        </p:txBody>
      </p:sp>
    </p:spTree>
    <p:extLst>
      <p:ext uri="{BB962C8B-B14F-4D97-AF65-F5344CB8AC3E}">
        <p14:creationId xmlns:p14="http://schemas.microsoft.com/office/powerpoint/2010/main" val="2145288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18876558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59</a:t>
            </a:fld>
            <a:endParaRPr lang="ja-JP" altLang="en-US">
              <a:solidFill>
                <a:prstClr val="black"/>
              </a:solidFill>
            </a:endParaRPr>
          </a:p>
        </p:txBody>
      </p:sp>
    </p:spTree>
    <p:extLst>
      <p:ext uri="{BB962C8B-B14F-4D97-AF65-F5344CB8AC3E}">
        <p14:creationId xmlns:p14="http://schemas.microsoft.com/office/powerpoint/2010/main" val="2916537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60</a:t>
            </a:fld>
            <a:endParaRPr lang="ja-JP" altLang="en-US">
              <a:solidFill>
                <a:prstClr val="black"/>
              </a:solidFill>
            </a:endParaRPr>
          </a:p>
        </p:txBody>
      </p:sp>
    </p:spTree>
    <p:extLst>
      <p:ext uri="{BB962C8B-B14F-4D97-AF65-F5344CB8AC3E}">
        <p14:creationId xmlns:p14="http://schemas.microsoft.com/office/powerpoint/2010/main" val="15827559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61</a:t>
            </a:fld>
            <a:endParaRPr lang="ja-JP" altLang="en-US">
              <a:solidFill>
                <a:prstClr val="black"/>
              </a:solidFill>
            </a:endParaRPr>
          </a:p>
        </p:txBody>
      </p:sp>
    </p:spTree>
    <p:extLst>
      <p:ext uri="{BB962C8B-B14F-4D97-AF65-F5344CB8AC3E}">
        <p14:creationId xmlns:p14="http://schemas.microsoft.com/office/powerpoint/2010/main" val="9815302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62</a:t>
            </a:fld>
            <a:endParaRPr lang="ja-JP" altLang="en-US">
              <a:solidFill>
                <a:prstClr val="black"/>
              </a:solidFill>
            </a:endParaRPr>
          </a:p>
        </p:txBody>
      </p:sp>
    </p:spTree>
    <p:extLst>
      <p:ext uri="{BB962C8B-B14F-4D97-AF65-F5344CB8AC3E}">
        <p14:creationId xmlns:p14="http://schemas.microsoft.com/office/powerpoint/2010/main" val="8128116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63</a:t>
            </a:fld>
            <a:endParaRPr lang="ja-JP" altLang="en-US">
              <a:solidFill>
                <a:prstClr val="black"/>
              </a:solidFill>
            </a:endParaRPr>
          </a:p>
        </p:txBody>
      </p:sp>
    </p:spTree>
    <p:extLst>
      <p:ext uri="{BB962C8B-B14F-4D97-AF65-F5344CB8AC3E}">
        <p14:creationId xmlns:p14="http://schemas.microsoft.com/office/powerpoint/2010/main" val="962868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2437978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64</a:t>
            </a:fld>
            <a:endParaRPr lang="ja-JP" altLang="en-US">
              <a:solidFill>
                <a:prstClr val="black"/>
              </a:solidFill>
            </a:endParaRPr>
          </a:p>
        </p:txBody>
      </p:sp>
    </p:spTree>
    <p:extLst>
      <p:ext uri="{BB962C8B-B14F-4D97-AF65-F5344CB8AC3E}">
        <p14:creationId xmlns:p14="http://schemas.microsoft.com/office/powerpoint/2010/main" val="23259020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67</a:t>
            </a:fld>
            <a:endParaRPr lang="ja-JP" altLang="en-US">
              <a:solidFill>
                <a:prstClr val="black"/>
              </a:solidFill>
            </a:endParaRPr>
          </a:p>
        </p:txBody>
      </p:sp>
    </p:spTree>
    <p:extLst>
      <p:ext uri="{BB962C8B-B14F-4D97-AF65-F5344CB8AC3E}">
        <p14:creationId xmlns:p14="http://schemas.microsoft.com/office/powerpoint/2010/main" val="36773062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68</a:t>
            </a:fld>
            <a:endParaRPr lang="ja-JP" altLang="en-US">
              <a:solidFill>
                <a:prstClr val="black"/>
              </a:solidFill>
            </a:endParaRPr>
          </a:p>
        </p:txBody>
      </p:sp>
    </p:spTree>
    <p:extLst>
      <p:ext uri="{BB962C8B-B14F-4D97-AF65-F5344CB8AC3E}">
        <p14:creationId xmlns:p14="http://schemas.microsoft.com/office/powerpoint/2010/main" val="1083162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69</a:t>
            </a:fld>
            <a:endParaRPr lang="ja-JP" altLang="en-US">
              <a:solidFill>
                <a:prstClr val="black"/>
              </a:solidFill>
            </a:endParaRPr>
          </a:p>
        </p:txBody>
      </p:sp>
    </p:spTree>
    <p:extLst>
      <p:ext uri="{BB962C8B-B14F-4D97-AF65-F5344CB8AC3E}">
        <p14:creationId xmlns:p14="http://schemas.microsoft.com/office/powerpoint/2010/main" val="3445235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70</a:t>
            </a:fld>
            <a:endParaRPr lang="ja-JP" altLang="en-US">
              <a:solidFill>
                <a:prstClr val="black"/>
              </a:solidFill>
            </a:endParaRPr>
          </a:p>
        </p:txBody>
      </p:sp>
    </p:spTree>
    <p:extLst>
      <p:ext uri="{BB962C8B-B14F-4D97-AF65-F5344CB8AC3E}">
        <p14:creationId xmlns:p14="http://schemas.microsoft.com/office/powerpoint/2010/main" val="38533404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71</a:t>
            </a:fld>
            <a:endParaRPr lang="ja-JP" altLang="en-US">
              <a:solidFill>
                <a:prstClr val="black"/>
              </a:solidFill>
            </a:endParaRPr>
          </a:p>
        </p:txBody>
      </p:sp>
    </p:spTree>
    <p:extLst>
      <p:ext uri="{BB962C8B-B14F-4D97-AF65-F5344CB8AC3E}">
        <p14:creationId xmlns:p14="http://schemas.microsoft.com/office/powerpoint/2010/main" val="38250979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74</a:t>
            </a:fld>
            <a:endParaRPr lang="ja-JP" altLang="en-US">
              <a:solidFill>
                <a:prstClr val="black"/>
              </a:solidFill>
            </a:endParaRPr>
          </a:p>
        </p:txBody>
      </p:sp>
    </p:spTree>
    <p:extLst>
      <p:ext uri="{BB962C8B-B14F-4D97-AF65-F5344CB8AC3E}">
        <p14:creationId xmlns:p14="http://schemas.microsoft.com/office/powerpoint/2010/main" val="40809927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81</a:t>
            </a:fld>
            <a:endParaRPr lang="ja-JP" altLang="en-US">
              <a:solidFill>
                <a:prstClr val="black"/>
              </a:solidFill>
            </a:endParaRPr>
          </a:p>
        </p:txBody>
      </p:sp>
    </p:spTree>
    <p:extLst>
      <p:ext uri="{BB962C8B-B14F-4D97-AF65-F5344CB8AC3E}">
        <p14:creationId xmlns:p14="http://schemas.microsoft.com/office/powerpoint/2010/main" val="34963622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9700" y="768350"/>
            <a:ext cx="6819900"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118C12-C38C-43B8-B6F5-33E58525E732}" type="slidenum">
              <a:rPr kumimoji="1" lang="ja-JP" altLang="en-US" smtClean="0"/>
              <a:pPr/>
              <a:t>83</a:t>
            </a:fld>
            <a:endParaRPr kumimoji="1" lang="ja-JP" altLang="en-US"/>
          </a:p>
        </p:txBody>
      </p:sp>
    </p:spTree>
    <p:extLst>
      <p:ext uri="{BB962C8B-B14F-4D97-AF65-F5344CB8AC3E}">
        <p14:creationId xmlns:p14="http://schemas.microsoft.com/office/powerpoint/2010/main" val="31135482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9700" y="768350"/>
            <a:ext cx="6819900"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118C12-C38C-43B8-B6F5-33E58525E732}" type="slidenum">
              <a:rPr kumimoji="1" lang="ja-JP" altLang="en-US" smtClean="0"/>
              <a:pPr/>
              <a:t>84</a:t>
            </a:fld>
            <a:endParaRPr kumimoji="1" lang="ja-JP" altLang="en-US"/>
          </a:p>
        </p:txBody>
      </p:sp>
    </p:spTree>
    <p:extLst>
      <p:ext uri="{BB962C8B-B14F-4D97-AF65-F5344CB8AC3E}">
        <p14:creationId xmlns:p14="http://schemas.microsoft.com/office/powerpoint/2010/main" val="71899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682134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130320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765335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9E004C-2D44-4B74-A4A3-A1D2240F9414}"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2349253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表紙">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正方形/長方形 5"/>
          <p:cNvSpPr/>
          <p:nvPr userDrawn="1"/>
        </p:nvSpPr>
        <p:spPr>
          <a:xfrm>
            <a:off x="0" y="2060848"/>
            <a:ext cx="12192000" cy="2592288"/>
          </a:xfrm>
          <a:prstGeom prst="rect">
            <a:avLst/>
          </a:prstGeom>
          <a:solidFill>
            <a:schemeClr val="bg1">
              <a:alpha val="70000"/>
            </a:schemeClr>
          </a:solidFill>
        </p:spPr>
        <p:txBody>
          <a:bodyPr wrap="none" lIns="0" tIns="0" rIns="0" bIns="0" anchor="ctr">
            <a:noAutofit/>
          </a:bodyPr>
          <a:lstStyle/>
          <a:p>
            <a:pPr algn="ctr">
              <a:lnSpc>
                <a:spcPct val="150000"/>
              </a:lnSpc>
            </a:pPr>
            <a:endParaRPr lang="ja-JP" altLang="en-US" sz="3200" dirty="0">
              <a:solidFill>
                <a:srgbClr val="000000"/>
              </a:solidFill>
              <a:latin typeface="FOT-ハミング Std L" panose="02020300000000000000" pitchFamily="18" charset="-128"/>
              <a:ea typeface="FOT-ハミング Std L" panose="02020300000000000000" pitchFamily="18" charset="-128"/>
            </a:endParaRPr>
          </a:p>
        </p:txBody>
      </p:sp>
      <p:cxnSp>
        <p:nvCxnSpPr>
          <p:cNvPr id="8" name="直線コネクタ 7"/>
          <p:cNvCxnSpPr/>
          <p:nvPr userDrawn="1"/>
        </p:nvCxnSpPr>
        <p:spPr>
          <a:xfrm>
            <a:off x="689861" y="3706248"/>
            <a:ext cx="109895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0" y="2276872"/>
            <a:ext cx="12192000" cy="1224000"/>
          </a:xfrm>
          <a:prstGeom prst="rect">
            <a:avLst/>
          </a:prstGeom>
          <a:noFill/>
        </p:spPr>
        <p:txBody>
          <a:bodyPr wrap="none" lIns="0" tIns="36000" rIns="0" bIns="0" anchor="ctr">
            <a:noAutofit/>
          </a:bodyPr>
          <a:lstStyle>
            <a:lvl1pPr>
              <a:lnSpc>
                <a:spcPct val="110000"/>
              </a:lnSpc>
              <a:defRPr sz="3200" b="1">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0" y="3923414"/>
            <a:ext cx="12192000" cy="504000"/>
          </a:xfrm>
          <a:prstGeom prst="rect">
            <a:avLst/>
          </a:prstGeom>
          <a:noFill/>
        </p:spPr>
        <p:txBody>
          <a:bodyPr wrap="none" lIns="0" tIns="36000" rIns="0" bIns="0" anchor="ctr">
            <a:noAutofit/>
          </a:bodyPr>
          <a:lstStyle>
            <a:lvl1pPr marL="0" indent="0" algn="ctr">
              <a:lnSpc>
                <a:spcPct val="110000"/>
              </a:lnSpc>
              <a:buNone/>
              <a:defRPr sz="20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kumimoji="1" lang="ja-JP" altLang="en-US" dirty="0"/>
              <a:t>マスター サブタイトルの書式設定</a:t>
            </a:r>
          </a:p>
        </p:txBody>
      </p:sp>
    </p:spTree>
    <p:extLst>
      <p:ext uri="{BB962C8B-B14F-4D97-AF65-F5344CB8AC3E}">
        <p14:creationId xmlns:p14="http://schemas.microsoft.com/office/powerpoint/2010/main" val="4443796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本文">
    <p:bg>
      <p:bgPr>
        <a:solidFill>
          <a:schemeClr val="bg1"/>
        </a:solidFill>
        <a:effectLst/>
      </p:bgPr>
    </p:bg>
    <p:spTree>
      <p:nvGrpSpPr>
        <p:cNvPr id="1" name=""/>
        <p:cNvGrpSpPr/>
        <p:nvPr/>
      </p:nvGrpSpPr>
      <p:grpSpPr>
        <a:xfrm>
          <a:off x="0" y="0"/>
          <a:ext cx="0" cy="0"/>
          <a:chOff x="0" y="0"/>
          <a:chExt cx="0" cy="0"/>
        </a:xfrm>
      </p:grpSpPr>
      <p:sp>
        <p:nvSpPr>
          <p:cNvPr id="13" name="タイトル 1"/>
          <p:cNvSpPr>
            <a:spLocks noGrp="1"/>
          </p:cNvSpPr>
          <p:nvPr>
            <p:ph type="title"/>
          </p:nvPr>
        </p:nvSpPr>
        <p:spPr>
          <a:xfrm>
            <a:off x="417898" y="44624"/>
            <a:ext cx="9494526" cy="547835"/>
          </a:xfrm>
          <a:prstGeom prst="rect">
            <a:avLst/>
          </a:prstGeom>
          <a:noFill/>
        </p:spPr>
        <p:txBody>
          <a:bodyPr lIns="108000" tIns="0" rIns="0" bIns="0" anchor="ctr">
            <a:noAutofit/>
          </a:bodyPr>
          <a:lstStyle>
            <a:lvl1pPr algn="l">
              <a:defRPr lang="ja-JP" altLang="en-US" sz="2000" b="0">
                <a:solidFill>
                  <a:schemeClr val="tx1"/>
                </a:solidFill>
                <a:effectLst/>
                <a:latin typeface="メイリオ" panose="020B0604030504040204" pitchFamily="50" charset="-128"/>
                <a:ea typeface="メイリオ" panose="020B0604030504040204" pitchFamily="50" charset="-128"/>
                <a:cs typeface="メイリオ" pitchFamily="50" charset="-128"/>
              </a:defRPr>
            </a:lvl1pPr>
          </a:lstStyle>
          <a:p>
            <a:pPr marL="0" lvl="0" algn="l" defTabSz="1072879"/>
            <a:r>
              <a:rPr kumimoji="1" lang="ja-JP" altLang="en-US"/>
              <a:t>マスター タイトルの書式設定</a:t>
            </a:r>
            <a:endParaRPr kumimoji="1" lang="ja-JP" altLang="en-US" dirty="0"/>
          </a:p>
        </p:txBody>
      </p:sp>
      <p:cxnSp>
        <p:nvCxnSpPr>
          <p:cNvPr id="6" name="直線コネクタ 5"/>
          <p:cNvCxnSpPr/>
          <p:nvPr userDrawn="1"/>
        </p:nvCxnSpPr>
        <p:spPr>
          <a:xfrm>
            <a:off x="417896" y="592457"/>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userDrawn="1"/>
        </p:nvSpPr>
        <p:spPr>
          <a:xfrm>
            <a:off x="11640615" y="6597353"/>
            <a:ext cx="50405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56D3D1DD-6495-4E48-B89D-4742521F34B0}" type="slidenum">
              <a:rPr kumimoji="1" lang="ja-JP" altLang="en-US" sz="1200" smtClean="0">
                <a:solidFill>
                  <a:schemeClr val="tx1"/>
                </a:solidFill>
                <a:effectLst/>
                <a:latin typeface="FOT-ハミング Std L" panose="02020300000000000000" pitchFamily="18" charset="-128"/>
                <a:ea typeface="FOT-ハミング Std L" panose="02020300000000000000" pitchFamily="18" charset="-128"/>
              </a:rPr>
              <a:pPr algn="r"/>
              <a:t>‹#›</a:t>
            </a:fld>
            <a:endParaRPr kumimoji="1" lang="ja-JP" altLang="en-US" sz="1200" dirty="0">
              <a:solidFill>
                <a:schemeClr val="tx1"/>
              </a:solidFill>
              <a:effectLst/>
              <a:latin typeface="FOT-ハミング Std L" panose="02020300000000000000" pitchFamily="18" charset="-128"/>
              <a:ea typeface="FOT-ハミング Std L" panose="02020300000000000000" pitchFamily="18" charset="-128"/>
            </a:endParaRPr>
          </a:p>
        </p:txBody>
      </p:sp>
      <p:sp>
        <p:nvSpPr>
          <p:cNvPr id="3" name="テキスト プレースホルダー 2"/>
          <p:cNvSpPr>
            <a:spLocks noGrp="1"/>
          </p:cNvSpPr>
          <p:nvPr>
            <p:ph type="body" sz="quarter" idx="10" hasCustomPrompt="1"/>
          </p:nvPr>
        </p:nvSpPr>
        <p:spPr>
          <a:xfrm>
            <a:off x="417513" y="693041"/>
            <a:ext cx="11366500" cy="647725"/>
          </a:xfrm>
          <a:prstGeom prst="rect">
            <a:avLst/>
          </a:prstGeom>
          <a:solidFill>
            <a:schemeClr val="bg1">
              <a:lumMod val="95000"/>
            </a:schemeClr>
          </a:solidFill>
        </p:spPr>
        <p:txBody>
          <a:bodyPr>
            <a:normAutofit/>
          </a:bodyPr>
          <a:lstStyle>
            <a:lvl1pPr marL="0" indent="0">
              <a:buNone/>
              <a:defRPr sz="1600">
                <a:latin typeface="メイリオ" panose="020B0604030504040204" pitchFamily="50" charset="-128"/>
                <a:ea typeface="メイリオ" panose="020B0604030504040204" pitchFamily="50" charset="-128"/>
              </a:defRPr>
            </a:lvl1pPr>
          </a:lstStyle>
          <a:p>
            <a:pPr lvl="0"/>
            <a:r>
              <a:rPr kumimoji="1" lang="ja-JP" altLang="en-US" dirty="0"/>
              <a:t>リード文の書式設定</a:t>
            </a:r>
            <a:endParaRPr kumimoji="1" lang="en-US" altLang="ja-JP" dirty="0"/>
          </a:p>
        </p:txBody>
      </p:sp>
    </p:spTree>
    <p:extLst>
      <p:ext uri="{BB962C8B-B14F-4D97-AF65-F5344CB8AC3E}">
        <p14:creationId xmlns:p14="http://schemas.microsoft.com/office/powerpoint/2010/main" val="5030022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本文">
    <p:bg>
      <p:bgPr>
        <a:solidFill>
          <a:schemeClr val="bg1"/>
        </a:solidFill>
        <a:effectLst/>
      </p:bgPr>
    </p:bg>
    <p:spTree>
      <p:nvGrpSpPr>
        <p:cNvPr id="1" name=""/>
        <p:cNvGrpSpPr/>
        <p:nvPr/>
      </p:nvGrpSpPr>
      <p:grpSpPr>
        <a:xfrm>
          <a:off x="0" y="0"/>
          <a:ext cx="0" cy="0"/>
          <a:chOff x="0" y="0"/>
          <a:chExt cx="0" cy="0"/>
        </a:xfrm>
      </p:grpSpPr>
      <p:sp>
        <p:nvSpPr>
          <p:cNvPr id="13" name="タイトル 1"/>
          <p:cNvSpPr>
            <a:spLocks noGrp="1"/>
          </p:cNvSpPr>
          <p:nvPr>
            <p:ph type="title"/>
          </p:nvPr>
        </p:nvSpPr>
        <p:spPr>
          <a:xfrm>
            <a:off x="417898" y="44624"/>
            <a:ext cx="9494526" cy="547835"/>
          </a:xfrm>
          <a:prstGeom prst="rect">
            <a:avLst/>
          </a:prstGeom>
          <a:noFill/>
        </p:spPr>
        <p:txBody>
          <a:bodyPr lIns="108000" tIns="0" rIns="0" bIns="0" anchor="ctr">
            <a:noAutofit/>
          </a:bodyPr>
          <a:lstStyle>
            <a:lvl1pPr algn="l">
              <a:defRPr lang="ja-JP" altLang="en-US" sz="2000" b="0">
                <a:solidFill>
                  <a:schemeClr val="tx1"/>
                </a:solidFill>
                <a:effectLst/>
                <a:latin typeface="メイリオ" panose="020B0604030504040204" pitchFamily="50" charset="-128"/>
                <a:ea typeface="メイリオ" panose="020B0604030504040204" pitchFamily="50" charset="-128"/>
                <a:cs typeface="メイリオ" pitchFamily="50" charset="-128"/>
              </a:defRPr>
            </a:lvl1pPr>
          </a:lstStyle>
          <a:p>
            <a:pPr marL="0" lvl="0" algn="l" defTabSz="1072879"/>
            <a:r>
              <a:rPr kumimoji="1" lang="ja-JP" altLang="en-US" dirty="0"/>
              <a:t>マスター タイトルの書式設定</a:t>
            </a:r>
          </a:p>
        </p:txBody>
      </p:sp>
      <p:cxnSp>
        <p:nvCxnSpPr>
          <p:cNvPr id="6" name="直線コネクタ 5"/>
          <p:cNvCxnSpPr/>
          <p:nvPr userDrawn="1"/>
        </p:nvCxnSpPr>
        <p:spPr>
          <a:xfrm>
            <a:off x="417896" y="592457"/>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userDrawn="1"/>
        </p:nvSpPr>
        <p:spPr>
          <a:xfrm>
            <a:off x="11640615" y="6597353"/>
            <a:ext cx="50405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56D3D1DD-6495-4E48-B89D-4742521F34B0}" type="slidenum">
              <a:rPr kumimoji="1" lang="ja-JP" altLang="en-US" sz="1200" smtClean="0">
                <a:solidFill>
                  <a:schemeClr val="tx1"/>
                </a:solidFill>
                <a:effectLst/>
                <a:latin typeface="FOT-ハミング Std L" panose="02020300000000000000" pitchFamily="18" charset="-128"/>
                <a:ea typeface="FOT-ハミング Std L" panose="02020300000000000000" pitchFamily="18" charset="-128"/>
              </a:rPr>
              <a:pPr algn="r"/>
              <a:t>‹#›</a:t>
            </a:fld>
            <a:endParaRPr kumimoji="1" lang="ja-JP" altLang="en-US" sz="1200" dirty="0">
              <a:solidFill>
                <a:schemeClr val="tx1"/>
              </a:solidFill>
              <a:effectLst/>
              <a:latin typeface="FOT-ハミング Std L" panose="02020300000000000000" pitchFamily="18" charset="-128"/>
              <a:ea typeface="FOT-ハミング Std L" panose="02020300000000000000" pitchFamily="18" charset="-128"/>
            </a:endParaRPr>
          </a:p>
        </p:txBody>
      </p:sp>
      <p:sp>
        <p:nvSpPr>
          <p:cNvPr id="3" name="テキスト プレースホルダー 2"/>
          <p:cNvSpPr>
            <a:spLocks noGrp="1"/>
          </p:cNvSpPr>
          <p:nvPr>
            <p:ph type="body" sz="quarter" idx="10" hasCustomPrompt="1"/>
          </p:nvPr>
        </p:nvSpPr>
        <p:spPr>
          <a:xfrm>
            <a:off x="417513" y="693041"/>
            <a:ext cx="11366500" cy="647725"/>
          </a:xfrm>
          <a:prstGeom prst="rect">
            <a:avLst/>
          </a:prstGeom>
          <a:solidFill>
            <a:schemeClr val="bg1">
              <a:lumMod val="95000"/>
            </a:schemeClr>
          </a:solidFill>
        </p:spPr>
        <p:txBody>
          <a:bodyPr>
            <a:normAutofit/>
          </a:bodyPr>
          <a:lstStyle>
            <a:lvl1pPr marL="0" indent="0">
              <a:buNone/>
              <a:defRPr sz="1600">
                <a:latin typeface="メイリオ" panose="020B0604030504040204" pitchFamily="50" charset="-128"/>
                <a:ea typeface="メイリオ" panose="020B0604030504040204" pitchFamily="50" charset="-128"/>
              </a:defRPr>
            </a:lvl1pPr>
          </a:lstStyle>
          <a:p>
            <a:pPr lvl="0"/>
            <a:r>
              <a:rPr kumimoji="1" lang="ja-JP" altLang="en-US" dirty="0"/>
              <a:t>リード文の書式設定</a:t>
            </a:r>
            <a:endParaRPr kumimoji="1" lang="en-US" altLang="ja-JP" dirty="0"/>
          </a:p>
        </p:txBody>
      </p:sp>
    </p:spTree>
    <p:extLst>
      <p:ext uri="{BB962C8B-B14F-4D97-AF65-F5344CB8AC3E}">
        <p14:creationId xmlns:p14="http://schemas.microsoft.com/office/powerpoint/2010/main" val="3927095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白紙">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11640615" y="6597353"/>
            <a:ext cx="50405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56D3D1DD-6495-4E48-B89D-4742521F34B0}" type="slidenum">
              <a:rPr kumimoji="1" lang="ja-JP" altLang="en-US" sz="1200" smtClean="0">
                <a:solidFill>
                  <a:schemeClr val="tx1"/>
                </a:solidFill>
                <a:effectLst/>
                <a:latin typeface="FOT-ハミング Std L" panose="02020300000000000000" pitchFamily="18" charset="-128"/>
                <a:ea typeface="FOT-ハミング Std L" panose="02020300000000000000" pitchFamily="18" charset="-128"/>
              </a:rPr>
              <a:pPr algn="r"/>
              <a:t>‹#›</a:t>
            </a:fld>
            <a:endParaRPr kumimoji="1" lang="ja-JP" altLang="en-US" sz="1200" dirty="0">
              <a:solidFill>
                <a:schemeClr val="tx1"/>
              </a:solidFill>
              <a:effectLst/>
              <a:latin typeface="FOT-ハミング Std L" panose="02020300000000000000" pitchFamily="18" charset="-128"/>
              <a:ea typeface="FOT-ハミング Std L" panose="02020300000000000000" pitchFamily="18" charset="-128"/>
            </a:endParaRPr>
          </a:p>
        </p:txBody>
      </p:sp>
      <p:sp>
        <p:nvSpPr>
          <p:cNvPr id="4" name="タイトル 1">
            <a:extLst>
              <a:ext uri="{FF2B5EF4-FFF2-40B4-BE49-F238E27FC236}">
                <a16:creationId xmlns:a16="http://schemas.microsoft.com/office/drawing/2014/main" id="{FB21C634-B1DE-4DD4-8133-07840D431E1B}"/>
              </a:ext>
            </a:extLst>
          </p:cNvPr>
          <p:cNvSpPr>
            <a:spLocks noGrp="1"/>
          </p:cNvSpPr>
          <p:nvPr>
            <p:ph type="title"/>
          </p:nvPr>
        </p:nvSpPr>
        <p:spPr>
          <a:xfrm>
            <a:off x="417898" y="44624"/>
            <a:ext cx="9494526" cy="547835"/>
          </a:xfrm>
          <a:prstGeom prst="rect">
            <a:avLst/>
          </a:prstGeom>
          <a:noFill/>
        </p:spPr>
        <p:txBody>
          <a:bodyPr lIns="108000" tIns="0" rIns="0" bIns="0" anchor="ctr">
            <a:noAutofit/>
          </a:bodyPr>
          <a:lstStyle>
            <a:lvl1pPr algn="l">
              <a:defRPr lang="ja-JP" altLang="en-US" sz="2000" b="0">
                <a:solidFill>
                  <a:schemeClr val="tx1"/>
                </a:solidFill>
                <a:effectLst/>
                <a:latin typeface="メイリオ" panose="020B0604030504040204" pitchFamily="50" charset="-128"/>
                <a:ea typeface="メイリオ" panose="020B0604030504040204" pitchFamily="50" charset="-128"/>
                <a:cs typeface="メイリオ" pitchFamily="50" charset="-128"/>
              </a:defRPr>
            </a:lvl1pPr>
          </a:lstStyle>
          <a:p>
            <a:pPr marL="0" lvl="0" algn="l" defTabSz="1072879"/>
            <a:r>
              <a:rPr kumimoji="1" lang="ja-JP" altLang="en-US" dirty="0"/>
              <a:t>マスター タイトルの書式設定</a:t>
            </a:r>
          </a:p>
        </p:txBody>
      </p:sp>
      <p:cxnSp>
        <p:nvCxnSpPr>
          <p:cNvPr id="5" name="直線コネクタ 4">
            <a:extLst>
              <a:ext uri="{FF2B5EF4-FFF2-40B4-BE49-F238E27FC236}">
                <a16:creationId xmlns:a16="http://schemas.microsoft.com/office/drawing/2014/main" id="{0B21A03F-9B20-47C0-99EE-807133A88D2A}"/>
              </a:ext>
            </a:extLst>
          </p:cNvPr>
          <p:cNvCxnSpPr/>
          <p:nvPr userDrawn="1"/>
        </p:nvCxnSpPr>
        <p:spPr>
          <a:xfrm>
            <a:off x="417896" y="592457"/>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486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8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本文">
    <p:bg>
      <p:bgPr>
        <a:solidFill>
          <a:schemeClr val="bg1"/>
        </a:solidFill>
        <a:effectLst/>
      </p:bgPr>
    </p:bg>
    <p:spTree>
      <p:nvGrpSpPr>
        <p:cNvPr id="1" name=""/>
        <p:cNvGrpSpPr/>
        <p:nvPr/>
      </p:nvGrpSpPr>
      <p:grpSpPr>
        <a:xfrm>
          <a:off x="0" y="0"/>
          <a:ext cx="0" cy="0"/>
          <a:chOff x="0" y="0"/>
          <a:chExt cx="0" cy="0"/>
        </a:xfrm>
      </p:grpSpPr>
      <p:sp>
        <p:nvSpPr>
          <p:cNvPr id="13" name="タイトル 1"/>
          <p:cNvSpPr>
            <a:spLocks noGrp="1"/>
          </p:cNvSpPr>
          <p:nvPr>
            <p:ph type="title"/>
          </p:nvPr>
        </p:nvSpPr>
        <p:spPr>
          <a:xfrm>
            <a:off x="417898" y="44624"/>
            <a:ext cx="9494526" cy="547835"/>
          </a:xfrm>
          <a:prstGeom prst="rect">
            <a:avLst/>
          </a:prstGeom>
          <a:noFill/>
        </p:spPr>
        <p:txBody>
          <a:bodyPr lIns="108000" tIns="0" rIns="0" bIns="0" anchor="ctr">
            <a:noAutofit/>
          </a:bodyPr>
          <a:lstStyle>
            <a:lvl1pPr algn="l">
              <a:defRPr lang="ja-JP" altLang="en-US" sz="2800" b="0">
                <a:solidFill>
                  <a:schemeClr val="tx1"/>
                </a:solidFill>
                <a:effectLst/>
                <a:latin typeface="メイリオ" panose="020B0604030504040204" pitchFamily="50" charset="-128"/>
                <a:ea typeface="メイリオ" panose="020B0604030504040204" pitchFamily="50" charset="-128"/>
                <a:cs typeface="メイリオ" pitchFamily="50" charset="-128"/>
              </a:defRPr>
            </a:lvl1pPr>
          </a:lstStyle>
          <a:p>
            <a:pPr marL="0" lvl="0" algn="l" defTabSz="1072879"/>
            <a:r>
              <a:rPr kumimoji="1" lang="ja-JP" altLang="en-US"/>
              <a:t>マスター タイトルの書式設定</a:t>
            </a:r>
            <a:endParaRPr kumimoji="1" lang="ja-JP" altLang="en-US" dirty="0"/>
          </a:p>
        </p:txBody>
      </p:sp>
      <p:cxnSp>
        <p:nvCxnSpPr>
          <p:cNvPr id="6" name="直線コネクタ 5"/>
          <p:cNvCxnSpPr/>
          <p:nvPr userDrawn="1"/>
        </p:nvCxnSpPr>
        <p:spPr>
          <a:xfrm>
            <a:off x="417896" y="592457"/>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userDrawn="1"/>
        </p:nvSpPr>
        <p:spPr>
          <a:xfrm>
            <a:off x="11640615" y="6597353"/>
            <a:ext cx="50405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56D3D1DD-6495-4E48-B89D-4742521F34B0}" type="slidenum">
              <a:rPr kumimoji="1" lang="ja-JP" altLang="en-US" sz="1200" smtClean="0">
                <a:solidFill>
                  <a:schemeClr val="tx1"/>
                </a:solidFill>
                <a:effectLst/>
                <a:latin typeface="FOT-ハミング Std L" panose="02020300000000000000" pitchFamily="18" charset="-128"/>
                <a:ea typeface="FOT-ハミング Std L" panose="02020300000000000000" pitchFamily="18" charset="-128"/>
              </a:rPr>
              <a:pPr algn="r"/>
              <a:t>‹#›</a:t>
            </a:fld>
            <a:endParaRPr kumimoji="1" lang="ja-JP" altLang="en-US" sz="1200" dirty="0">
              <a:solidFill>
                <a:schemeClr val="tx1"/>
              </a:solidFill>
              <a:effectLst/>
              <a:latin typeface="FOT-ハミング Std L" panose="02020300000000000000" pitchFamily="18" charset="-128"/>
              <a:ea typeface="FOT-ハミング Std L" panose="02020300000000000000" pitchFamily="18" charset="-128"/>
            </a:endParaRPr>
          </a:p>
        </p:txBody>
      </p:sp>
    </p:spTree>
    <p:extLst>
      <p:ext uri="{BB962C8B-B14F-4D97-AF65-F5344CB8AC3E}">
        <p14:creationId xmlns:p14="http://schemas.microsoft.com/office/powerpoint/2010/main" val="2417550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63518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bg>
      <p:bgPr>
        <a:blipFill dpi="0" rotWithShape="1">
          <a:blip r:embed="rId2"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14797"/>
            <a:ext cx="12192000" cy="1224000"/>
          </a:xfrm>
          <a:prstGeom prst="rect">
            <a:avLst/>
          </a:prstGeom>
          <a:solidFill>
            <a:schemeClr val="bg1">
              <a:alpha val="70000"/>
            </a:schemeClr>
          </a:solidFill>
        </p:spPr>
        <p:txBody>
          <a:bodyPr lIns="0" tIns="36000" rIns="0" bIns="0" anchor="ctr">
            <a:normAutofit/>
          </a:bodyPr>
          <a:lstStyle>
            <a:lvl1pPr>
              <a:lnSpc>
                <a:spcPct val="110000"/>
              </a:lnSpc>
              <a:defRPr lang="ja-JP" altLang="en-US" sz="3200" b="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タイトルの書式設定</a:t>
            </a:r>
            <a:endParaRPr kumimoji="1" lang="ja-JP" altLang="en-US" dirty="0"/>
          </a:p>
        </p:txBody>
      </p:sp>
      <p:sp>
        <p:nvSpPr>
          <p:cNvPr id="5" name="正方形/長方形 4"/>
          <p:cNvSpPr/>
          <p:nvPr userDrawn="1"/>
        </p:nvSpPr>
        <p:spPr>
          <a:xfrm>
            <a:off x="11640615" y="6597353"/>
            <a:ext cx="50405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56D3D1DD-6495-4E48-B89D-4742521F34B0}" type="slidenum">
              <a:rPr kumimoji="1" lang="ja-JP" altLang="en-US" sz="1200" smtClean="0">
                <a:solidFill>
                  <a:schemeClr val="tx1"/>
                </a:solidFill>
                <a:effectLst/>
                <a:latin typeface="FOT-ハミング Std L" panose="02020300000000000000" pitchFamily="18" charset="-128"/>
                <a:ea typeface="FOT-ハミング Std L" panose="02020300000000000000" pitchFamily="18" charset="-128"/>
              </a:rPr>
              <a:pPr algn="r"/>
              <a:t>‹#›</a:t>
            </a:fld>
            <a:endParaRPr kumimoji="1" lang="ja-JP" altLang="en-US" sz="1200" dirty="0">
              <a:solidFill>
                <a:schemeClr val="tx1"/>
              </a:solidFill>
              <a:effectLst/>
              <a:latin typeface="FOT-ハミング Std L" panose="02020300000000000000" pitchFamily="18" charset="-128"/>
              <a:ea typeface="FOT-ハミング Std L" panose="02020300000000000000" pitchFamily="18" charset="-128"/>
            </a:endParaRPr>
          </a:p>
        </p:txBody>
      </p:sp>
    </p:spTree>
    <p:extLst>
      <p:ext uri="{BB962C8B-B14F-4D97-AF65-F5344CB8AC3E}">
        <p14:creationId xmlns:p14="http://schemas.microsoft.com/office/powerpoint/2010/main" val="174081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
    <p:bg>
      <p:bgPr>
        <a:solidFill>
          <a:schemeClr val="bg1"/>
        </a:solidFill>
        <a:effectLst/>
      </p:bgPr>
    </p:bg>
    <p:spTree>
      <p:nvGrpSpPr>
        <p:cNvPr id="1" name=""/>
        <p:cNvGrpSpPr/>
        <p:nvPr/>
      </p:nvGrpSpPr>
      <p:grpSpPr>
        <a:xfrm>
          <a:off x="0" y="0"/>
          <a:ext cx="0" cy="0"/>
          <a:chOff x="0" y="0"/>
          <a:chExt cx="0" cy="0"/>
        </a:xfrm>
      </p:grpSpPr>
      <p:sp>
        <p:nvSpPr>
          <p:cNvPr id="13" name="タイトル 1"/>
          <p:cNvSpPr>
            <a:spLocks noGrp="1"/>
          </p:cNvSpPr>
          <p:nvPr>
            <p:ph type="title"/>
          </p:nvPr>
        </p:nvSpPr>
        <p:spPr>
          <a:xfrm>
            <a:off x="417898" y="-27382"/>
            <a:ext cx="9494526" cy="547835"/>
          </a:xfrm>
          <a:prstGeom prst="rect">
            <a:avLst/>
          </a:prstGeom>
          <a:noFill/>
        </p:spPr>
        <p:txBody>
          <a:bodyPr lIns="108000" tIns="0" rIns="0" bIns="0" anchor="ctr">
            <a:noAutofit/>
          </a:bodyPr>
          <a:lstStyle>
            <a:lvl1pPr algn="l">
              <a:defRPr lang="ja-JP" altLang="en-US" sz="2000" b="0">
                <a:solidFill>
                  <a:schemeClr val="tx1"/>
                </a:solidFill>
                <a:effectLst/>
                <a:latin typeface="メイリオ" panose="020B0604030504040204" pitchFamily="50" charset="-128"/>
                <a:ea typeface="メイリオ" panose="020B0604030504040204" pitchFamily="50" charset="-128"/>
                <a:cs typeface="メイリオ" pitchFamily="50" charset="-128"/>
              </a:defRPr>
            </a:lvl1pPr>
          </a:lstStyle>
          <a:p>
            <a:pPr marL="0" lvl="0" algn="l" defTabSz="1072879"/>
            <a:r>
              <a:rPr kumimoji="1" lang="ja-JP" altLang="en-US"/>
              <a:t>マスター タイトルの書式設定</a:t>
            </a:r>
            <a:endParaRPr kumimoji="1" lang="ja-JP" altLang="en-US" dirty="0"/>
          </a:p>
        </p:txBody>
      </p:sp>
      <p:cxnSp>
        <p:nvCxnSpPr>
          <p:cNvPr id="6" name="直線コネクタ 5"/>
          <p:cNvCxnSpPr/>
          <p:nvPr userDrawn="1"/>
        </p:nvCxnSpPr>
        <p:spPr>
          <a:xfrm>
            <a:off x="417896" y="520451"/>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userDrawn="1"/>
        </p:nvSpPr>
        <p:spPr>
          <a:xfrm>
            <a:off x="11640615" y="6597353"/>
            <a:ext cx="50405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56D3D1DD-6495-4E48-B89D-4742521F34B0}" type="slidenum">
              <a:rPr kumimoji="1" lang="ja-JP" altLang="en-US" sz="1200" smtClean="0">
                <a:solidFill>
                  <a:schemeClr val="tx1"/>
                </a:solidFill>
                <a:effectLst/>
                <a:latin typeface="FOT-ハミング Std L" panose="02020300000000000000" pitchFamily="18" charset="-128"/>
                <a:ea typeface="FOT-ハミング Std L" panose="02020300000000000000" pitchFamily="18" charset="-128"/>
              </a:rPr>
              <a:pPr algn="r"/>
              <a:t>‹#›</a:t>
            </a:fld>
            <a:endParaRPr kumimoji="1" lang="ja-JP" altLang="en-US" sz="1200" dirty="0">
              <a:solidFill>
                <a:schemeClr val="tx1"/>
              </a:solidFill>
              <a:effectLst/>
              <a:latin typeface="FOT-ハミング Std L" panose="02020300000000000000" pitchFamily="18" charset="-128"/>
              <a:ea typeface="FOT-ハミング Std L" panose="02020300000000000000" pitchFamily="18" charset="-128"/>
            </a:endParaRPr>
          </a:p>
        </p:txBody>
      </p:sp>
      <p:sp>
        <p:nvSpPr>
          <p:cNvPr id="3" name="テキスト プレースホルダー 2"/>
          <p:cNvSpPr>
            <a:spLocks noGrp="1"/>
          </p:cNvSpPr>
          <p:nvPr>
            <p:ph type="body" sz="quarter" idx="10" hasCustomPrompt="1"/>
          </p:nvPr>
        </p:nvSpPr>
        <p:spPr>
          <a:xfrm>
            <a:off x="417513" y="621035"/>
            <a:ext cx="11366500" cy="647725"/>
          </a:xfrm>
          <a:prstGeom prst="rect">
            <a:avLst/>
          </a:prstGeom>
          <a:solidFill>
            <a:schemeClr val="bg1">
              <a:lumMod val="95000"/>
            </a:schemeClr>
          </a:solidFill>
        </p:spPr>
        <p:txBody>
          <a:bodyPr>
            <a:normAutofit/>
          </a:bodyPr>
          <a:lstStyle>
            <a:lvl1pPr marL="0" indent="0">
              <a:buNone/>
              <a:defRPr sz="1600">
                <a:latin typeface="メイリオ" panose="020B0604030504040204" pitchFamily="50" charset="-128"/>
                <a:ea typeface="メイリオ" panose="020B0604030504040204" pitchFamily="50" charset="-128"/>
              </a:defRPr>
            </a:lvl1pPr>
          </a:lstStyle>
          <a:p>
            <a:pPr lvl="0"/>
            <a:r>
              <a:rPr kumimoji="1" lang="ja-JP" altLang="en-US" dirty="0"/>
              <a:t>リード文の書式設定</a:t>
            </a:r>
            <a:endParaRPr kumimoji="1" lang="en-US" altLang="ja-JP" dirty="0"/>
          </a:p>
        </p:txBody>
      </p:sp>
    </p:spTree>
    <p:extLst>
      <p:ext uri="{BB962C8B-B14F-4D97-AF65-F5344CB8AC3E}">
        <p14:creationId xmlns:p14="http://schemas.microsoft.com/office/powerpoint/2010/main" val="3725068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本文">
    <p:bg>
      <p:bgPr>
        <a:solidFill>
          <a:schemeClr val="bg1"/>
        </a:solidFill>
        <a:effectLst/>
      </p:bgPr>
    </p:bg>
    <p:spTree>
      <p:nvGrpSpPr>
        <p:cNvPr id="1" name=""/>
        <p:cNvGrpSpPr/>
        <p:nvPr/>
      </p:nvGrpSpPr>
      <p:grpSpPr>
        <a:xfrm>
          <a:off x="0" y="0"/>
          <a:ext cx="0" cy="0"/>
          <a:chOff x="0" y="0"/>
          <a:chExt cx="0" cy="0"/>
        </a:xfrm>
      </p:grpSpPr>
      <p:sp>
        <p:nvSpPr>
          <p:cNvPr id="13" name="タイトル 1"/>
          <p:cNvSpPr>
            <a:spLocks noGrp="1"/>
          </p:cNvSpPr>
          <p:nvPr>
            <p:ph type="title"/>
          </p:nvPr>
        </p:nvSpPr>
        <p:spPr>
          <a:xfrm>
            <a:off x="417898" y="44624"/>
            <a:ext cx="9494526" cy="547835"/>
          </a:xfrm>
          <a:prstGeom prst="rect">
            <a:avLst/>
          </a:prstGeom>
          <a:noFill/>
        </p:spPr>
        <p:txBody>
          <a:bodyPr lIns="108000" tIns="0" rIns="0" bIns="0" anchor="ctr">
            <a:noAutofit/>
          </a:bodyPr>
          <a:lstStyle>
            <a:lvl1pPr algn="l">
              <a:defRPr lang="ja-JP" altLang="en-US" sz="2000" b="0">
                <a:solidFill>
                  <a:schemeClr val="tx1"/>
                </a:solidFill>
                <a:effectLst/>
                <a:latin typeface="メイリオ" panose="020B0604030504040204" pitchFamily="50" charset="-128"/>
                <a:ea typeface="メイリオ" panose="020B0604030504040204" pitchFamily="50" charset="-128"/>
                <a:cs typeface="メイリオ" pitchFamily="50" charset="-128"/>
              </a:defRPr>
            </a:lvl1pPr>
          </a:lstStyle>
          <a:p>
            <a:pPr marL="0" lvl="0" algn="l" defTabSz="1072879"/>
            <a:r>
              <a:rPr kumimoji="1" lang="ja-JP" altLang="en-US"/>
              <a:t>マスター タイトルの書式設定</a:t>
            </a:r>
            <a:endParaRPr kumimoji="1" lang="ja-JP" altLang="en-US" dirty="0"/>
          </a:p>
        </p:txBody>
      </p:sp>
      <p:cxnSp>
        <p:nvCxnSpPr>
          <p:cNvPr id="6" name="直線コネクタ 5"/>
          <p:cNvCxnSpPr/>
          <p:nvPr userDrawn="1"/>
        </p:nvCxnSpPr>
        <p:spPr>
          <a:xfrm>
            <a:off x="417896" y="592457"/>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userDrawn="1"/>
        </p:nvSpPr>
        <p:spPr>
          <a:xfrm>
            <a:off x="11640615" y="6597353"/>
            <a:ext cx="50405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56D3D1DD-6495-4E48-B89D-4742521F34B0}" type="slidenum">
              <a:rPr kumimoji="1" lang="ja-JP" altLang="en-US" sz="1200" smtClean="0">
                <a:solidFill>
                  <a:schemeClr val="tx1"/>
                </a:solidFill>
                <a:effectLst/>
                <a:latin typeface="FOT-ハミング Std L" panose="02020300000000000000" pitchFamily="18" charset="-128"/>
                <a:ea typeface="FOT-ハミング Std L" panose="02020300000000000000" pitchFamily="18" charset="-128"/>
              </a:rPr>
              <a:pPr algn="r"/>
              <a:t>‹#›</a:t>
            </a:fld>
            <a:endParaRPr kumimoji="1" lang="ja-JP" altLang="en-US" sz="1200" dirty="0">
              <a:solidFill>
                <a:schemeClr val="tx1"/>
              </a:solidFill>
              <a:effectLst/>
              <a:latin typeface="FOT-ハミング Std L" panose="02020300000000000000" pitchFamily="18" charset="-128"/>
              <a:ea typeface="FOT-ハミング Std L" panose="02020300000000000000" pitchFamily="18" charset="-128"/>
            </a:endParaRPr>
          </a:p>
        </p:txBody>
      </p:sp>
      <p:sp>
        <p:nvSpPr>
          <p:cNvPr id="3" name="テキスト プレースホルダー 2"/>
          <p:cNvSpPr>
            <a:spLocks noGrp="1"/>
          </p:cNvSpPr>
          <p:nvPr>
            <p:ph type="body" sz="quarter" idx="10" hasCustomPrompt="1"/>
          </p:nvPr>
        </p:nvSpPr>
        <p:spPr>
          <a:xfrm>
            <a:off x="417513" y="693041"/>
            <a:ext cx="11366500" cy="647725"/>
          </a:xfrm>
          <a:prstGeom prst="rect">
            <a:avLst/>
          </a:prstGeom>
          <a:solidFill>
            <a:schemeClr val="bg1">
              <a:lumMod val="95000"/>
            </a:schemeClr>
          </a:solidFill>
        </p:spPr>
        <p:txBody>
          <a:bodyPr>
            <a:normAutofit/>
          </a:bodyPr>
          <a:lstStyle>
            <a:lvl1pPr marL="0" indent="0">
              <a:buNone/>
              <a:defRPr sz="1600">
                <a:latin typeface="メイリオ" panose="020B0604030504040204" pitchFamily="50" charset="-128"/>
                <a:ea typeface="メイリオ" panose="020B0604030504040204" pitchFamily="50" charset="-128"/>
              </a:defRPr>
            </a:lvl1pPr>
          </a:lstStyle>
          <a:p>
            <a:pPr lvl="0"/>
            <a:r>
              <a:rPr kumimoji="1" lang="ja-JP" altLang="en-US" dirty="0"/>
              <a:t>リード文の書式設定</a:t>
            </a:r>
            <a:endParaRPr kumimoji="1" lang="en-US" altLang="ja-JP" dirty="0"/>
          </a:p>
        </p:txBody>
      </p:sp>
    </p:spTree>
    <p:extLst>
      <p:ext uri="{BB962C8B-B14F-4D97-AF65-F5344CB8AC3E}">
        <p14:creationId xmlns:p14="http://schemas.microsoft.com/office/powerpoint/2010/main" val="2006267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本文">
    <p:bg>
      <p:bgPr>
        <a:solidFill>
          <a:schemeClr val="bg1"/>
        </a:solidFill>
        <a:effectLst/>
      </p:bgPr>
    </p:bg>
    <p:spTree>
      <p:nvGrpSpPr>
        <p:cNvPr id="1" name=""/>
        <p:cNvGrpSpPr/>
        <p:nvPr/>
      </p:nvGrpSpPr>
      <p:grpSpPr>
        <a:xfrm>
          <a:off x="0" y="0"/>
          <a:ext cx="0" cy="0"/>
          <a:chOff x="0" y="0"/>
          <a:chExt cx="0" cy="0"/>
        </a:xfrm>
      </p:grpSpPr>
      <p:sp>
        <p:nvSpPr>
          <p:cNvPr id="13" name="タイトル 1"/>
          <p:cNvSpPr>
            <a:spLocks noGrp="1"/>
          </p:cNvSpPr>
          <p:nvPr>
            <p:ph type="title"/>
          </p:nvPr>
        </p:nvSpPr>
        <p:spPr>
          <a:xfrm>
            <a:off x="417898" y="44624"/>
            <a:ext cx="9494526" cy="547835"/>
          </a:xfrm>
          <a:prstGeom prst="rect">
            <a:avLst/>
          </a:prstGeom>
          <a:noFill/>
        </p:spPr>
        <p:txBody>
          <a:bodyPr lIns="108000" tIns="0" rIns="0" bIns="0" anchor="ctr">
            <a:noAutofit/>
          </a:bodyPr>
          <a:lstStyle>
            <a:lvl1pPr algn="l">
              <a:defRPr lang="ja-JP" altLang="en-US" sz="2000" b="0">
                <a:solidFill>
                  <a:schemeClr val="tx1"/>
                </a:solidFill>
                <a:effectLst/>
                <a:latin typeface="メイリオ" panose="020B0604030504040204" pitchFamily="50" charset="-128"/>
                <a:ea typeface="メイリオ" panose="020B0604030504040204" pitchFamily="50" charset="-128"/>
                <a:cs typeface="メイリオ" pitchFamily="50" charset="-128"/>
              </a:defRPr>
            </a:lvl1pPr>
          </a:lstStyle>
          <a:p>
            <a:pPr marL="0" lvl="0" algn="l" defTabSz="1072879"/>
            <a:r>
              <a:rPr kumimoji="1" lang="ja-JP" altLang="en-US"/>
              <a:t>マスター タイトルの書式設定</a:t>
            </a:r>
            <a:endParaRPr kumimoji="1" lang="ja-JP" altLang="en-US" dirty="0"/>
          </a:p>
        </p:txBody>
      </p:sp>
      <p:cxnSp>
        <p:nvCxnSpPr>
          <p:cNvPr id="6" name="直線コネクタ 5"/>
          <p:cNvCxnSpPr/>
          <p:nvPr userDrawn="1"/>
        </p:nvCxnSpPr>
        <p:spPr>
          <a:xfrm>
            <a:off x="417896" y="592457"/>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userDrawn="1"/>
        </p:nvSpPr>
        <p:spPr>
          <a:xfrm>
            <a:off x="11640615" y="6597353"/>
            <a:ext cx="50405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56D3D1DD-6495-4E48-B89D-4742521F34B0}" type="slidenum">
              <a:rPr kumimoji="1" lang="ja-JP" altLang="en-US" sz="1200" smtClean="0">
                <a:solidFill>
                  <a:schemeClr val="tx1"/>
                </a:solidFill>
                <a:effectLst/>
                <a:latin typeface="FOT-ハミング Std L" panose="02020300000000000000" pitchFamily="18" charset="-128"/>
                <a:ea typeface="FOT-ハミング Std L" panose="02020300000000000000" pitchFamily="18" charset="-128"/>
              </a:rPr>
              <a:pPr algn="r"/>
              <a:t>‹#›</a:t>
            </a:fld>
            <a:endParaRPr kumimoji="1" lang="ja-JP" altLang="en-US" sz="1200" dirty="0">
              <a:solidFill>
                <a:schemeClr val="tx1"/>
              </a:solidFill>
              <a:effectLst/>
              <a:latin typeface="FOT-ハミング Std L" panose="02020300000000000000" pitchFamily="18" charset="-128"/>
              <a:ea typeface="FOT-ハミング Std L" panose="02020300000000000000" pitchFamily="18" charset="-128"/>
            </a:endParaRPr>
          </a:p>
        </p:txBody>
      </p:sp>
      <p:sp>
        <p:nvSpPr>
          <p:cNvPr id="3" name="テキスト プレースホルダー 2"/>
          <p:cNvSpPr>
            <a:spLocks noGrp="1"/>
          </p:cNvSpPr>
          <p:nvPr>
            <p:ph type="body" sz="quarter" idx="10" hasCustomPrompt="1"/>
          </p:nvPr>
        </p:nvSpPr>
        <p:spPr>
          <a:xfrm>
            <a:off x="417513" y="693041"/>
            <a:ext cx="11366500" cy="647725"/>
          </a:xfrm>
          <a:prstGeom prst="rect">
            <a:avLst/>
          </a:prstGeom>
          <a:solidFill>
            <a:schemeClr val="bg1">
              <a:lumMod val="95000"/>
            </a:schemeClr>
          </a:solidFill>
        </p:spPr>
        <p:txBody>
          <a:bodyPr>
            <a:normAutofit/>
          </a:bodyPr>
          <a:lstStyle>
            <a:lvl1pPr marL="0" indent="0">
              <a:buNone/>
              <a:defRPr sz="1600">
                <a:latin typeface="メイリオ" panose="020B0604030504040204" pitchFamily="50" charset="-128"/>
                <a:ea typeface="メイリオ" panose="020B0604030504040204" pitchFamily="50" charset="-128"/>
              </a:defRPr>
            </a:lvl1pPr>
          </a:lstStyle>
          <a:p>
            <a:pPr lvl="0"/>
            <a:r>
              <a:rPr kumimoji="1" lang="ja-JP" altLang="en-US" dirty="0"/>
              <a:t>リード文の書式設定</a:t>
            </a:r>
            <a:endParaRPr kumimoji="1" lang="en-US" altLang="ja-JP" dirty="0"/>
          </a:p>
        </p:txBody>
      </p:sp>
    </p:spTree>
    <p:extLst>
      <p:ext uri="{BB962C8B-B14F-4D97-AF65-F5344CB8AC3E}">
        <p14:creationId xmlns:p14="http://schemas.microsoft.com/office/powerpoint/2010/main" val="31215330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本文">
    <p:bg>
      <p:bgPr>
        <a:solidFill>
          <a:schemeClr val="bg1"/>
        </a:solidFill>
        <a:effectLst/>
      </p:bgPr>
    </p:bg>
    <p:spTree>
      <p:nvGrpSpPr>
        <p:cNvPr id="1" name=""/>
        <p:cNvGrpSpPr/>
        <p:nvPr/>
      </p:nvGrpSpPr>
      <p:grpSpPr>
        <a:xfrm>
          <a:off x="0" y="0"/>
          <a:ext cx="0" cy="0"/>
          <a:chOff x="0" y="0"/>
          <a:chExt cx="0" cy="0"/>
        </a:xfrm>
      </p:grpSpPr>
      <p:sp>
        <p:nvSpPr>
          <p:cNvPr id="13" name="タイトル 1"/>
          <p:cNvSpPr>
            <a:spLocks noGrp="1"/>
          </p:cNvSpPr>
          <p:nvPr>
            <p:ph type="title"/>
          </p:nvPr>
        </p:nvSpPr>
        <p:spPr>
          <a:xfrm>
            <a:off x="417898" y="44624"/>
            <a:ext cx="9494526" cy="547835"/>
          </a:xfrm>
          <a:prstGeom prst="rect">
            <a:avLst/>
          </a:prstGeom>
          <a:noFill/>
        </p:spPr>
        <p:txBody>
          <a:bodyPr lIns="108000" tIns="0" rIns="0" bIns="0" anchor="ctr">
            <a:noAutofit/>
          </a:bodyPr>
          <a:lstStyle>
            <a:lvl1pPr algn="l">
              <a:defRPr lang="ja-JP" altLang="en-US" sz="2000" b="0">
                <a:solidFill>
                  <a:schemeClr val="tx1"/>
                </a:solidFill>
                <a:effectLst/>
                <a:latin typeface="メイリオ" panose="020B0604030504040204" pitchFamily="50" charset="-128"/>
                <a:ea typeface="メイリオ" panose="020B0604030504040204" pitchFamily="50" charset="-128"/>
                <a:cs typeface="メイリオ" pitchFamily="50" charset="-128"/>
              </a:defRPr>
            </a:lvl1pPr>
          </a:lstStyle>
          <a:p>
            <a:pPr marL="0" lvl="0" algn="l" defTabSz="1072879"/>
            <a:r>
              <a:rPr kumimoji="1" lang="ja-JP" altLang="en-US"/>
              <a:t>マスター タイトルの書式設定</a:t>
            </a:r>
            <a:endParaRPr kumimoji="1" lang="ja-JP" altLang="en-US" dirty="0"/>
          </a:p>
        </p:txBody>
      </p:sp>
      <p:cxnSp>
        <p:nvCxnSpPr>
          <p:cNvPr id="6" name="直線コネクタ 5"/>
          <p:cNvCxnSpPr/>
          <p:nvPr userDrawn="1"/>
        </p:nvCxnSpPr>
        <p:spPr>
          <a:xfrm>
            <a:off x="417896" y="592457"/>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userDrawn="1"/>
        </p:nvSpPr>
        <p:spPr>
          <a:xfrm>
            <a:off x="11640615" y="6597353"/>
            <a:ext cx="50405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56D3D1DD-6495-4E48-B89D-4742521F34B0}" type="slidenum">
              <a:rPr kumimoji="1" lang="ja-JP" altLang="en-US" sz="1200" smtClean="0">
                <a:solidFill>
                  <a:schemeClr val="tx1"/>
                </a:solidFill>
                <a:effectLst/>
                <a:latin typeface="FOT-ハミング Std L" panose="02020300000000000000" pitchFamily="18" charset="-128"/>
                <a:ea typeface="FOT-ハミング Std L" panose="02020300000000000000" pitchFamily="18" charset="-128"/>
              </a:rPr>
              <a:pPr algn="r"/>
              <a:t>‹#›</a:t>
            </a:fld>
            <a:endParaRPr kumimoji="1" lang="ja-JP" altLang="en-US" sz="1200" dirty="0">
              <a:solidFill>
                <a:schemeClr val="tx1"/>
              </a:solidFill>
              <a:effectLst/>
              <a:latin typeface="FOT-ハミング Std L" panose="02020300000000000000" pitchFamily="18" charset="-128"/>
              <a:ea typeface="FOT-ハミング Std L" panose="02020300000000000000" pitchFamily="18" charset="-128"/>
            </a:endParaRPr>
          </a:p>
        </p:txBody>
      </p:sp>
      <p:sp>
        <p:nvSpPr>
          <p:cNvPr id="3" name="テキスト プレースホルダー 2"/>
          <p:cNvSpPr>
            <a:spLocks noGrp="1"/>
          </p:cNvSpPr>
          <p:nvPr>
            <p:ph type="body" sz="quarter" idx="10" hasCustomPrompt="1"/>
          </p:nvPr>
        </p:nvSpPr>
        <p:spPr>
          <a:xfrm>
            <a:off x="417513" y="693041"/>
            <a:ext cx="11366500" cy="647725"/>
          </a:xfrm>
          <a:prstGeom prst="rect">
            <a:avLst/>
          </a:prstGeom>
          <a:solidFill>
            <a:schemeClr val="bg1">
              <a:lumMod val="95000"/>
            </a:schemeClr>
          </a:solidFill>
        </p:spPr>
        <p:txBody>
          <a:bodyPr>
            <a:normAutofit/>
          </a:bodyPr>
          <a:lstStyle>
            <a:lvl1pPr marL="0" indent="0">
              <a:buNone/>
              <a:defRPr sz="1600">
                <a:latin typeface="メイリオ" panose="020B0604030504040204" pitchFamily="50" charset="-128"/>
                <a:ea typeface="メイリオ" panose="020B0604030504040204" pitchFamily="50" charset="-128"/>
              </a:defRPr>
            </a:lvl1pPr>
          </a:lstStyle>
          <a:p>
            <a:pPr lvl="0"/>
            <a:r>
              <a:rPr kumimoji="1" lang="ja-JP" altLang="en-US" dirty="0"/>
              <a:t>リード文の書式設定</a:t>
            </a:r>
            <a:endParaRPr kumimoji="1" lang="en-US" altLang="ja-JP" dirty="0"/>
          </a:p>
        </p:txBody>
      </p:sp>
    </p:spTree>
    <p:extLst>
      <p:ext uri="{BB962C8B-B14F-4D97-AF65-F5344CB8AC3E}">
        <p14:creationId xmlns:p14="http://schemas.microsoft.com/office/powerpoint/2010/main" val="712371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本文">
    <p:bg>
      <p:bgPr>
        <a:solidFill>
          <a:schemeClr val="bg1"/>
        </a:solidFill>
        <a:effectLst/>
      </p:bgPr>
    </p:bg>
    <p:spTree>
      <p:nvGrpSpPr>
        <p:cNvPr id="1" name=""/>
        <p:cNvGrpSpPr/>
        <p:nvPr/>
      </p:nvGrpSpPr>
      <p:grpSpPr>
        <a:xfrm>
          <a:off x="0" y="0"/>
          <a:ext cx="0" cy="0"/>
          <a:chOff x="0" y="0"/>
          <a:chExt cx="0" cy="0"/>
        </a:xfrm>
      </p:grpSpPr>
      <p:sp>
        <p:nvSpPr>
          <p:cNvPr id="13" name="タイトル 1"/>
          <p:cNvSpPr>
            <a:spLocks noGrp="1"/>
          </p:cNvSpPr>
          <p:nvPr>
            <p:ph type="title"/>
          </p:nvPr>
        </p:nvSpPr>
        <p:spPr>
          <a:xfrm>
            <a:off x="417898" y="44624"/>
            <a:ext cx="9494526" cy="547835"/>
          </a:xfrm>
          <a:prstGeom prst="rect">
            <a:avLst/>
          </a:prstGeom>
          <a:noFill/>
        </p:spPr>
        <p:txBody>
          <a:bodyPr lIns="108000" tIns="0" rIns="0" bIns="0" anchor="ctr">
            <a:noAutofit/>
          </a:bodyPr>
          <a:lstStyle>
            <a:lvl1pPr algn="l">
              <a:defRPr lang="ja-JP" altLang="en-US" sz="2000" b="0">
                <a:solidFill>
                  <a:schemeClr val="tx1"/>
                </a:solidFill>
                <a:effectLst/>
                <a:latin typeface="メイリオ" panose="020B0604030504040204" pitchFamily="50" charset="-128"/>
                <a:ea typeface="メイリオ" panose="020B0604030504040204" pitchFamily="50" charset="-128"/>
                <a:cs typeface="メイリオ" pitchFamily="50" charset="-128"/>
              </a:defRPr>
            </a:lvl1pPr>
          </a:lstStyle>
          <a:p>
            <a:pPr marL="0" lvl="0" algn="l" defTabSz="1072879"/>
            <a:r>
              <a:rPr kumimoji="1" lang="ja-JP" altLang="en-US"/>
              <a:t>マスター タイトルの書式設定</a:t>
            </a:r>
            <a:endParaRPr kumimoji="1" lang="ja-JP" altLang="en-US" dirty="0"/>
          </a:p>
        </p:txBody>
      </p:sp>
      <p:cxnSp>
        <p:nvCxnSpPr>
          <p:cNvPr id="6" name="直線コネクタ 5"/>
          <p:cNvCxnSpPr/>
          <p:nvPr userDrawn="1"/>
        </p:nvCxnSpPr>
        <p:spPr>
          <a:xfrm>
            <a:off x="417896" y="592457"/>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userDrawn="1"/>
        </p:nvSpPr>
        <p:spPr>
          <a:xfrm>
            <a:off x="11640615" y="6597353"/>
            <a:ext cx="50405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56D3D1DD-6495-4E48-B89D-4742521F34B0}" type="slidenum">
              <a:rPr kumimoji="1" lang="ja-JP" altLang="en-US" sz="1200" smtClean="0">
                <a:solidFill>
                  <a:schemeClr val="tx1"/>
                </a:solidFill>
                <a:effectLst/>
                <a:latin typeface="FOT-ハミング Std L" panose="02020300000000000000" pitchFamily="18" charset="-128"/>
                <a:ea typeface="FOT-ハミング Std L" panose="02020300000000000000" pitchFamily="18" charset="-128"/>
              </a:rPr>
              <a:pPr algn="r"/>
              <a:t>‹#›</a:t>
            </a:fld>
            <a:endParaRPr kumimoji="1" lang="ja-JP" altLang="en-US" sz="1200" dirty="0">
              <a:solidFill>
                <a:schemeClr val="tx1"/>
              </a:solidFill>
              <a:effectLst/>
              <a:latin typeface="FOT-ハミング Std L" panose="02020300000000000000" pitchFamily="18" charset="-128"/>
              <a:ea typeface="FOT-ハミング Std L" panose="02020300000000000000" pitchFamily="18" charset="-128"/>
            </a:endParaRPr>
          </a:p>
        </p:txBody>
      </p:sp>
      <p:sp>
        <p:nvSpPr>
          <p:cNvPr id="3" name="テキスト プレースホルダー 2"/>
          <p:cNvSpPr>
            <a:spLocks noGrp="1"/>
          </p:cNvSpPr>
          <p:nvPr>
            <p:ph type="body" sz="quarter" idx="10" hasCustomPrompt="1"/>
          </p:nvPr>
        </p:nvSpPr>
        <p:spPr>
          <a:xfrm>
            <a:off x="417513" y="693041"/>
            <a:ext cx="11366500" cy="647725"/>
          </a:xfrm>
          <a:prstGeom prst="rect">
            <a:avLst/>
          </a:prstGeom>
          <a:solidFill>
            <a:schemeClr val="bg1">
              <a:lumMod val="95000"/>
            </a:schemeClr>
          </a:solidFill>
        </p:spPr>
        <p:txBody>
          <a:bodyPr>
            <a:normAutofit/>
          </a:bodyPr>
          <a:lstStyle>
            <a:lvl1pPr marL="0" indent="0">
              <a:buNone/>
              <a:defRPr sz="1600">
                <a:latin typeface="メイリオ" panose="020B0604030504040204" pitchFamily="50" charset="-128"/>
                <a:ea typeface="メイリオ" panose="020B0604030504040204" pitchFamily="50" charset="-128"/>
              </a:defRPr>
            </a:lvl1pPr>
          </a:lstStyle>
          <a:p>
            <a:pPr lvl="0"/>
            <a:r>
              <a:rPr kumimoji="1" lang="ja-JP" altLang="en-US" dirty="0"/>
              <a:t>リード文の書式設定</a:t>
            </a:r>
            <a:endParaRPr kumimoji="1" lang="en-US" altLang="ja-JP" dirty="0"/>
          </a:p>
        </p:txBody>
      </p:sp>
    </p:spTree>
    <p:extLst>
      <p:ext uri="{BB962C8B-B14F-4D97-AF65-F5344CB8AC3E}">
        <p14:creationId xmlns:p14="http://schemas.microsoft.com/office/powerpoint/2010/main" val="2971263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本文">
    <p:bg>
      <p:bgPr>
        <a:solidFill>
          <a:schemeClr val="bg1"/>
        </a:solidFill>
        <a:effectLst/>
      </p:bgPr>
    </p:bg>
    <p:spTree>
      <p:nvGrpSpPr>
        <p:cNvPr id="1" name=""/>
        <p:cNvGrpSpPr/>
        <p:nvPr/>
      </p:nvGrpSpPr>
      <p:grpSpPr>
        <a:xfrm>
          <a:off x="0" y="0"/>
          <a:ext cx="0" cy="0"/>
          <a:chOff x="0" y="0"/>
          <a:chExt cx="0" cy="0"/>
        </a:xfrm>
      </p:grpSpPr>
      <p:sp>
        <p:nvSpPr>
          <p:cNvPr id="13" name="タイトル 1"/>
          <p:cNvSpPr>
            <a:spLocks noGrp="1"/>
          </p:cNvSpPr>
          <p:nvPr>
            <p:ph type="title"/>
          </p:nvPr>
        </p:nvSpPr>
        <p:spPr>
          <a:xfrm>
            <a:off x="417898" y="44624"/>
            <a:ext cx="9494526" cy="547835"/>
          </a:xfrm>
          <a:prstGeom prst="rect">
            <a:avLst/>
          </a:prstGeom>
          <a:noFill/>
        </p:spPr>
        <p:txBody>
          <a:bodyPr lIns="108000" tIns="0" rIns="0" bIns="0" anchor="ctr">
            <a:noAutofit/>
          </a:bodyPr>
          <a:lstStyle>
            <a:lvl1pPr algn="l">
              <a:defRPr lang="ja-JP" altLang="en-US" sz="2000" b="0">
                <a:solidFill>
                  <a:schemeClr val="tx1"/>
                </a:solidFill>
                <a:effectLst/>
                <a:latin typeface="メイリオ" panose="020B0604030504040204" pitchFamily="50" charset="-128"/>
                <a:ea typeface="メイリオ" panose="020B0604030504040204" pitchFamily="50" charset="-128"/>
                <a:cs typeface="メイリオ" pitchFamily="50" charset="-128"/>
              </a:defRPr>
            </a:lvl1pPr>
          </a:lstStyle>
          <a:p>
            <a:pPr marL="0" lvl="0" algn="l" defTabSz="1072879"/>
            <a:r>
              <a:rPr kumimoji="1" lang="ja-JP" altLang="en-US"/>
              <a:t>マスター タイトルの書式設定</a:t>
            </a:r>
            <a:endParaRPr kumimoji="1" lang="ja-JP" altLang="en-US" dirty="0"/>
          </a:p>
        </p:txBody>
      </p:sp>
      <p:cxnSp>
        <p:nvCxnSpPr>
          <p:cNvPr id="6" name="直線コネクタ 5"/>
          <p:cNvCxnSpPr/>
          <p:nvPr userDrawn="1"/>
        </p:nvCxnSpPr>
        <p:spPr>
          <a:xfrm>
            <a:off x="417896" y="592457"/>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userDrawn="1"/>
        </p:nvSpPr>
        <p:spPr>
          <a:xfrm>
            <a:off x="11640615" y="6597353"/>
            <a:ext cx="50405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56D3D1DD-6495-4E48-B89D-4742521F34B0}" type="slidenum">
              <a:rPr kumimoji="1" lang="ja-JP" altLang="en-US" sz="1200" smtClean="0">
                <a:solidFill>
                  <a:schemeClr val="tx1"/>
                </a:solidFill>
                <a:effectLst/>
                <a:latin typeface="FOT-ハミング Std L" panose="02020300000000000000" pitchFamily="18" charset="-128"/>
                <a:ea typeface="FOT-ハミング Std L" panose="02020300000000000000" pitchFamily="18" charset="-128"/>
              </a:rPr>
              <a:pPr algn="r"/>
              <a:t>‹#›</a:t>
            </a:fld>
            <a:endParaRPr kumimoji="1" lang="ja-JP" altLang="en-US" sz="1200" dirty="0">
              <a:solidFill>
                <a:schemeClr val="tx1"/>
              </a:solidFill>
              <a:effectLst/>
              <a:latin typeface="FOT-ハミング Std L" panose="02020300000000000000" pitchFamily="18" charset="-128"/>
              <a:ea typeface="FOT-ハミング Std L" panose="02020300000000000000" pitchFamily="18" charset="-128"/>
            </a:endParaRPr>
          </a:p>
        </p:txBody>
      </p:sp>
      <p:sp>
        <p:nvSpPr>
          <p:cNvPr id="3" name="テキスト プレースホルダー 2"/>
          <p:cNvSpPr>
            <a:spLocks noGrp="1"/>
          </p:cNvSpPr>
          <p:nvPr>
            <p:ph type="body" sz="quarter" idx="10" hasCustomPrompt="1"/>
          </p:nvPr>
        </p:nvSpPr>
        <p:spPr>
          <a:xfrm>
            <a:off x="417513" y="693041"/>
            <a:ext cx="11366500" cy="647725"/>
          </a:xfrm>
          <a:prstGeom prst="rect">
            <a:avLst/>
          </a:prstGeom>
          <a:solidFill>
            <a:schemeClr val="bg1">
              <a:lumMod val="95000"/>
            </a:schemeClr>
          </a:solidFill>
        </p:spPr>
        <p:txBody>
          <a:bodyPr>
            <a:normAutofit/>
          </a:bodyPr>
          <a:lstStyle>
            <a:lvl1pPr marL="0" indent="0">
              <a:buNone/>
              <a:defRPr sz="1600">
                <a:latin typeface="メイリオ" panose="020B0604030504040204" pitchFamily="50" charset="-128"/>
                <a:ea typeface="メイリオ" panose="020B0604030504040204" pitchFamily="50" charset="-128"/>
              </a:defRPr>
            </a:lvl1pPr>
          </a:lstStyle>
          <a:p>
            <a:pPr lvl="0"/>
            <a:r>
              <a:rPr kumimoji="1" lang="ja-JP" altLang="en-US" dirty="0"/>
              <a:t>リード文の書式設定</a:t>
            </a:r>
            <a:endParaRPr kumimoji="1" lang="en-US" altLang="ja-JP" dirty="0"/>
          </a:p>
        </p:txBody>
      </p:sp>
    </p:spTree>
    <p:extLst>
      <p:ext uri="{BB962C8B-B14F-4D97-AF65-F5344CB8AC3E}">
        <p14:creationId xmlns:p14="http://schemas.microsoft.com/office/powerpoint/2010/main" val="39158751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本文">
    <p:bg>
      <p:bgPr>
        <a:solidFill>
          <a:schemeClr val="bg1"/>
        </a:solidFill>
        <a:effectLst/>
      </p:bgPr>
    </p:bg>
    <p:spTree>
      <p:nvGrpSpPr>
        <p:cNvPr id="1" name=""/>
        <p:cNvGrpSpPr/>
        <p:nvPr/>
      </p:nvGrpSpPr>
      <p:grpSpPr>
        <a:xfrm>
          <a:off x="0" y="0"/>
          <a:ext cx="0" cy="0"/>
          <a:chOff x="0" y="0"/>
          <a:chExt cx="0" cy="0"/>
        </a:xfrm>
      </p:grpSpPr>
      <p:sp>
        <p:nvSpPr>
          <p:cNvPr id="13" name="タイトル 1"/>
          <p:cNvSpPr>
            <a:spLocks noGrp="1"/>
          </p:cNvSpPr>
          <p:nvPr>
            <p:ph type="title"/>
          </p:nvPr>
        </p:nvSpPr>
        <p:spPr>
          <a:xfrm>
            <a:off x="417898" y="44624"/>
            <a:ext cx="9494526" cy="547835"/>
          </a:xfrm>
          <a:prstGeom prst="rect">
            <a:avLst/>
          </a:prstGeom>
          <a:noFill/>
        </p:spPr>
        <p:txBody>
          <a:bodyPr lIns="108000" tIns="0" rIns="0" bIns="0" anchor="ctr">
            <a:noAutofit/>
          </a:bodyPr>
          <a:lstStyle>
            <a:lvl1pPr algn="l">
              <a:defRPr lang="ja-JP" altLang="en-US" sz="2000" b="0">
                <a:solidFill>
                  <a:schemeClr val="tx1"/>
                </a:solidFill>
                <a:effectLst/>
                <a:latin typeface="メイリオ" panose="020B0604030504040204" pitchFamily="50" charset="-128"/>
                <a:ea typeface="メイリオ" panose="020B0604030504040204" pitchFamily="50" charset="-128"/>
                <a:cs typeface="メイリオ" pitchFamily="50" charset="-128"/>
              </a:defRPr>
            </a:lvl1pPr>
          </a:lstStyle>
          <a:p>
            <a:pPr marL="0" lvl="0" algn="l" defTabSz="1072879"/>
            <a:r>
              <a:rPr kumimoji="1" lang="ja-JP" altLang="en-US"/>
              <a:t>マスター タイトルの書式設定</a:t>
            </a:r>
            <a:endParaRPr kumimoji="1" lang="ja-JP" altLang="en-US" dirty="0"/>
          </a:p>
        </p:txBody>
      </p:sp>
      <p:cxnSp>
        <p:nvCxnSpPr>
          <p:cNvPr id="6" name="直線コネクタ 5"/>
          <p:cNvCxnSpPr/>
          <p:nvPr userDrawn="1"/>
        </p:nvCxnSpPr>
        <p:spPr>
          <a:xfrm>
            <a:off x="417896" y="592457"/>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userDrawn="1"/>
        </p:nvSpPr>
        <p:spPr>
          <a:xfrm>
            <a:off x="11640615" y="6597353"/>
            <a:ext cx="50405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56D3D1DD-6495-4E48-B89D-4742521F34B0}" type="slidenum">
              <a:rPr kumimoji="1" lang="ja-JP" altLang="en-US" sz="1200" smtClean="0">
                <a:solidFill>
                  <a:schemeClr val="tx1"/>
                </a:solidFill>
                <a:effectLst/>
                <a:latin typeface="FOT-ハミング Std L" panose="02020300000000000000" pitchFamily="18" charset="-128"/>
                <a:ea typeface="FOT-ハミング Std L" panose="02020300000000000000" pitchFamily="18" charset="-128"/>
              </a:rPr>
              <a:pPr algn="r"/>
              <a:t>‹#›</a:t>
            </a:fld>
            <a:endParaRPr kumimoji="1" lang="ja-JP" altLang="en-US" sz="1200" dirty="0">
              <a:solidFill>
                <a:schemeClr val="tx1"/>
              </a:solidFill>
              <a:effectLst/>
              <a:latin typeface="FOT-ハミング Std L" panose="02020300000000000000" pitchFamily="18" charset="-128"/>
              <a:ea typeface="FOT-ハミング Std L" panose="02020300000000000000" pitchFamily="18" charset="-128"/>
            </a:endParaRPr>
          </a:p>
        </p:txBody>
      </p:sp>
      <p:sp>
        <p:nvSpPr>
          <p:cNvPr id="3" name="テキスト プレースホルダー 2"/>
          <p:cNvSpPr>
            <a:spLocks noGrp="1"/>
          </p:cNvSpPr>
          <p:nvPr>
            <p:ph type="body" sz="quarter" idx="10" hasCustomPrompt="1"/>
          </p:nvPr>
        </p:nvSpPr>
        <p:spPr>
          <a:xfrm>
            <a:off x="417513" y="693041"/>
            <a:ext cx="11366500" cy="647725"/>
          </a:xfrm>
          <a:prstGeom prst="rect">
            <a:avLst/>
          </a:prstGeom>
          <a:solidFill>
            <a:schemeClr val="bg1">
              <a:lumMod val="95000"/>
            </a:schemeClr>
          </a:solidFill>
        </p:spPr>
        <p:txBody>
          <a:bodyPr>
            <a:normAutofit/>
          </a:bodyPr>
          <a:lstStyle>
            <a:lvl1pPr marL="0" indent="0">
              <a:buNone/>
              <a:defRPr sz="1600">
                <a:latin typeface="メイリオ" panose="020B0604030504040204" pitchFamily="50" charset="-128"/>
                <a:ea typeface="メイリオ" panose="020B0604030504040204" pitchFamily="50" charset="-128"/>
              </a:defRPr>
            </a:lvl1pPr>
          </a:lstStyle>
          <a:p>
            <a:pPr lvl="0"/>
            <a:r>
              <a:rPr kumimoji="1" lang="ja-JP" altLang="en-US" dirty="0"/>
              <a:t>リード文の書式設定</a:t>
            </a:r>
            <a:endParaRPr kumimoji="1" lang="en-US" altLang="ja-JP" dirty="0"/>
          </a:p>
        </p:txBody>
      </p:sp>
    </p:spTree>
    <p:extLst>
      <p:ext uri="{BB962C8B-B14F-4D97-AF65-F5344CB8AC3E}">
        <p14:creationId xmlns:p14="http://schemas.microsoft.com/office/powerpoint/2010/main" val="3445348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19336" y="44624"/>
            <a:ext cx="11953328" cy="261610"/>
          </a:xfrm>
          <a:prstGeom prst="rect">
            <a:avLst/>
          </a:prstGeom>
          <a:noFill/>
        </p:spPr>
        <p:txBody>
          <a:bodyPr wrap="square" rtlCol="0">
            <a:spAutoFit/>
          </a:bodyPr>
          <a:lstStyle/>
          <a:p>
            <a:pPr algn="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令和４年度　農業委員会サポートシステム  操作研修会</a:t>
            </a:r>
          </a:p>
        </p:txBody>
      </p:sp>
    </p:spTree>
    <p:extLst>
      <p:ext uri="{BB962C8B-B14F-4D97-AF65-F5344CB8AC3E}">
        <p14:creationId xmlns:p14="http://schemas.microsoft.com/office/powerpoint/2010/main" val="352935079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57" r:id="rId12"/>
    <p:sldLayoutId id="2147483666" r:id="rId13"/>
    <p:sldLayoutId id="2147483667" r:id="rId14"/>
  </p:sldLayoutIdLst>
  <p:hf hdr="0" ftr="0" dt="0"/>
  <p:txStyles>
    <p:titleStyle>
      <a:lvl1pPr algn="ctr" defTabSz="914411" rtl="0" eaLnBrk="1" latinLnBrk="0" hangingPunct="1">
        <a:spcBef>
          <a:spcPct val="0"/>
        </a:spcBef>
        <a:buNone/>
        <a:defRPr kumimoji="1" sz="4400" kern="1200">
          <a:solidFill>
            <a:schemeClr val="tx1"/>
          </a:solidFill>
          <a:latin typeface="+mj-lt"/>
          <a:ea typeface="+mj-ea"/>
          <a:cs typeface="+mj-cs"/>
        </a:defRPr>
      </a:lvl1pPr>
    </p:titleStyle>
    <p:bodyStyle>
      <a:lvl1pPr marL="342904" indent="-342904" algn="l" defTabSz="914411"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9" indent="-285753" algn="l" defTabSz="914411"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15" indent="-228604" algn="l" defTabSz="914411"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21"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27"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32"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38"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44"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49"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11" rtl="0" eaLnBrk="1" latinLnBrk="0" hangingPunct="1">
        <a:defRPr kumimoji="1" sz="1801" kern="1200">
          <a:solidFill>
            <a:schemeClr val="tx1"/>
          </a:solidFill>
          <a:latin typeface="+mn-lt"/>
          <a:ea typeface="+mn-ea"/>
          <a:cs typeface="+mn-cs"/>
        </a:defRPr>
      </a:lvl1pPr>
      <a:lvl2pPr marL="457206" algn="l" defTabSz="914411" rtl="0" eaLnBrk="1" latinLnBrk="0" hangingPunct="1">
        <a:defRPr kumimoji="1" sz="1801" kern="1200">
          <a:solidFill>
            <a:schemeClr val="tx1"/>
          </a:solidFill>
          <a:latin typeface="+mn-lt"/>
          <a:ea typeface="+mn-ea"/>
          <a:cs typeface="+mn-cs"/>
        </a:defRPr>
      </a:lvl2pPr>
      <a:lvl3pPr marL="914411" algn="l" defTabSz="914411" rtl="0" eaLnBrk="1" latinLnBrk="0" hangingPunct="1">
        <a:defRPr kumimoji="1" sz="1801" kern="1200">
          <a:solidFill>
            <a:schemeClr val="tx1"/>
          </a:solidFill>
          <a:latin typeface="+mn-lt"/>
          <a:ea typeface="+mn-ea"/>
          <a:cs typeface="+mn-cs"/>
        </a:defRPr>
      </a:lvl3pPr>
      <a:lvl4pPr marL="1371617" algn="l" defTabSz="914411" rtl="0" eaLnBrk="1" latinLnBrk="0" hangingPunct="1">
        <a:defRPr kumimoji="1" sz="1801" kern="1200">
          <a:solidFill>
            <a:schemeClr val="tx1"/>
          </a:solidFill>
          <a:latin typeface="+mn-lt"/>
          <a:ea typeface="+mn-ea"/>
          <a:cs typeface="+mn-cs"/>
        </a:defRPr>
      </a:lvl4pPr>
      <a:lvl5pPr marL="1828823" algn="l" defTabSz="914411" rtl="0" eaLnBrk="1" latinLnBrk="0" hangingPunct="1">
        <a:defRPr kumimoji="1" sz="1801" kern="1200">
          <a:solidFill>
            <a:schemeClr val="tx1"/>
          </a:solidFill>
          <a:latin typeface="+mn-lt"/>
          <a:ea typeface="+mn-ea"/>
          <a:cs typeface="+mn-cs"/>
        </a:defRPr>
      </a:lvl5pPr>
      <a:lvl6pPr marL="2286029" algn="l" defTabSz="914411" rtl="0" eaLnBrk="1" latinLnBrk="0" hangingPunct="1">
        <a:defRPr kumimoji="1" sz="1801" kern="1200">
          <a:solidFill>
            <a:schemeClr val="tx1"/>
          </a:solidFill>
          <a:latin typeface="+mn-lt"/>
          <a:ea typeface="+mn-ea"/>
          <a:cs typeface="+mn-cs"/>
        </a:defRPr>
      </a:lvl6pPr>
      <a:lvl7pPr marL="2743234" algn="l" defTabSz="914411" rtl="0" eaLnBrk="1" latinLnBrk="0" hangingPunct="1">
        <a:defRPr kumimoji="1" sz="1801" kern="1200">
          <a:solidFill>
            <a:schemeClr val="tx1"/>
          </a:solidFill>
          <a:latin typeface="+mn-lt"/>
          <a:ea typeface="+mn-ea"/>
          <a:cs typeface="+mn-cs"/>
        </a:defRPr>
      </a:lvl7pPr>
      <a:lvl8pPr marL="3200440" algn="l" defTabSz="914411" rtl="0" eaLnBrk="1" latinLnBrk="0" hangingPunct="1">
        <a:defRPr kumimoji="1" sz="1801" kern="1200">
          <a:solidFill>
            <a:schemeClr val="tx1"/>
          </a:solidFill>
          <a:latin typeface="+mn-lt"/>
          <a:ea typeface="+mn-ea"/>
          <a:cs typeface="+mn-cs"/>
        </a:defRPr>
      </a:lvl8pPr>
      <a:lvl9pPr marL="3657646" algn="l" defTabSz="914411"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9.xml"/><Relationship Id="rId5" Type="http://schemas.openxmlformats.org/officeDocument/2006/relationships/image" Target="../media/image65.png"/><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alis-delivery.rcloud3.asp.lgwan.jp/R-STAGE_MatchDB/R-STAGE_MatchDB.application" TargetMode="External"/><Relationship Id="rId4" Type="http://schemas.openxmlformats.org/officeDocument/2006/relationships/hyperlink" Target="https://www.alis-system.jp/R-STAGE_MatchDB/R-STAGE_MatchDB.application"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8.xml"/><Relationship Id="rId1" Type="http://schemas.openxmlformats.org/officeDocument/2006/relationships/slideLayout" Target="../slideLayouts/slideLayout14.xml"/><Relationship Id="rId5" Type="http://schemas.openxmlformats.org/officeDocument/2006/relationships/image" Target="../media/image86.png"/><Relationship Id="rId4" Type="http://schemas.openxmlformats.org/officeDocument/2006/relationships/image" Target="../media/image85.png"/></Relationships>
</file>

<file path=ppt/slides/_rels/slide8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88.png"/></Relationships>
</file>

<file path=ppt/slides/_rels/slide8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4.xml"/><Relationship Id="rId4" Type="http://schemas.openxmlformats.org/officeDocument/2006/relationships/image" Target="../media/image93.png"/></Relationships>
</file>

<file path=ppt/slides/_rels/slide8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endParaRPr lang="en-US" altLang="ja-JP" b="0" dirty="0"/>
          </a:p>
        </p:txBody>
      </p:sp>
      <p:sp>
        <p:nvSpPr>
          <p:cNvPr id="4" name="テキスト ボックス 3"/>
          <p:cNvSpPr txBox="1"/>
          <p:nvPr/>
        </p:nvSpPr>
        <p:spPr>
          <a:xfrm>
            <a:off x="9045146" y="6093297"/>
            <a:ext cx="2911374" cy="371064"/>
          </a:xfrm>
          <a:prstGeom prst="rect">
            <a:avLst/>
          </a:prstGeom>
          <a:noFill/>
        </p:spPr>
        <p:txBody>
          <a:bodyPr wrap="none" rtlCol="0">
            <a:spAutoFit/>
          </a:bodyPr>
          <a:lstStyle>
            <a:defPPr>
              <a:defRPr lang="ja-JP"/>
            </a:defPPr>
            <a:lvl1pPr algn="r">
              <a:defRPr sz="1200">
                <a:solidFill>
                  <a:schemeClr val="bg1"/>
                </a:solidFill>
                <a:effectLst>
                  <a:glow rad="152400">
                    <a:srgbClr val="002060">
                      <a:alpha val="60000"/>
                    </a:srgbClr>
                  </a:glow>
                </a:effectLst>
                <a:latin typeface="メイリオ" pitchFamily="50" charset="-128"/>
                <a:ea typeface="メイリオ" pitchFamily="50" charset="-128"/>
                <a:cs typeface="メイリオ" pitchFamily="50" charset="-128"/>
              </a:defRPr>
            </a:lvl1pPr>
          </a:lstStyle>
          <a:p>
            <a:pPr>
              <a:lnSpc>
                <a:spcPct val="120000"/>
              </a:lnSpc>
            </a:pPr>
            <a:r>
              <a:rPr lang="ja-JP" altLang="en-US" sz="1600" b="1" dirty="0">
                <a:solidFill>
                  <a:schemeClr val="tx1"/>
                </a:solidFill>
                <a:effectLst/>
                <a:latin typeface="FOT-ハミング Std L" panose="02020300000000000000" pitchFamily="18" charset="-128"/>
                <a:ea typeface="FOT-ハミング Std L" panose="02020300000000000000" pitchFamily="18" charset="-128"/>
              </a:rPr>
              <a:t>一般社団法人 全国農業会議所</a:t>
            </a:r>
            <a:endParaRPr lang="en-US" altLang="ja-JP" sz="1600" b="1" dirty="0">
              <a:solidFill>
                <a:schemeClr val="tx1"/>
              </a:solidFill>
              <a:effectLst/>
              <a:latin typeface="FOT-ハミング Std L" panose="02020300000000000000" pitchFamily="18" charset="-128"/>
              <a:ea typeface="FOT-ハミング Std L" panose="02020300000000000000" pitchFamily="18" charset="-128"/>
            </a:endParaRPr>
          </a:p>
        </p:txBody>
      </p:sp>
      <p:sp>
        <p:nvSpPr>
          <p:cNvPr id="5" name="タイトル 1">
            <a:extLst>
              <a:ext uri="{FF2B5EF4-FFF2-40B4-BE49-F238E27FC236}">
                <a16:creationId xmlns:a16="http://schemas.microsoft.com/office/drawing/2014/main" id="{D331C0D2-1B80-6FEB-CD9B-54BF748BD91C}"/>
              </a:ext>
            </a:extLst>
          </p:cNvPr>
          <p:cNvSpPr>
            <a:spLocks noGrp="1"/>
          </p:cNvSpPr>
          <p:nvPr>
            <p:ph type="ctrTitle"/>
          </p:nvPr>
        </p:nvSpPr>
        <p:spPr>
          <a:xfrm>
            <a:off x="11113" y="2133600"/>
            <a:ext cx="12192000" cy="1511300"/>
          </a:xfrm>
        </p:spPr>
        <p:txBody>
          <a:bodyPr/>
          <a:lstStyle/>
          <a:p>
            <a:r>
              <a:rPr lang="ja-JP" altLang="en-US" sz="2400" b="0" dirty="0"/>
              <a:t>農業委員会サポートシステム  操作説明資料</a:t>
            </a:r>
            <a:br>
              <a:rPr lang="en-US" altLang="ja-JP" sz="2400" b="0" dirty="0"/>
            </a:br>
            <a:r>
              <a:rPr lang="ja-JP" altLang="en-US" sz="2400" b="0" dirty="0"/>
              <a:t>～「突合アプリ」での住民基本台帳／固定資産課税台帳と突合作業～</a:t>
            </a:r>
            <a:endParaRPr lang="en-US" altLang="ja-JP" sz="2400" b="0" dirty="0"/>
          </a:p>
        </p:txBody>
      </p:sp>
      <p:sp>
        <p:nvSpPr>
          <p:cNvPr id="2" name="テキスト ボックス 1">
            <a:extLst>
              <a:ext uri="{FF2B5EF4-FFF2-40B4-BE49-F238E27FC236}">
                <a16:creationId xmlns:a16="http://schemas.microsoft.com/office/drawing/2014/main" id="{9BB6DDDB-1DA5-C07D-F63D-9071C45A5800}"/>
              </a:ext>
            </a:extLst>
          </p:cNvPr>
          <p:cNvSpPr txBox="1"/>
          <p:nvPr/>
        </p:nvSpPr>
        <p:spPr>
          <a:xfrm>
            <a:off x="8976320" y="476672"/>
            <a:ext cx="2088232"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資料１</a:t>
            </a:r>
            <a:r>
              <a:rPr kumimoji="1" lang="en-US" altLang="ja-JP" dirty="0">
                <a:latin typeface="メイリオ" panose="020B0604030504040204" pitchFamily="50" charset="-128"/>
                <a:ea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rPr>
              <a:t>補足３</a:t>
            </a:r>
            <a:r>
              <a:rPr kumimoji="1" lang="en-US" altLang="ja-JP">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３</a:t>
            </a:r>
          </a:p>
        </p:txBody>
      </p:sp>
    </p:spTree>
    <p:extLst>
      <p:ext uri="{BB962C8B-B14F-4D97-AF65-F5344CB8AC3E}">
        <p14:creationId xmlns:p14="http://schemas.microsoft.com/office/powerpoint/2010/main" val="1664439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C3742C6-22B1-4B73-966F-C9A4342E8F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513" y="1812846"/>
            <a:ext cx="5904656" cy="4470270"/>
          </a:xfrm>
          <a:prstGeom prst="rect">
            <a:avLst/>
          </a:prstGeom>
        </p:spPr>
      </p:pic>
      <p:sp>
        <p:nvSpPr>
          <p:cNvPr id="18" name="テキスト ボックス 17"/>
          <p:cNvSpPr txBox="1"/>
          <p:nvPr/>
        </p:nvSpPr>
        <p:spPr>
          <a:xfrm>
            <a:off x="7205166" y="1772816"/>
            <a:ext cx="4507458" cy="48320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住基固定突合アプリの処理選択画面で以下の操作を行い、農地台帳データをダウンロードします。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「農地台帳データダウンロード」を押下し、突合用の農地台帳データ及び世帯員・個人情報を取り込みます。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農地台帳データの取り込みが完了していない場合、住民基本台帳・固定資産課税台帳との突合処理は行えません。</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農地台帳データは、原則として各年度で突合作業を開始する際にダウンロードしてください。</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更新対象の設定等の都合上、</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1</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日ですべての作業を行わず翌日に続きの作業を行う場合は、農地台帳データの再度の取込は不要であり、本アプリを起動することで前日の続きから作業できます。</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既に農地台帳データをダウンロード済みであり、突合作業を途中まで行っている状態で再度農地台帳データをダウンロードすると、突合実行（固定の場合は地番の紐付け）から再実施する必要があります。</a:t>
            </a:r>
          </a:p>
        </p:txBody>
      </p:sp>
      <p:sp>
        <p:nvSpPr>
          <p:cNvPr id="23" name="正方形/長方形 22"/>
          <p:cNvSpPr>
            <a:spLocks noChangeArrowheads="1"/>
          </p:cNvSpPr>
          <p:nvPr/>
        </p:nvSpPr>
        <p:spPr bwMode="auto">
          <a:xfrm>
            <a:off x="695400" y="2849293"/>
            <a:ext cx="1008112" cy="29167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4" name="円/楕円 19"/>
          <p:cNvSpPr/>
          <p:nvPr/>
        </p:nvSpPr>
        <p:spPr>
          <a:xfrm>
            <a:off x="357357" y="2715987"/>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lang="en-US" altLang="ja-JP" dirty="0"/>
              <a:t>4-1-4. </a:t>
            </a:r>
            <a:r>
              <a:rPr lang="ja-JP" altLang="en-US" dirty="0"/>
              <a:t>農地台帳データをダウンロードする（</a:t>
            </a:r>
            <a:r>
              <a:rPr lang="en-US" altLang="ja-JP" dirty="0"/>
              <a:t>1/2</a:t>
            </a:r>
            <a:r>
              <a:rPr lang="ja-JP" altLang="en-US" dirty="0"/>
              <a:t>）</a:t>
            </a:r>
            <a:endParaRPr kumimoji="1" lang="ja-JP" altLang="en-US" dirty="0"/>
          </a:p>
        </p:txBody>
      </p:sp>
      <p:sp>
        <p:nvSpPr>
          <p:cNvPr id="11" name="テキスト プレースホルダー 10"/>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住基固定突合アプリでは農地台帳データの取り込み＞住民基本台帳の突合・固定資産課税台帳の突合の順序で突合処理を行います。突合準備のため農地台帳データのダウンロードを行います。</a:t>
            </a:r>
          </a:p>
        </p:txBody>
      </p:sp>
    </p:spTree>
    <p:extLst>
      <p:ext uri="{BB962C8B-B14F-4D97-AF65-F5344CB8AC3E}">
        <p14:creationId xmlns:p14="http://schemas.microsoft.com/office/powerpoint/2010/main" val="82312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AE3C743-8125-4EAD-87D5-E6DAF4D3FA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428" y="1677089"/>
            <a:ext cx="6952708" cy="4941168"/>
          </a:xfrm>
          <a:prstGeom prst="rect">
            <a:avLst/>
          </a:prstGeom>
        </p:spPr>
      </p:pic>
      <p:sp>
        <p:nvSpPr>
          <p:cNvPr id="10" name="テキスト ボックス 9"/>
          <p:cNvSpPr txBox="1"/>
          <p:nvPr/>
        </p:nvSpPr>
        <p:spPr>
          <a:xfrm>
            <a:off x="7205166" y="1772816"/>
            <a:ext cx="4507458" cy="23083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農地台帳データをダウンロードすることで、突合の準備が完了します。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農地</a:t>
            </a:r>
            <a:r>
              <a:rPr lang="ja-JP" altLang="en-US" sz="1600" i="1" dirty="0">
                <a:latin typeface="メイリオ" panose="020B0604030504040204" pitchFamily="50" charset="-128"/>
                <a:ea typeface="メイリオ" panose="020B0604030504040204" pitchFamily="50" charset="-128"/>
                <a:cs typeface="Meiryo UI" panose="020B0604030504040204" pitchFamily="50" charset="-128"/>
              </a:rPr>
              <a:t>台帳データのダウンロードが完了すると、最終ダウンロード状況が更新されます。</a:t>
            </a:r>
            <a:endParaRPr lang="en-US" altLang="ja-JP" sz="1600" i="1"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endParaRPr lang="en-US" altLang="ja-JP" sz="1600" i="1"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r>
              <a:rPr lang="ja-JP" altLang="en-US" sz="1600" i="1" dirty="0">
                <a:latin typeface="メイリオ" panose="020B0604030504040204" pitchFamily="50" charset="-128"/>
                <a:ea typeface="メイリオ" panose="020B0604030504040204" pitchFamily="50" charset="-128"/>
                <a:cs typeface="Meiryo UI" panose="020B0604030504040204" pitchFamily="50" charset="-128"/>
              </a:rPr>
              <a:t>また、新規ボタンが活性化</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され、住民基本台帳・固定資産課税台帳との突合処理が可能となります。</a:t>
            </a:r>
          </a:p>
        </p:txBody>
      </p:sp>
      <p:sp>
        <p:nvSpPr>
          <p:cNvPr id="12" name="正方形/長方形 11"/>
          <p:cNvSpPr>
            <a:spLocks noChangeArrowheads="1"/>
          </p:cNvSpPr>
          <p:nvPr/>
        </p:nvSpPr>
        <p:spPr bwMode="auto">
          <a:xfrm>
            <a:off x="1127448" y="4077072"/>
            <a:ext cx="432048" cy="504056"/>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3" name="正方形/長方形 12"/>
          <p:cNvSpPr>
            <a:spLocks noChangeArrowheads="1"/>
          </p:cNvSpPr>
          <p:nvPr/>
        </p:nvSpPr>
        <p:spPr bwMode="auto">
          <a:xfrm>
            <a:off x="1904880" y="2967625"/>
            <a:ext cx="2543393" cy="16329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4" name="円/楕円 19"/>
          <p:cNvSpPr/>
          <p:nvPr/>
        </p:nvSpPr>
        <p:spPr>
          <a:xfrm>
            <a:off x="1703512" y="278092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19"/>
          <p:cNvSpPr/>
          <p:nvPr/>
        </p:nvSpPr>
        <p:spPr>
          <a:xfrm>
            <a:off x="911424" y="3882469"/>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lang="en-US" altLang="ja-JP" dirty="0"/>
              <a:t>4-1-4. </a:t>
            </a:r>
            <a:r>
              <a:rPr lang="ja-JP" altLang="en-US" dirty="0"/>
              <a:t>農地台帳データをダウンロードする（</a:t>
            </a:r>
            <a:r>
              <a:rPr lang="en-US" altLang="ja-JP" dirty="0"/>
              <a:t>2/2</a:t>
            </a:r>
            <a:r>
              <a:rPr lang="ja-JP" altLang="en-US" dirty="0"/>
              <a:t>）</a:t>
            </a:r>
            <a:endParaRPr kumimoji="1" lang="ja-JP" altLang="en-US" dirty="0"/>
          </a:p>
        </p:txBody>
      </p:sp>
      <p:sp>
        <p:nvSpPr>
          <p:cNvPr id="16" name="テキスト プレースホルダー 15"/>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住基固定突合アプリでは農地台帳データの取り込み＞住民基本台帳の突合・固定資産課税台帳の突合の順序で突合処理を行います。まず農地台帳データのダウンロードを行います。</a:t>
            </a:r>
          </a:p>
        </p:txBody>
      </p:sp>
    </p:spTree>
    <p:extLst>
      <p:ext uri="{BB962C8B-B14F-4D97-AF65-F5344CB8AC3E}">
        <p14:creationId xmlns:p14="http://schemas.microsoft.com/office/powerpoint/2010/main" val="77820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333536" y="1741782"/>
            <a:ext cx="5379088" cy="35394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■本システムでの操作</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以下の操作で住民基本台帳の突合を行います。次頁以降、それぞれの操作方法について説明します。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突合用住基台帳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ファイルを取り込む</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データ項目・コードの紐づけを行う</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レイアウトチェックを行う</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突合を実行する</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突合結果をアップロードする</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2" name="テキスト ボックス 21"/>
          <p:cNvSpPr txBox="1"/>
          <p:nvPr/>
        </p:nvSpPr>
        <p:spPr>
          <a:xfrm>
            <a:off x="612977" y="1988840"/>
            <a:ext cx="461665" cy="2020942"/>
          </a:xfrm>
          <a:prstGeom prst="rect">
            <a:avLst/>
          </a:prstGeom>
          <a:noFill/>
        </p:spPr>
        <p:txBody>
          <a:bodyPr vert="eaVert" wrap="square" rtlCol="0">
            <a:spAutoFit/>
          </a:bodyPr>
          <a:lstStyle/>
          <a:p>
            <a:r>
              <a:rPr lang="ja-JP" altLang="en-US" dirty="0">
                <a:latin typeface="メイリオ" panose="020B0604030504040204" pitchFamily="50" charset="-128"/>
                <a:ea typeface="メイリオ" panose="020B0604030504040204" pitchFamily="50" charset="-128"/>
              </a:rPr>
              <a:t>業務イメージ</a:t>
            </a:r>
          </a:p>
        </p:txBody>
      </p:sp>
      <p:sp>
        <p:nvSpPr>
          <p:cNvPr id="23" name="正方形/長方形 22"/>
          <p:cNvSpPr/>
          <p:nvPr/>
        </p:nvSpPr>
        <p:spPr>
          <a:xfrm>
            <a:off x="1199456" y="2636913"/>
            <a:ext cx="4104456" cy="2878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データ項目・コードの紐づけを行う</a:t>
            </a:r>
            <a:endPar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488163" y="1741783"/>
            <a:ext cx="5535829" cy="435151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27" name="正方形/長方形 26"/>
          <p:cNvSpPr/>
          <p:nvPr/>
        </p:nvSpPr>
        <p:spPr>
          <a:xfrm>
            <a:off x="911424" y="6165304"/>
            <a:ext cx="2520280" cy="2149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農業委員会等が本システム</a:t>
            </a:r>
            <a:r>
              <a:rPr kumimoji="1" lang="ja-JP" altLang="en-US" sz="10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で行う作業</a:t>
            </a:r>
            <a:endParaRPr kumimoji="1" lang="en-US" altLang="ja-JP" sz="10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3503712" y="6166366"/>
            <a:ext cx="2520280" cy="214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その他</a:t>
            </a:r>
            <a:endParaRPr kumimoji="1" lang="en-US" altLang="ja-JP" sz="10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415752" y="6165304"/>
            <a:ext cx="4956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5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凡例</a:t>
            </a:r>
            <a:endParaRPr kumimoji="1" lang="en-US" altLang="ja-JP" sz="105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右矢印 23"/>
          <p:cNvSpPr/>
          <p:nvPr/>
        </p:nvSpPr>
        <p:spPr>
          <a:xfrm rot="5400000">
            <a:off x="3182252" y="2274964"/>
            <a:ext cx="210873"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7" name="正方形/長方形 16"/>
          <p:cNvSpPr/>
          <p:nvPr/>
        </p:nvSpPr>
        <p:spPr>
          <a:xfrm>
            <a:off x="1199456" y="2060848"/>
            <a:ext cx="4104456" cy="2878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突合用住基台帳</a:t>
            </a: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ファイルを取り込む</a:t>
            </a:r>
            <a:endPar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199456" y="3285153"/>
            <a:ext cx="4104456" cy="2878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3. </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レイアウトチェックを行う</a:t>
            </a:r>
            <a:endPar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右矢印 18"/>
          <p:cNvSpPr/>
          <p:nvPr/>
        </p:nvSpPr>
        <p:spPr>
          <a:xfrm rot="5400000">
            <a:off x="3182252" y="2923204"/>
            <a:ext cx="210873"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0" name="正方形/長方形 19"/>
          <p:cNvSpPr/>
          <p:nvPr/>
        </p:nvSpPr>
        <p:spPr>
          <a:xfrm>
            <a:off x="1199456" y="3861217"/>
            <a:ext cx="4104456" cy="2878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4. </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突合処理を実行する</a:t>
            </a:r>
            <a:endPar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右矢印 20"/>
          <p:cNvSpPr/>
          <p:nvPr/>
        </p:nvSpPr>
        <p:spPr>
          <a:xfrm rot="5400000">
            <a:off x="3182252" y="3499268"/>
            <a:ext cx="210873"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5" name="正方形/長方形 24"/>
          <p:cNvSpPr/>
          <p:nvPr/>
        </p:nvSpPr>
        <p:spPr>
          <a:xfrm>
            <a:off x="1199456" y="4437281"/>
            <a:ext cx="4104456" cy="2878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5. </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突合結果をアップロードする</a:t>
            </a:r>
            <a:endPar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右矢印 27"/>
          <p:cNvSpPr/>
          <p:nvPr/>
        </p:nvSpPr>
        <p:spPr>
          <a:xfrm rot="5400000">
            <a:off x="3182252" y="4075332"/>
            <a:ext cx="210873"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タイトル 2"/>
          <p:cNvSpPr>
            <a:spLocks noGrp="1"/>
          </p:cNvSpPr>
          <p:nvPr>
            <p:ph type="title"/>
          </p:nvPr>
        </p:nvSpPr>
        <p:spPr/>
        <p:txBody>
          <a:bodyPr/>
          <a:lstStyle/>
          <a:p>
            <a:r>
              <a:rPr lang="en-US" altLang="ja-JP" dirty="0"/>
              <a:t>4-2. </a:t>
            </a:r>
            <a:r>
              <a:rPr lang="ja-JP" altLang="en-US" dirty="0"/>
              <a:t>住民基本台帳と農地台帳を突合する</a:t>
            </a:r>
            <a:endParaRPr kumimoji="1" lang="ja-JP" altLang="en-US" dirty="0"/>
          </a:p>
        </p:txBody>
      </p:sp>
      <p:sp>
        <p:nvSpPr>
          <p:cNvPr id="29" name="テキスト プレースホルダー 28"/>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住民基本台帳と農地台帳データの突合を行います。突合用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ファイルの取り込み</a:t>
            </a:r>
            <a:r>
              <a:rPr lang="ja-JP" altLang="en-US" dirty="0"/>
              <a:t>＞データ項目・コードの紐づけ＞</a:t>
            </a:r>
            <a:r>
              <a:rPr lang="ja-JP" altLang="en-US" dirty="0">
                <a:latin typeface="メイリオ" panose="020B0604030504040204" pitchFamily="50" charset="-128"/>
                <a:ea typeface="メイリオ" panose="020B0604030504040204" pitchFamily="50" charset="-128"/>
              </a:rPr>
              <a:t>レイアウトチェック＞突合処理実行＞突合結果アップロードの順序で作業を行います。</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18868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75667A3-24D1-4737-86DE-C026CCC888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947" y="1519861"/>
            <a:ext cx="6952708" cy="4941168"/>
          </a:xfrm>
          <a:prstGeom prst="rect">
            <a:avLst/>
          </a:prstGeom>
        </p:spPr>
      </p:pic>
      <p:sp>
        <p:nvSpPr>
          <p:cNvPr id="16" name="テキスト ボックス 15"/>
          <p:cNvSpPr txBox="1"/>
          <p:nvPr/>
        </p:nvSpPr>
        <p:spPr>
          <a:xfrm>
            <a:off x="7205166" y="1772816"/>
            <a:ext cx="4507458" cy="35394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処理選択画面で以下の操作を行います。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住基の新規ボタンを押下し、住民基本台帳との突合処理を開始します。住基取込処理画面が表示されます。</a:t>
            </a:r>
            <a:endParaRPr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lphaLcPeriod"/>
            </a:pPr>
            <a:r>
              <a:rPr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突合用住基台帳</a:t>
            </a:r>
            <a:r>
              <a:rPr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ファイルの取込を既に実施されている場合は、途中から再開ボタンから作業を再開することができます。</a:t>
            </a:r>
            <a:endParaRPr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Arial" panose="020B0604020202020204" pitchFamily="34" charset="0"/>
              <a:buChar char="•"/>
            </a:pPr>
            <a:endParaRPr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中断および再開ができる作業は以下の通りです。</a:t>
            </a:r>
          </a:p>
          <a:p>
            <a:pPr marL="800100" lvl="1" indent="-34290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コード変換設定を実施後</a:t>
            </a:r>
          </a:p>
          <a:p>
            <a:pPr marL="800100" lvl="1" indent="-34290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レイアウトチェック処理を実施後</a:t>
            </a:r>
          </a:p>
          <a:p>
            <a:pPr marL="800100" lvl="1" indent="-34290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住基突合処理を実施後</a:t>
            </a:r>
          </a:p>
          <a:p>
            <a:pPr marL="342900" indent="-342900">
              <a:buFont typeface="Arial" panose="020B0604020202020204" pitchFamily="34" charset="0"/>
              <a:buChar char="•"/>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0" name="正方形/長方形 19"/>
          <p:cNvSpPr>
            <a:spLocks noChangeArrowheads="1"/>
          </p:cNvSpPr>
          <p:nvPr/>
        </p:nvSpPr>
        <p:spPr bwMode="auto">
          <a:xfrm>
            <a:off x="1127448" y="4077072"/>
            <a:ext cx="432048" cy="216024"/>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3" name="円/楕円 19"/>
          <p:cNvSpPr/>
          <p:nvPr/>
        </p:nvSpPr>
        <p:spPr>
          <a:xfrm>
            <a:off x="911424" y="3882469"/>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a:spLocks noChangeArrowheads="1"/>
          </p:cNvSpPr>
          <p:nvPr/>
        </p:nvSpPr>
        <p:spPr bwMode="auto">
          <a:xfrm>
            <a:off x="1631504" y="4077072"/>
            <a:ext cx="694894" cy="216024"/>
          </a:xfrm>
          <a:prstGeom prst="rect">
            <a:avLst/>
          </a:prstGeom>
          <a:noFill/>
          <a:ln w="190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7" name="正方形/長方形 16"/>
          <p:cNvSpPr>
            <a:spLocks noChangeArrowheads="1"/>
          </p:cNvSpPr>
          <p:nvPr/>
        </p:nvSpPr>
        <p:spPr bwMode="auto">
          <a:xfrm>
            <a:off x="2428915" y="4041068"/>
            <a:ext cx="2088232" cy="288032"/>
          </a:xfrm>
          <a:prstGeom prst="rect">
            <a:avLst/>
          </a:prstGeom>
          <a:noFill/>
          <a:ln w="190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8" name="円/楕円 19"/>
          <p:cNvSpPr/>
          <p:nvPr/>
        </p:nvSpPr>
        <p:spPr>
          <a:xfrm>
            <a:off x="2428915" y="3723834"/>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lang="en-US" altLang="ja-JP" dirty="0"/>
              <a:t>4-2-1. </a:t>
            </a:r>
            <a:r>
              <a:rPr lang="ja-JP" altLang="en-US" dirty="0"/>
              <a:t>突合用住基台帳</a:t>
            </a:r>
            <a:r>
              <a:rPr lang="en-US" altLang="ja-JP" dirty="0"/>
              <a:t>CSV</a:t>
            </a:r>
            <a:r>
              <a:rPr lang="ja-JP" altLang="en-US" dirty="0"/>
              <a:t>ファイルを取り込む（</a:t>
            </a:r>
            <a:r>
              <a:rPr lang="en-US" altLang="ja-JP" dirty="0"/>
              <a:t>1/2</a:t>
            </a:r>
            <a:r>
              <a:rPr lang="ja-JP" altLang="en-US" dirty="0"/>
              <a:t>）</a:t>
            </a:r>
            <a:endParaRPr kumimoji="1" lang="ja-JP" altLang="en-US" dirty="0"/>
          </a:p>
        </p:txBody>
      </p:sp>
      <p:sp>
        <p:nvSpPr>
          <p:cNvPr id="14" name="テキスト プレースホルダー 20">
            <a:extLst>
              <a:ext uri="{FF2B5EF4-FFF2-40B4-BE49-F238E27FC236}">
                <a16:creationId xmlns:a16="http://schemas.microsoft.com/office/drawing/2014/main" id="{B309F408-4F5D-425A-9168-1BE656A8AD44}"/>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fontScale="92500"/>
          </a:bodyPr>
          <a:lstStyle/>
          <a:p>
            <a:r>
              <a:rPr lang="ja-JP" altLang="en-US" dirty="0">
                <a:latin typeface="メイリオ" panose="020B0604030504040204" pitchFamily="50" charset="-128"/>
                <a:ea typeface="メイリオ" panose="020B0604030504040204" pitchFamily="50" charset="-128"/>
              </a:rPr>
              <a:t>処理選択画面から住基の新規ボタンを押下し、突合処理を開始します。</a:t>
            </a:r>
            <a:endParaRPr lang="en-US" altLang="ja-JP" dirty="0">
              <a:latin typeface="メイリオ" panose="020B0604030504040204" pitchFamily="50" charset="-128"/>
              <a:ea typeface="メイリオ" panose="020B0604030504040204" pitchFamily="50" charset="-128"/>
            </a:endParaRPr>
          </a:p>
          <a:p>
            <a:r>
              <a:rPr lang="ja-JP" altLang="en-US" b="1" dirty="0">
                <a:solidFill>
                  <a:srgbClr val="FF0000"/>
                </a:solidFill>
                <a:latin typeface="メイリオ" panose="020B0604030504040204" pitchFamily="50" charset="-128"/>
                <a:ea typeface="メイリオ" panose="020B0604030504040204" pitchFamily="50" charset="-128"/>
              </a:rPr>
              <a:t>突合用</a:t>
            </a:r>
            <a:r>
              <a:rPr lang="en-US" altLang="ja-JP" b="1" dirty="0">
                <a:solidFill>
                  <a:srgbClr val="FF0000"/>
                </a:solidFill>
                <a:latin typeface="メイリオ" panose="020B0604030504040204" pitchFamily="50" charset="-128"/>
                <a:ea typeface="メイリオ" panose="020B0604030504040204" pitchFamily="50" charset="-128"/>
              </a:rPr>
              <a:t>CSV</a:t>
            </a:r>
            <a:r>
              <a:rPr lang="ja-JP" altLang="en-US" b="1" dirty="0">
                <a:solidFill>
                  <a:srgbClr val="FF0000"/>
                </a:solidFill>
                <a:latin typeface="メイリオ" panose="020B0604030504040204" pitchFamily="50" charset="-128"/>
                <a:ea typeface="メイリオ" panose="020B0604030504040204" pitchFamily="50" charset="-128"/>
              </a:rPr>
              <a:t>ファイル取り込み</a:t>
            </a:r>
            <a:r>
              <a:rPr lang="ja-JP" altLang="en-US" dirty="0">
                <a:latin typeface="メイリオ" panose="020B0604030504040204" pitchFamily="50" charset="-128"/>
                <a:ea typeface="メイリオ" panose="020B0604030504040204" pitchFamily="50" charset="-128"/>
              </a:rPr>
              <a:t>＞データ項目・コードの紐づけ＞レイアウトチェック＞突合処理実行＞突合結果アップロード</a:t>
            </a:r>
          </a:p>
        </p:txBody>
      </p:sp>
    </p:spTree>
    <p:extLst>
      <p:ext uri="{BB962C8B-B14F-4D97-AF65-F5344CB8AC3E}">
        <p14:creationId xmlns:p14="http://schemas.microsoft.com/office/powerpoint/2010/main" val="212196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39E0BF1-BADA-417E-9499-0A5A564366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517" y="1484784"/>
            <a:ext cx="6156509" cy="4599131"/>
          </a:xfrm>
          <a:prstGeom prst="rect">
            <a:avLst/>
          </a:prstGeom>
        </p:spPr>
      </p:pic>
      <p:sp>
        <p:nvSpPr>
          <p:cNvPr id="12" name="正方形/長方形 11"/>
          <p:cNvSpPr>
            <a:spLocks noChangeArrowheads="1"/>
          </p:cNvSpPr>
          <p:nvPr/>
        </p:nvSpPr>
        <p:spPr bwMode="auto">
          <a:xfrm>
            <a:off x="5015880" y="2852936"/>
            <a:ext cx="792088" cy="216024"/>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7" name="正方形/長方形 16"/>
          <p:cNvSpPr>
            <a:spLocks noChangeArrowheads="1"/>
          </p:cNvSpPr>
          <p:nvPr/>
        </p:nvSpPr>
        <p:spPr bwMode="auto">
          <a:xfrm>
            <a:off x="5366577" y="5737565"/>
            <a:ext cx="790651" cy="228990"/>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pic>
        <p:nvPicPr>
          <p:cNvPr id="18" name="図 17"/>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31873" y="3937367"/>
            <a:ext cx="4384207" cy="1723881"/>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7205166" y="1772816"/>
            <a:ext cx="4507458"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住基取込処理画面にて突合用住基台帳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ファイルの取り込みを行います。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住基取込処理画面が表示されます。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参照ボタンを押下し、ファイル選択ウィンドウを表示します。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取り込みを行う突合用住基台帳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ファイルを選択します。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取り込んだ突合用住基台帳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ファイルの文字コードを選択します。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次へボタンを押下します。</a:t>
            </a:r>
          </a:p>
        </p:txBody>
      </p:sp>
      <p:sp>
        <p:nvSpPr>
          <p:cNvPr id="16" name="正方形/長方形 15"/>
          <p:cNvSpPr>
            <a:spLocks noChangeArrowheads="1"/>
          </p:cNvSpPr>
          <p:nvPr/>
        </p:nvSpPr>
        <p:spPr bwMode="auto">
          <a:xfrm>
            <a:off x="5578745" y="5399476"/>
            <a:ext cx="582946" cy="228990"/>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9" name="円/楕円 19"/>
          <p:cNvSpPr/>
          <p:nvPr/>
        </p:nvSpPr>
        <p:spPr>
          <a:xfrm>
            <a:off x="5689098" y="2676706"/>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5989372" y="523338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19"/>
          <p:cNvSpPr/>
          <p:nvPr/>
        </p:nvSpPr>
        <p:spPr>
          <a:xfrm>
            <a:off x="5031855" y="5678281"/>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p:txBody>
      </p:sp>
      <p:sp>
        <p:nvSpPr>
          <p:cNvPr id="22" name="円/楕円 19"/>
          <p:cNvSpPr/>
          <p:nvPr/>
        </p:nvSpPr>
        <p:spPr>
          <a:xfrm>
            <a:off x="-3259" y="1471216"/>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右矢印 22"/>
          <p:cNvSpPr/>
          <p:nvPr/>
        </p:nvSpPr>
        <p:spPr>
          <a:xfrm rot="5400000">
            <a:off x="5034686" y="3338189"/>
            <a:ext cx="720079" cy="325642"/>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2" name="タイトル 1"/>
          <p:cNvSpPr>
            <a:spLocks noGrp="1"/>
          </p:cNvSpPr>
          <p:nvPr>
            <p:ph type="title"/>
          </p:nvPr>
        </p:nvSpPr>
        <p:spPr/>
        <p:txBody>
          <a:bodyPr/>
          <a:lstStyle/>
          <a:p>
            <a:r>
              <a:rPr lang="en-US" altLang="ja-JP" dirty="0"/>
              <a:t>4-2-1. </a:t>
            </a:r>
            <a:r>
              <a:rPr lang="ja-JP" altLang="en-US" dirty="0"/>
              <a:t>突合用住基台帳</a:t>
            </a:r>
            <a:r>
              <a:rPr lang="en-US" altLang="ja-JP" dirty="0"/>
              <a:t>CSV</a:t>
            </a:r>
            <a:r>
              <a:rPr lang="ja-JP" altLang="en-US" dirty="0"/>
              <a:t>ファイルを取り込む（</a:t>
            </a:r>
            <a:r>
              <a:rPr lang="en-US" altLang="ja-JP" dirty="0"/>
              <a:t>2/2</a:t>
            </a:r>
            <a:r>
              <a:rPr lang="ja-JP" altLang="en-US" dirty="0"/>
              <a:t>）</a:t>
            </a:r>
            <a:endParaRPr kumimoji="1" lang="ja-JP" altLang="en-US" dirty="0"/>
          </a:p>
        </p:txBody>
      </p:sp>
      <p:sp>
        <p:nvSpPr>
          <p:cNvPr id="24" name="正方形/長方形 23">
            <a:extLst>
              <a:ext uri="{FF2B5EF4-FFF2-40B4-BE49-F238E27FC236}">
                <a16:creationId xmlns:a16="http://schemas.microsoft.com/office/drawing/2014/main" id="{E0ED2176-EB1D-45FA-BA8A-348E2D8A63FA}"/>
              </a:ext>
            </a:extLst>
          </p:cNvPr>
          <p:cNvSpPr>
            <a:spLocks noChangeArrowheads="1"/>
          </p:cNvSpPr>
          <p:nvPr/>
        </p:nvSpPr>
        <p:spPr bwMode="auto">
          <a:xfrm>
            <a:off x="1496234" y="3272019"/>
            <a:ext cx="1791454" cy="25411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6" name="円/楕円 19">
            <a:extLst>
              <a:ext uri="{FF2B5EF4-FFF2-40B4-BE49-F238E27FC236}">
                <a16:creationId xmlns:a16="http://schemas.microsoft.com/office/drawing/2014/main" id="{F51E015F-CA33-475F-89E8-E08C115B0AE4}"/>
              </a:ext>
            </a:extLst>
          </p:cNvPr>
          <p:cNvSpPr/>
          <p:nvPr/>
        </p:nvSpPr>
        <p:spPr>
          <a:xfrm>
            <a:off x="3403558" y="3224593"/>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27" name="テキスト プレースホルダー 20">
            <a:extLst>
              <a:ext uri="{FF2B5EF4-FFF2-40B4-BE49-F238E27FC236}">
                <a16:creationId xmlns:a16="http://schemas.microsoft.com/office/drawing/2014/main" id="{9AAE6B15-8704-4AA3-A00F-C7B6A41E4A31}"/>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fontScale="92500"/>
          </a:bodyPr>
          <a:lstStyle/>
          <a:p>
            <a:r>
              <a:rPr lang="ja-JP" altLang="en-US" dirty="0">
                <a:latin typeface="メイリオ" panose="020B0604030504040204" pitchFamily="50" charset="-128"/>
                <a:ea typeface="メイリオ" panose="020B0604030504040204" pitchFamily="50" charset="-128"/>
              </a:rPr>
              <a:t>処理選択画面から住基の新規ボタンを押下し、突合処理を開始します。</a:t>
            </a:r>
            <a:endParaRPr lang="en-US" altLang="ja-JP" dirty="0">
              <a:latin typeface="メイリオ" panose="020B0604030504040204" pitchFamily="50" charset="-128"/>
              <a:ea typeface="メイリオ" panose="020B0604030504040204" pitchFamily="50" charset="-128"/>
            </a:endParaRPr>
          </a:p>
          <a:p>
            <a:r>
              <a:rPr lang="ja-JP" altLang="en-US" b="1" dirty="0">
                <a:solidFill>
                  <a:srgbClr val="FF0000"/>
                </a:solidFill>
                <a:latin typeface="メイリオ" panose="020B0604030504040204" pitchFamily="50" charset="-128"/>
                <a:ea typeface="メイリオ" panose="020B0604030504040204" pitchFamily="50" charset="-128"/>
              </a:rPr>
              <a:t>突合用</a:t>
            </a:r>
            <a:r>
              <a:rPr lang="en-US" altLang="ja-JP" b="1" dirty="0">
                <a:solidFill>
                  <a:srgbClr val="FF0000"/>
                </a:solidFill>
                <a:latin typeface="メイリオ" panose="020B0604030504040204" pitchFamily="50" charset="-128"/>
                <a:ea typeface="メイリオ" panose="020B0604030504040204" pitchFamily="50" charset="-128"/>
              </a:rPr>
              <a:t>CSV</a:t>
            </a:r>
            <a:r>
              <a:rPr lang="ja-JP" altLang="en-US" b="1" dirty="0">
                <a:solidFill>
                  <a:srgbClr val="FF0000"/>
                </a:solidFill>
                <a:latin typeface="メイリオ" panose="020B0604030504040204" pitchFamily="50" charset="-128"/>
                <a:ea typeface="メイリオ" panose="020B0604030504040204" pitchFamily="50" charset="-128"/>
              </a:rPr>
              <a:t>ファイル取り込み</a:t>
            </a:r>
            <a:r>
              <a:rPr lang="ja-JP" altLang="en-US" dirty="0">
                <a:latin typeface="メイリオ" panose="020B0604030504040204" pitchFamily="50" charset="-128"/>
                <a:ea typeface="メイリオ" panose="020B0604030504040204" pitchFamily="50" charset="-128"/>
              </a:rPr>
              <a:t>＞データ項目・コードの紐づけ＞レイアウトチェック＞突合処理実行＞突合結果アップロード</a:t>
            </a:r>
          </a:p>
        </p:txBody>
      </p:sp>
    </p:spTree>
    <p:extLst>
      <p:ext uri="{BB962C8B-B14F-4D97-AF65-F5344CB8AC3E}">
        <p14:creationId xmlns:p14="http://schemas.microsoft.com/office/powerpoint/2010/main" val="1350369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6D2E3D3-1FD2-408F-AD73-917BB08720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765" y="1537011"/>
            <a:ext cx="6656708" cy="4958136"/>
          </a:xfrm>
          <a:prstGeom prst="rect">
            <a:avLst/>
          </a:prstGeom>
        </p:spPr>
      </p:pic>
      <p:sp>
        <p:nvSpPr>
          <p:cNvPr id="26" name="正方形/長方形 25"/>
          <p:cNvSpPr>
            <a:spLocks noChangeArrowheads="1"/>
          </p:cNvSpPr>
          <p:nvPr/>
        </p:nvSpPr>
        <p:spPr bwMode="auto">
          <a:xfrm>
            <a:off x="5243782" y="2906812"/>
            <a:ext cx="792088"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8" name="テキスト ボックス 27"/>
          <p:cNvSpPr txBox="1"/>
          <p:nvPr/>
        </p:nvSpPr>
        <p:spPr>
          <a:xfrm>
            <a:off x="7205166" y="1501910"/>
            <a:ext cx="4867498" cy="45243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データ項目・コード紐づけ（住基）画面にて、レイアウトチェックのため、取り込んだ突合用住基台帳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ファイルのデータ項目・コード体系と、仕様書に定める住基台帳ファイルレイアウトのデータ項目・コード体系と同じか確認するための紐づけ作業を行います。</a:t>
            </a: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住基レイアウト設定・チェック画面が表示されます。まずはデータ項目の紐づけ作業を行います。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取り込んだ突合用住基台帳</a:t>
            </a:r>
            <a:r>
              <a:rPr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のファイルレイアウトが</a:t>
            </a:r>
            <a:r>
              <a:rPr lang="ja-JP" altLang="en-US" sz="1600" u="sng"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仕様書に定めるファイルレイアウトの並びと同様の場合</a:t>
            </a:r>
            <a:r>
              <a:rPr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、標準項目一括割当ボタンを押下します。</a:t>
            </a: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zh-TW" altLang="en-US" sz="1600" dirty="0">
                <a:latin typeface="メイリオ" panose="020B0604030504040204" pitchFamily="50" charset="-128"/>
                <a:ea typeface="メイリオ" panose="020B0604030504040204" pitchFamily="50" charset="-128"/>
                <a:cs typeface="Meiryo UI" panose="020B0604030504040204" pitchFamily="50" charset="-128"/>
              </a:rPr>
              <a:t>標準項目一括割当</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ボタンを押下後、確認画面が表示されますので「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OK</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0" name="円/楕円 19"/>
          <p:cNvSpPr/>
          <p:nvPr/>
        </p:nvSpPr>
        <p:spPr>
          <a:xfrm>
            <a:off x="331414" y="1899864"/>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19"/>
          <p:cNvSpPr/>
          <p:nvPr/>
        </p:nvSpPr>
        <p:spPr>
          <a:xfrm>
            <a:off x="5189925" y="2640201"/>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4-2-2.</a:t>
            </a:r>
            <a:r>
              <a:rPr lang="ja-JP" altLang="en-US" dirty="0"/>
              <a:t>データ項目・コードの紐づけを行う（一括処理で行う場合）</a:t>
            </a:r>
            <a:endParaRPr kumimoji="1" lang="ja-JP" altLang="en-US" dirty="0"/>
          </a:p>
        </p:txBody>
      </p:sp>
      <p:sp>
        <p:nvSpPr>
          <p:cNvPr id="16" name="テキスト プレースホルダー 15"/>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レイアウトチェックのため、</a:t>
            </a:r>
            <a:r>
              <a:rPr lang="ja-JP" altLang="en-US" dirty="0">
                <a:cs typeface="Meiryo UI" panose="020B0604030504040204" pitchFamily="50" charset="-128"/>
              </a:rPr>
              <a:t>取り込んだ住基台帳</a:t>
            </a:r>
            <a:r>
              <a:rPr lang="en-US" altLang="ja-JP" dirty="0">
                <a:cs typeface="Meiryo UI" panose="020B0604030504040204" pitchFamily="50" charset="-128"/>
              </a:rPr>
              <a:t>CSV</a:t>
            </a:r>
            <a:r>
              <a:rPr lang="ja-JP" altLang="en-US" dirty="0">
                <a:cs typeface="Meiryo UI" panose="020B0604030504040204" pitchFamily="50" charset="-128"/>
              </a:rPr>
              <a:t>ファイルのデータ項目とコードの紐づけを行います</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b="1" dirty="0">
                <a:solidFill>
                  <a:srgbClr val="FF0000"/>
                </a:solidFill>
                <a:latin typeface="メイリオ" panose="020B0604030504040204" pitchFamily="50" charset="-128"/>
                <a:ea typeface="メイリオ" panose="020B0604030504040204" pitchFamily="50" charset="-128"/>
              </a:rPr>
              <a:t>データ項目・コードの紐づけ</a:t>
            </a:r>
            <a:r>
              <a:rPr lang="ja-JP" altLang="en-US" dirty="0">
                <a:latin typeface="メイリオ" panose="020B0604030504040204" pitchFamily="50" charset="-128"/>
                <a:ea typeface="メイリオ" panose="020B0604030504040204" pitchFamily="50" charset="-128"/>
              </a:rPr>
              <a:t>＞レイアウトチェック＞突合処理実行＞突合結果アップロード</a:t>
            </a:r>
          </a:p>
        </p:txBody>
      </p:sp>
      <p:pic>
        <p:nvPicPr>
          <p:cNvPr id="5" name="図 4">
            <a:extLst>
              <a:ext uri="{FF2B5EF4-FFF2-40B4-BE49-F238E27FC236}">
                <a16:creationId xmlns:a16="http://schemas.microsoft.com/office/drawing/2014/main" id="{725655AA-071E-4B4C-B3DD-8C78D0C5E829}"/>
              </a:ext>
            </a:extLst>
          </p:cNvPr>
          <p:cNvPicPr>
            <a:picLocks noChangeAspect="1"/>
          </p:cNvPicPr>
          <p:nvPr/>
        </p:nvPicPr>
        <p:blipFill>
          <a:blip r:embed="rId4"/>
          <a:stretch>
            <a:fillRect/>
          </a:stretch>
        </p:blipFill>
        <p:spPr>
          <a:xfrm>
            <a:off x="1968962" y="3553909"/>
            <a:ext cx="3220963" cy="1199967"/>
          </a:xfrm>
          <a:prstGeom prst="rect">
            <a:avLst/>
          </a:prstGeom>
        </p:spPr>
      </p:pic>
      <p:sp>
        <p:nvSpPr>
          <p:cNvPr id="27" name="正方形/長方形 26"/>
          <p:cNvSpPr>
            <a:spLocks noChangeArrowheads="1"/>
          </p:cNvSpPr>
          <p:nvPr/>
        </p:nvSpPr>
        <p:spPr bwMode="auto">
          <a:xfrm>
            <a:off x="3829125" y="4502080"/>
            <a:ext cx="536505" cy="15809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32" name="円/楕円 19"/>
          <p:cNvSpPr/>
          <p:nvPr/>
        </p:nvSpPr>
        <p:spPr>
          <a:xfrm>
            <a:off x="3532338" y="443436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矢印コネクタ 6">
            <a:extLst>
              <a:ext uri="{FF2B5EF4-FFF2-40B4-BE49-F238E27FC236}">
                <a16:creationId xmlns:a16="http://schemas.microsoft.com/office/drawing/2014/main" id="{5391ABEE-D8C1-4FC4-A646-2A3C3E17A2B7}"/>
              </a:ext>
            </a:extLst>
          </p:cNvPr>
          <p:cNvCxnSpPr/>
          <p:nvPr/>
        </p:nvCxnSpPr>
        <p:spPr>
          <a:xfrm flipH="1">
            <a:off x="4097377" y="3097055"/>
            <a:ext cx="1359159" cy="1405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70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AAD3C55-9894-4FC1-9373-900E096576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512" y="1486309"/>
            <a:ext cx="6470575" cy="4864513"/>
          </a:xfrm>
          <a:prstGeom prst="rect">
            <a:avLst/>
          </a:prstGeom>
        </p:spPr>
      </p:pic>
      <p:sp>
        <p:nvSpPr>
          <p:cNvPr id="26" name="正方形/長方形 25"/>
          <p:cNvSpPr>
            <a:spLocks noChangeArrowheads="1"/>
          </p:cNvSpPr>
          <p:nvPr/>
        </p:nvSpPr>
        <p:spPr bwMode="auto">
          <a:xfrm>
            <a:off x="605734" y="3429000"/>
            <a:ext cx="4986209" cy="2055148"/>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8" name="テキスト ボックス 27"/>
          <p:cNvSpPr txBox="1"/>
          <p:nvPr/>
        </p:nvSpPr>
        <p:spPr>
          <a:xfrm>
            <a:off x="7205166" y="1501910"/>
            <a:ext cx="4795490"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➃　画面がグレーで表示されると標準項目の割当が成功となります。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⑤　「コードの紐づけ」で突合用住基台帳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ファイルのコードと仕様書に定められるコードの紐づけ作業を行います。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項目割当は初回の設定が保存されますので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2</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回目以降の操作は不要となります。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0" name="円/楕円 19"/>
          <p:cNvSpPr/>
          <p:nvPr/>
        </p:nvSpPr>
        <p:spPr>
          <a:xfrm>
            <a:off x="245012" y="5871791"/>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19"/>
          <p:cNvSpPr/>
          <p:nvPr/>
        </p:nvSpPr>
        <p:spPr>
          <a:xfrm>
            <a:off x="767408" y="3518040"/>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4-2-2.</a:t>
            </a:r>
            <a:r>
              <a:rPr lang="ja-JP" altLang="en-US" dirty="0"/>
              <a:t>データ項目・コードの紐づけを行う（一括処理で行う場合）</a:t>
            </a:r>
            <a:endParaRPr kumimoji="1" lang="ja-JP" altLang="en-US" dirty="0"/>
          </a:p>
        </p:txBody>
      </p:sp>
      <p:sp>
        <p:nvSpPr>
          <p:cNvPr id="15" name="正方形/長方形 14">
            <a:extLst>
              <a:ext uri="{FF2B5EF4-FFF2-40B4-BE49-F238E27FC236}">
                <a16:creationId xmlns:a16="http://schemas.microsoft.com/office/drawing/2014/main" id="{22408FAF-28F4-40F8-81E3-BF73394016A0}"/>
              </a:ext>
            </a:extLst>
          </p:cNvPr>
          <p:cNvSpPr>
            <a:spLocks noChangeArrowheads="1"/>
          </p:cNvSpPr>
          <p:nvPr/>
        </p:nvSpPr>
        <p:spPr bwMode="auto">
          <a:xfrm>
            <a:off x="605734" y="5917485"/>
            <a:ext cx="881755"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9" name="テキスト プレースホルダー 15">
            <a:extLst>
              <a:ext uri="{FF2B5EF4-FFF2-40B4-BE49-F238E27FC236}">
                <a16:creationId xmlns:a16="http://schemas.microsoft.com/office/drawing/2014/main" id="{1463AEB9-CB6D-4481-AC84-CBC6104B376F}"/>
              </a:ext>
            </a:extLst>
          </p:cNvPr>
          <p:cNvSpPr txBox="1">
            <a:spLocks noGrp="1"/>
          </p:cNvSpPr>
          <p:nvPr>
            <p:ph type="body" sz="quarter" idx="10"/>
          </p:nvPr>
        </p:nvSpPr>
        <p:spPr>
          <a:xfrm>
            <a:off x="417513" y="693041"/>
            <a:ext cx="11366500" cy="647725"/>
          </a:xfrm>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レイアウトチェックのため、</a:t>
            </a:r>
            <a:r>
              <a:rPr lang="ja-JP" altLang="en-US" dirty="0">
                <a:cs typeface="Meiryo UI" panose="020B0604030504040204" pitchFamily="50" charset="-128"/>
              </a:rPr>
              <a:t>取り込んだ住基台帳</a:t>
            </a:r>
            <a:r>
              <a:rPr lang="en-US" altLang="ja-JP" dirty="0">
                <a:cs typeface="Meiryo UI" panose="020B0604030504040204" pitchFamily="50" charset="-128"/>
              </a:rPr>
              <a:t>CSV</a:t>
            </a:r>
            <a:r>
              <a:rPr lang="ja-JP" altLang="en-US" dirty="0">
                <a:cs typeface="Meiryo UI" panose="020B0604030504040204" pitchFamily="50" charset="-128"/>
              </a:rPr>
              <a:t>ファイルのデータ項目とコードの紐づけを行います</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b="1" dirty="0">
                <a:solidFill>
                  <a:srgbClr val="FF0000"/>
                </a:solidFill>
                <a:latin typeface="メイリオ" panose="020B0604030504040204" pitchFamily="50" charset="-128"/>
                <a:ea typeface="メイリオ" panose="020B0604030504040204" pitchFamily="50" charset="-128"/>
              </a:rPr>
              <a:t>データ項目・コードの紐づけ</a:t>
            </a:r>
            <a:r>
              <a:rPr lang="ja-JP" altLang="en-US" dirty="0">
                <a:latin typeface="メイリオ" panose="020B0604030504040204" pitchFamily="50" charset="-128"/>
                <a:ea typeface="メイリオ" panose="020B0604030504040204" pitchFamily="50" charset="-128"/>
              </a:rPr>
              <a:t>＞レイアウトチェック＞突合処理実行＞突合結果アップロード</a:t>
            </a:r>
          </a:p>
        </p:txBody>
      </p:sp>
    </p:spTree>
    <p:extLst>
      <p:ext uri="{BB962C8B-B14F-4D97-AF65-F5344CB8AC3E}">
        <p14:creationId xmlns:p14="http://schemas.microsoft.com/office/powerpoint/2010/main" val="812071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2B9F5D3-7ECF-4AE8-BDCB-6EC5DE3010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306" y="1501910"/>
            <a:ext cx="6939445" cy="4891372"/>
          </a:xfrm>
          <a:prstGeom prst="rect">
            <a:avLst/>
          </a:prstGeom>
        </p:spPr>
      </p:pic>
      <p:sp>
        <p:nvSpPr>
          <p:cNvPr id="26" name="正方形/長方形 25"/>
          <p:cNvSpPr>
            <a:spLocks noChangeArrowheads="1"/>
          </p:cNvSpPr>
          <p:nvPr/>
        </p:nvSpPr>
        <p:spPr bwMode="auto">
          <a:xfrm>
            <a:off x="417513" y="2623624"/>
            <a:ext cx="792088"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8" name="テキスト ボックス 27"/>
          <p:cNvSpPr txBox="1"/>
          <p:nvPr/>
        </p:nvSpPr>
        <p:spPr>
          <a:xfrm>
            <a:off x="7205166" y="1501910"/>
            <a:ext cx="4867498" cy="47705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次に取り込んだ突合用住基台帳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ファイルのコード体系と、仕様書に定める住基台帳ファイルレイアウトのコード体系が同じか確認するための紐づけ作業を行います。</a:t>
            </a: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取り込んだ突合用住基台帳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ファイルのコード体系と、仕様書に定める住基台帳ファイルレイアウトのコード体系が同じ場合、「標準コード表出力」を押下し標準コード表（住基）を出力します。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「参照」を押下し①で出力した標準コード表（住基）を選択し、「取込」を押下します。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取込成功画面が表示されますので「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OK</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設定状況が「済」となっていればコードの紐づけは完了となります。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0" name="円/楕円 19"/>
          <p:cNvSpPr/>
          <p:nvPr/>
        </p:nvSpPr>
        <p:spPr>
          <a:xfrm>
            <a:off x="100194" y="2577931"/>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19"/>
          <p:cNvSpPr/>
          <p:nvPr/>
        </p:nvSpPr>
        <p:spPr>
          <a:xfrm>
            <a:off x="5743211" y="2711237"/>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4-2-2.</a:t>
            </a:r>
            <a:r>
              <a:rPr lang="ja-JP" altLang="en-US" dirty="0"/>
              <a:t>データ項目・コードの紐づけを行う（一括処理で行う場合）</a:t>
            </a:r>
            <a:endParaRPr kumimoji="1" lang="ja-JP" altLang="en-US" dirty="0"/>
          </a:p>
        </p:txBody>
      </p:sp>
      <p:sp>
        <p:nvSpPr>
          <p:cNvPr id="16" name="テキスト プレースホルダー 15"/>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レイアウトチェックのため、</a:t>
            </a:r>
            <a:r>
              <a:rPr lang="ja-JP" altLang="en-US" dirty="0">
                <a:cs typeface="Meiryo UI" panose="020B0604030504040204" pitchFamily="50" charset="-128"/>
              </a:rPr>
              <a:t>取り込んだ住基台帳</a:t>
            </a:r>
            <a:r>
              <a:rPr lang="en-US" altLang="ja-JP" dirty="0">
                <a:cs typeface="Meiryo UI" panose="020B0604030504040204" pitchFamily="50" charset="-128"/>
              </a:rPr>
              <a:t>CSV</a:t>
            </a:r>
            <a:r>
              <a:rPr lang="ja-JP" altLang="en-US" dirty="0">
                <a:cs typeface="Meiryo UI" panose="020B0604030504040204" pitchFamily="50" charset="-128"/>
              </a:rPr>
              <a:t>ファイルのデータ項目とコードの紐づけを行います</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b="1" dirty="0">
                <a:solidFill>
                  <a:srgbClr val="FF0000"/>
                </a:solidFill>
                <a:latin typeface="メイリオ" panose="020B0604030504040204" pitchFamily="50" charset="-128"/>
                <a:ea typeface="メイリオ" panose="020B0604030504040204" pitchFamily="50" charset="-128"/>
              </a:rPr>
              <a:t>データ項目・コードの紐づけ</a:t>
            </a:r>
            <a:r>
              <a:rPr lang="ja-JP" altLang="en-US" dirty="0">
                <a:latin typeface="メイリオ" panose="020B0604030504040204" pitchFamily="50" charset="-128"/>
                <a:ea typeface="メイリオ" panose="020B0604030504040204" pitchFamily="50" charset="-128"/>
              </a:rPr>
              <a:t>＞レイアウトチェック＞突合処理実行＞突合結果アップロード</a:t>
            </a:r>
          </a:p>
        </p:txBody>
      </p:sp>
      <p:sp>
        <p:nvSpPr>
          <p:cNvPr id="27" name="正方形/長方形 26"/>
          <p:cNvSpPr>
            <a:spLocks noChangeArrowheads="1"/>
          </p:cNvSpPr>
          <p:nvPr/>
        </p:nvSpPr>
        <p:spPr bwMode="auto">
          <a:xfrm>
            <a:off x="6096000" y="2623624"/>
            <a:ext cx="432048"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32" name="円/楕円 19"/>
          <p:cNvSpPr/>
          <p:nvPr/>
        </p:nvSpPr>
        <p:spPr>
          <a:xfrm>
            <a:off x="6788506" y="281503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E0F5100F-FF73-4A80-93E6-102564BFE63A}"/>
              </a:ext>
            </a:extLst>
          </p:cNvPr>
          <p:cNvSpPr>
            <a:spLocks noChangeArrowheads="1"/>
          </p:cNvSpPr>
          <p:nvPr/>
        </p:nvSpPr>
        <p:spPr bwMode="auto">
          <a:xfrm>
            <a:off x="6572482" y="2631812"/>
            <a:ext cx="432048"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7" name="正方形/長方形 16">
            <a:extLst>
              <a:ext uri="{FF2B5EF4-FFF2-40B4-BE49-F238E27FC236}">
                <a16:creationId xmlns:a16="http://schemas.microsoft.com/office/drawing/2014/main" id="{754267D0-E25E-49AC-BE1D-D62D3137D31A}"/>
              </a:ext>
            </a:extLst>
          </p:cNvPr>
          <p:cNvSpPr>
            <a:spLocks noChangeArrowheads="1"/>
          </p:cNvSpPr>
          <p:nvPr/>
        </p:nvSpPr>
        <p:spPr bwMode="auto">
          <a:xfrm>
            <a:off x="287879" y="3907568"/>
            <a:ext cx="1790055" cy="202658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8" name="円/楕円 19">
            <a:extLst>
              <a:ext uri="{FF2B5EF4-FFF2-40B4-BE49-F238E27FC236}">
                <a16:creationId xmlns:a16="http://schemas.microsoft.com/office/drawing/2014/main" id="{5E147A50-8D26-48E8-8C51-2A4CA20647E6}"/>
              </a:ext>
            </a:extLst>
          </p:cNvPr>
          <p:cNvSpPr/>
          <p:nvPr/>
        </p:nvSpPr>
        <p:spPr>
          <a:xfrm>
            <a:off x="1960602" y="3640957"/>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a:extLst>
              <a:ext uri="{FF2B5EF4-FFF2-40B4-BE49-F238E27FC236}">
                <a16:creationId xmlns:a16="http://schemas.microsoft.com/office/drawing/2014/main" id="{A3E15A6B-285D-43A5-9200-1D6FA52CFB9D}"/>
              </a:ext>
            </a:extLst>
          </p:cNvPr>
          <p:cNvPicPr>
            <a:picLocks noChangeAspect="1"/>
          </p:cNvPicPr>
          <p:nvPr/>
        </p:nvPicPr>
        <p:blipFill>
          <a:blip r:embed="rId4"/>
          <a:stretch>
            <a:fillRect/>
          </a:stretch>
        </p:blipFill>
        <p:spPr>
          <a:xfrm>
            <a:off x="2783632" y="4221088"/>
            <a:ext cx="2768520" cy="1382717"/>
          </a:xfrm>
          <a:prstGeom prst="rect">
            <a:avLst/>
          </a:prstGeom>
        </p:spPr>
      </p:pic>
      <p:cxnSp>
        <p:nvCxnSpPr>
          <p:cNvPr id="19" name="直線矢印コネクタ 18">
            <a:extLst>
              <a:ext uri="{FF2B5EF4-FFF2-40B4-BE49-F238E27FC236}">
                <a16:creationId xmlns:a16="http://schemas.microsoft.com/office/drawing/2014/main" id="{6F145C07-C1DF-430C-B8CF-E977B43290AC}"/>
              </a:ext>
            </a:extLst>
          </p:cNvPr>
          <p:cNvCxnSpPr>
            <a:cxnSpLocks/>
          </p:cNvCxnSpPr>
          <p:nvPr/>
        </p:nvCxnSpPr>
        <p:spPr>
          <a:xfrm flipH="1">
            <a:off x="5303912" y="3010550"/>
            <a:ext cx="1338387" cy="22016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775A41A5-BCA2-42C0-9B10-C59FAE8A2255}"/>
              </a:ext>
            </a:extLst>
          </p:cNvPr>
          <p:cNvCxnSpPr>
            <a:cxnSpLocks/>
          </p:cNvCxnSpPr>
          <p:nvPr/>
        </p:nvCxnSpPr>
        <p:spPr>
          <a:xfrm flipH="1">
            <a:off x="2227214" y="5392854"/>
            <a:ext cx="23566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83EBEDF9-6BF2-4D85-8194-50FB2B5E0636}"/>
              </a:ext>
            </a:extLst>
          </p:cNvPr>
          <p:cNvSpPr>
            <a:spLocks noChangeArrowheads="1"/>
          </p:cNvSpPr>
          <p:nvPr/>
        </p:nvSpPr>
        <p:spPr bwMode="auto">
          <a:xfrm>
            <a:off x="4733112" y="5268477"/>
            <a:ext cx="642807" cy="24875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Tree>
    <p:extLst>
      <p:ext uri="{BB962C8B-B14F-4D97-AF65-F5344CB8AC3E}">
        <p14:creationId xmlns:p14="http://schemas.microsoft.com/office/powerpoint/2010/main" val="2240923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A4127C-3AF0-4176-9CDD-3424930DFA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240" y="1556793"/>
            <a:ext cx="6964608" cy="4715654"/>
          </a:xfrm>
          <a:prstGeom prst="rect">
            <a:avLst/>
          </a:prstGeom>
        </p:spPr>
      </p:pic>
      <p:sp>
        <p:nvSpPr>
          <p:cNvPr id="26" name="正方形/長方形 25"/>
          <p:cNvSpPr>
            <a:spLocks noChangeArrowheads="1"/>
          </p:cNvSpPr>
          <p:nvPr/>
        </p:nvSpPr>
        <p:spPr bwMode="auto">
          <a:xfrm>
            <a:off x="1301819" y="2623624"/>
            <a:ext cx="792088" cy="166229"/>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8" name="テキスト ボックス 27"/>
          <p:cNvSpPr txBox="1"/>
          <p:nvPr/>
        </p:nvSpPr>
        <p:spPr>
          <a:xfrm>
            <a:off x="7048964" y="1556793"/>
            <a:ext cx="5063354" cy="52629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字コード」は市町村によって設定が異なるため、標準コード表では紐づけ設定がされませんので、別途紐づけ作業を行います。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取り込んだ突合用住基台帳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字コードと、農業委員会サポートシステムの市町村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字コードが同じ場合、「市町村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字コード表出力」を押下し市町村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字コード表（住基）を出力します。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「参照」を押下し①で出力した市町村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字コード表（住基）を選択し、「取込」を押下します。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取込成功画面が表示されますので「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OK</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字」の設定状況が済になれば紐づけが完了となります。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ja-JP" altLang="en-US"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紐付けには、住基台帳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ファイルに存在する市町村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字に対応する市町村／字のコードが、農業委員会サポートシステムに登録されている必要があります。</a:t>
            </a:r>
          </a:p>
        </p:txBody>
      </p:sp>
      <p:sp>
        <p:nvSpPr>
          <p:cNvPr id="30" name="円/楕円 19"/>
          <p:cNvSpPr/>
          <p:nvPr/>
        </p:nvSpPr>
        <p:spPr>
          <a:xfrm>
            <a:off x="2155544" y="2477583"/>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19"/>
          <p:cNvSpPr/>
          <p:nvPr/>
        </p:nvSpPr>
        <p:spPr>
          <a:xfrm>
            <a:off x="5743211" y="2711237"/>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4-2-2.</a:t>
            </a:r>
            <a:r>
              <a:rPr lang="ja-JP" altLang="en-US" dirty="0"/>
              <a:t>データ項目・コードの紐づけを行う（一括処理で行う場合）</a:t>
            </a:r>
            <a:endParaRPr kumimoji="1" lang="ja-JP" altLang="en-US" dirty="0"/>
          </a:p>
        </p:txBody>
      </p:sp>
      <p:sp>
        <p:nvSpPr>
          <p:cNvPr id="16" name="テキスト プレースホルダー 15"/>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レイアウトチェックのため、</a:t>
            </a:r>
            <a:r>
              <a:rPr lang="ja-JP" altLang="en-US" dirty="0">
                <a:cs typeface="Meiryo UI" panose="020B0604030504040204" pitchFamily="50" charset="-128"/>
              </a:rPr>
              <a:t>取り込んだ住基台帳</a:t>
            </a:r>
            <a:r>
              <a:rPr lang="en-US" altLang="ja-JP" dirty="0">
                <a:cs typeface="Meiryo UI" panose="020B0604030504040204" pitchFamily="50" charset="-128"/>
              </a:rPr>
              <a:t>CSV</a:t>
            </a:r>
            <a:r>
              <a:rPr lang="ja-JP" altLang="en-US" dirty="0">
                <a:cs typeface="Meiryo UI" panose="020B0604030504040204" pitchFamily="50" charset="-128"/>
              </a:rPr>
              <a:t>ファイルのデータ項目とコードの紐づけを行います</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b="1" dirty="0">
                <a:solidFill>
                  <a:srgbClr val="FF0000"/>
                </a:solidFill>
                <a:latin typeface="メイリオ" panose="020B0604030504040204" pitchFamily="50" charset="-128"/>
                <a:ea typeface="メイリオ" panose="020B0604030504040204" pitchFamily="50" charset="-128"/>
              </a:rPr>
              <a:t>データ項目・コードの紐づけ</a:t>
            </a:r>
            <a:r>
              <a:rPr lang="ja-JP" altLang="en-US" dirty="0">
                <a:latin typeface="メイリオ" panose="020B0604030504040204" pitchFamily="50" charset="-128"/>
                <a:ea typeface="メイリオ" panose="020B0604030504040204" pitchFamily="50" charset="-128"/>
              </a:rPr>
              <a:t>＞レイアウトチェック＞突合処理実行＞突合結果アップロード</a:t>
            </a:r>
          </a:p>
        </p:txBody>
      </p:sp>
      <p:sp>
        <p:nvSpPr>
          <p:cNvPr id="27" name="正方形/長方形 26"/>
          <p:cNvSpPr>
            <a:spLocks noChangeArrowheads="1"/>
          </p:cNvSpPr>
          <p:nvPr/>
        </p:nvSpPr>
        <p:spPr bwMode="auto">
          <a:xfrm>
            <a:off x="6096000" y="2623624"/>
            <a:ext cx="432048"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32" name="円/楕円 19"/>
          <p:cNvSpPr/>
          <p:nvPr/>
        </p:nvSpPr>
        <p:spPr>
          <a:xfrm>
            <a:off x="6788506" y="281503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E0F5100F-FF73-4A80-93E6-102564BFE63A}"/>
              </a:ext>
            </a:extLst>
          </p:cNvPr>
          <p:cNvSpPr>
            <a:spLocks noChangeArrowheads="1"/>
          </p:cNvSpPr>
          <p:nvPr/>
        </p:nvSpPr>
        <p:spPr bwMode="auto">
          <a:xfrm>
            <a:off x="6572482" y="2631812"/>
            <a:ext cx="432048"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7" name="正方形/長方形 16">
            <a:extLst>
              <a:ext uri="{FF2B5EF4-FFF2-40B4-BE49-F238E27FC236}">
                <a16:creationId xmlns:a16="http://schemas.microsoft.com/office/drawing/2014/main" id="{754267D0-E25E-49AC-BE1D-D62D3137D31A}"/>
              </a:ext>
            </a:extLst>
          </p:cNvPr>
          <p:cNvSpPr>
            <a:spLocks noChangeArrowheads="1"/>
          </p:cNvSpPr>
          <p:nvPr/>
        </p:nvSpPr>
        <p:spPr bwMode="auto">
          <a:xfrm>
            <a:off x="263353" y="4869160"/>
            <a:ext cx="1814582"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8" name="円/楕円 19">
            <a:extLst>
              <a:ext uri="{FF2B5EF4-FFF2-40B4-BE49-F238E27FC236}">
                <a16:creationId xmlns:a16="http://schemas.microsoft.com/office/drawing/2014/main" id="{5E147A50-8D26-48E8-8C51-2A4CA20647E6}"/>
              </a:ext>
            </a:extLst>
          </p:cNvPr>
          <p:cNvSpPr/>
          <p:nvPr/>
        </p:nvSpPr>
        <p:spPr>
          <a:xfrm>
            <a:off x="1960602" y="3640957"/>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a:extLst>
              <a:ext uri="{FF2B5EF4-FFF2-40B4-BE49-F238E27FC236}">
                <a16:creationId xmlns:a16="http://schemas.microsoft.com/office/drawing/2014/main" id="{1DD20C97-DE7C-419C-A16F-627E08EA2FF7}"/>
              </a:ext>
            </a:extLst>
          </p:cNvPr>
          <p:cNvPicPr>
            <a:picLocks noChangeAspect="1"/>
          </p:cNvPicPr>
          <p:nvPr/>
        </p:nvPicPr>
        <p:blipFill>
          <a:blip r:embed="rId4"/>
          <a:stretch>
            <a:fillRect/>
          </a:stretch>
        </p:blipFill>
        <p:spPr>
          <a:xfrm>
            <a:off x="2740749" y="4269803"/>
            <a:ext cx="2753576" cy="1280413"/>
          </a:xfrm>
          <a:prstGeom prst="rect">
            <a:avLst/>
          </a:prstGeom>
        </p:spPr>
      </p:pic>
      <p:sp>
        <p:nvSpPr>
          <p:cNvPr id="15" name="正方形/長方形 14">
            <a:extLst>
              <a:ext uri="{FF2B5EF4-FFF2-40B4-BE49-F238E27FC236}">
                <a16:creationId xmlns:a16="http://schemas.microsoft.com/office/drawing/2014/main" id="{83EBEDF9-6BF2-4D85-8194-50FB2B5E0636}"/>
              </a:ext>
            </a:extLst>
          </p:cNvPr>
          <p:cNvSpPr>
            <a:spLocks noChangeArrowheads="1"/>
          </p:cNvSpPr>
          <p:nvPr/>
        </p:nvSpPr>
        <p:spPr bwMode="auto">
          <a:xfrm>
            <a:off x="4733112" y="5268477"/>
            <a:ext cx="642807" cy="24875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cxnSp>
        <p:nvCxnSpPr>
          <p:cNvPr id="19" name="直線矢印コネクタ 18">
            <a:extLst>
              <a:ext uri="{FF2B5EF4-FFF2-40B4-BE49-F238E27FC236}">
                <a16:creationId xmlns:a16="http://schemas.microsoft.com/office/drawing/2014/main" id="{6F145C07-C1DF-430C-B8CF-E977B43290AC}"/>
              </a:ext>
            </a:extLst>
          </p:cNvPr>
          <p:cNvCxnSpPr>
            <a:cxnSpLocks/>
          </p:cNvCxnSpPr>
          <p:nvPr/>
        </p:nvCxnSpPr>
        <p:spPr>
          <a:xfrm flipH="1">
            <a:off x="5303912" y="3010550"/>
            <a:ext cx="1338387" cy="22016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775A41A5-BCA2-42C0-9B10-C59FAE8A2255}"/>
              </a:ext>
            </a:extLst>
          </p:cNvPr>
          <p:cNvCxnSpPr>
            <a:cxnSpLocks/>
          </p:cNvCxnSpPr>
          <p:nvPr/>
        </p:nvCxnSpPr>
        <p:spPr>
          <a:xfrm flipH="1" flipV="1">
            <a:off x="2227213" y="5044385"/>
            <a:ext cx="2356619" cy="3484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48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A4127C-3AF0-4176-9CDD-3424930DFA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240" y="1556793"/>
            <a:ext cx="6964608" cy="4715654"/>
          </a:xfrm>
          <a:prstGeom prst="rect">
            <a:avLst/>
          </a:prstGeom>
        </p:spPr>
      </p:pic>
      <p:sp>
        <p:nvSpPr>
          <p:cNvPr id="28" name="テキスト ボックス 27"/>
          <p:cNvSpPr txBox="1"/>
          <p:nvPr/>
        </p:nvSpPr>
        <p:spPr>
          <a:xfrm>
            <a:off x="7048964" y="1556793"/>
            <a:ext cx="5063354" cy="42780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字コード」は市町村によって設定が異なるため、標準コード表では紐づけ設定がされませんので、別途紐づけ作業を行います。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全てのコードの紐づけ設定状況が「済」となった場合、紐づけ作業が完了となります。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②「保存して閉じる」を押下し、これまで行ったコードの紐づけ作業の設定を保存し、データ項目・コード紐づけ（住基）画面に戻ります。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コードの紐づけ設定はは初回の設定が保存されますので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2</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回目以降の操作は不要となります。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ただし、</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2</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回目以降で取り込んだ住基台帳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の市町村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字コードに変更や追加があった場合、再度の紐づけ作業を行う必要があります。</a:t>
            </a: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0" name="円/楕円 19"/>
          <p:cNvSpPr/>
          <p:nvPr/>
        </p:nvSpPr>
        <p:spPr>
          <a:xfrm>
            <a:off x="4511824" y="589834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4-2-2.</a:t>
            </a:r>
            <a:r>
              <a:rPr lang="ja-JP" altLang="en-US" dirty="0"/>
              <a:t>データ項目・コードの紐づけを行う（一括処理で行う場合）</a:t>
            </a:r>
            <a:endParaRPr kumimoji="1" lang="ja-JP" altLang="en-US" dirty="0"/>
          </a:p>
        </p:txBody>
      </p:sp>
      <p:sp>
        <p:nvSpPr>
          <p:cNvPr id="16" name="テキスト プレースホルダー 15"/>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レイアウトチェックのため、</a:t>
            </a:r>
            <a:r>
              <a:rPr lang="ja-JP" altLang="en-US" dirty="0">
                <a:cs typeface="Meiryo UI" panose="020B0604030504040204" pitchFamily="50" charset="-128"/>
              </a:rPr>
              <a:t>取り込んだ住基台帳</a:t>
            </a:r>
            <a:r>
              <a:rPr lang="en-US" altLang="ja-JP" dirty="0">
                <a:cs typeface="Meiryo UI" panose="020B0604030504040204" pitchFamily="50" charset="-128"/>
              </a:rPr>
              <a:t>CSV</a:t>
            </a:r>
            <a:r>
              <a:rPr lang="ja-JP" altLang="en-US" dirty="0">
                <a:cs typeface="Meiryo UI" panose="020B0604030504040204" pitchFamily="50" charset="-128"/>
              </a:rPr>
              <a:t>ファイルのデータ項目とコードの紐づけを行います</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b="1" dirty="0">
                <a:solidFill>
                  <a:srgbClr val="FF0000"/>
                </a:solidFill>
                <a:latin typeface="メイリオ" panose="020B0604030504040204" pitchFamily="50" charset="-128"/>
                <a:ea typeface="メイリオ" panose="020B0604030504040204" pitchFamily="50" charset="-128"/>
              </a:rPr>
              <a:t>データ項目・コードの紐づけ</a:t>
            </a:r>
            <a:r>
              <a:rPr lang="ja-JP" altLang="en-US" dirty="0">
                <a:latin typeface="メイリオ" panose="020B0604030504040204" pitchFamily="50" charset="-128"/>
                <a:ea typeface="メイリオ" panose="020B0604030504040204" pitchFamily="50" charset="-128"/>
              </a:rPr>
              <a:t>＞レイアウトチェック＞突合処理実行＞突合結果アップロード</a:t>
            </a:r>
          </a:p>
        </p:txBody>
      </p:sp>
      <p:sp>
        <p:nvSpPr>
          <p:cNvPr id="14" name="正方形/長方形 13">
            <a:extLst>
              <a:ext uri="{FF2B5EF4-FFF2-40B4-BE49-F238E27FC236}">
                <a16:creationId xmlns:a16="http://schemas.microsoft.com/office/drawing/2014/main" id="{E0F5100F-FF73-4A80-93E6-102564BFE63A}"/>
              </a:ext>
            </a:extLst>
          </p:cNvPr>
          <p:cNvSpPr>
            <a:spLocks noChangeArrowheads="1"/>
          </p:cNvSpPr>
          <p:nvPr/>
        </p:nvSpPr>
        <p:spPr bwMode="auto">
          <a:xfrm>
            <a:off x="4871864" y="5877272"/>
            <a:ext cx="1080120" cy="287687"/>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8" name="正方形/長方形 7">
            <a:extLst>
              <a:ext uri="{FF2B5EF4-FFF2-40B4-BE49-F238E27FC236}">
                <a16:creationId xmlns:a16="http://schemas.microsoft.com/office/drawing/2014/main" id="{D8F16A53-E1CE-4FA4-A86F-5E18522CF4DC}"/>
              </a:ext>
            </a:extLst>
          </p:cNvPr>
          <p:cNvSpPr>
            <a:spLocks noChangeArrowheads="1"/>
          </p:cNvSpPr>
          <p:nvPr/>
        </p:nvSpPr>
        <p:spPr bwMode="auto">
          <a:xfrm>
            <a:off x="6021470" y="5867215"/>
            <a:ext cx="1027494" cy="297744"/>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9" name="円/楕円 19">
            <a:extLst>
              <a:ext uri="{FF2B5EF4-FFF2-40B4-BE49-F238E27FC236}">
                <a16:creationId xmlns:a16="http://schemas.microsoft.com/office/drawing/2014/main" id="{1D85C5E5-D9DA-4082-B2FB-6DCE5AF5E2E9}"/>
              </a:ext>
            </a:extLst>
          </p:cNvPr>
          <p:cNvSpPr/>
          <p:nvPr/>
        </p:nvSpPr>
        <p:spPr>
          <a:xfrm>
            <a:off x="7174334" y="589834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027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右矢印 5"/>
          <p:cNvSpPr/>
          <p:nvPr/>
        </p:nvSpPr>
        <p:spPr>
          <a:xfrm>
            <a:off x="2467684" y="3263003"/>
            <a:ext cx="325797" cy="12695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7" name="正方形/長方形 6"/>
          <p:cNvSpPr/>
          <p:nvPr/>
        </p:nvSpPr>
        <p:spPr>
          <a:xfrm>
            <a:off x="464720" y="1844825"/>
            <a:ext cx="1968721" cy="424847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778643" y="1916832"/>
            <a:ext cx="1360557" cy="338554"/>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事前準備</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633118" y="2341773"/>
            <a:ext cx="1651606" cy="7096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最新の住民基本台帳データ・固定資産課税台帳データを準備する</a:t>
            </a:r>
            <a:endPar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839845" y="1844825"/>
            <a:ext cx="5329522" cy="424847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81368" y="1916832"/>
            <a:ext cx="2497643" cy="338554"/>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②住基固定突合アプリ</a:t>
            </a:r>
          </a:p>
        </p:txBody>
      </p:sp>
      <p:sp>
        <p:nvSpPr>
          <p:cNvPr id="12" name="正方形/長方形 11"/>
          <p:cNvSpPr/>
          <p:nvPr/>
        </p:nvSpPr>
        <p:spPr>
          <a:xfrm>
            <a:off x="662423" y="5356514"/>
            <a:ext cx="1592997" cy="49820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農地台帳データを</a:t>
            </a:r>
            <a:endPar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取り込む</a:t>
            </a:r>
            <a:endPar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8562602" y="1844825"/>
            <a:ext cx="3150022" cy="424847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8616280" y="1916832"/>
            <a:ext cx="3070833" cy="338554"/>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③農業委員会サポートシステム</a:t>
            </a:r>
          </a:p>
        </p:txBody>
      </p:sp>
      <p:sp>
        <p:nvSpPr>
          <p:cNvPr id="16" name="右矢印 15"/>
          <p:cNvSpPr/>
          <p:nvPr/>
        </p:nvSpPr>
        <p:spPr>
          <a:xfrm>
            <a:off x="8203610" y="3353664"/>
            <a:ext cx="325797" cy="12695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7" name="右矢印 16"/>
          <p:cNvSpPr/>
          <p:nvPr/>
        </p:nvSpPr>
        <p:spPr>
          <a:xfrm rot="5400000">
            <a:off x="1296023" y="2631309"/>
            <a:ext cx="325797" cy="12695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8" name="正方形/長方形 17"/>
          <p:cNvSpPr/>
          <p:nvPr/>
        </p:nvSpPr>
        <p:spPr>
          <a:xfrm>
            <a:off x="662423" y="3501009"/>
            <a:ext cx="1592997" cy="4818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住基固定突合アプリを</a:t>
            </a:r>
            <a:endPar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インストールする</a:t>
            </a:r>
            <a:endParaRPr kumimoji="1" 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3033486" y="3827718"/>
            <a:ext cx="4993406" cy="32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住民基本台帳データ・固定資産課税台帳データを突合する</a:t>
            </a:r>
            <a:endPar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3033486" y="4563788"/>
            <a:ext cx="4993406" cy="32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農地台帳の更新対象データを作成する</a:t>
            </a:r>
            <a:endPar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3033486" y="5265240"/>
            <a:ext cx="4993406" cy="32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突合結果を農業委員会サポートシステムにアップロードする</a:t>
            </a:r>
            <a:endPar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8718154" y="2387627"/>
            <a:ext cx="2867085" cy="46530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更新対象データを農地台帳データへ</a:t>
            </a:r>
            <a:endPar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反映する</a:t>
            </a:r>
            <a:endPar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右矢印 24"/>
          <p:cNvSpPr/>
          <p:nvPr/>
        </p:nvSpPr>
        <p:spPr>
          <a:xfrm rot="5400000">
            <a:off x="9988798" y="2415285"/>
            <a:ext cx="325797" cy="12695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6" name="正方形/長方形 25"/>
          <p:cNvSpPr/>
          <p:nvPr/>
        </p:nvSpPr>
        <p:spPr>
          <a:xfrm>
            <a:off x="8718154" y="3284984"/>
            <a:ext cx="2867085" cy="32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反映した更新対象データを確認する</a:t>
            </a:r>
            <a:endPar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右矢印 26"/>
          <p:cNvSpPr/>
          <p:nvPr/>
        </p:nvSpPr>
        <p:spPr>
          <a:xfrm rot="5400000">
            <a:off x="1296023" y="3555410"/>
            <a:ext cx="325797" cy="12695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8" name="正方形/長方形 27"/>
          <p:cNvSpPr/>
          <p:nvPr/>
        </p:nvSpPr>
        <p:spPr>
          <a:xfrm>
            <a:off x="662423" y="4387344"/>
            <a:ext cx="1592997" cy="4818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住基固定突合アプリに</a:t>
            </a:r>
            <a:endPar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ログインする</a:t>
            </a:r>
            <a:endParaRPr kumimoji="1" 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3033486" y="2373937"/>
            <a:ext cx="4993406" cy="32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突合用住基台帳</a:t>
            </a:r>
            <a:r>
              <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ファイル・突合用固定台帳</a:t>
            </a:r>
            <a:r>
              <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ファイルを取り込む</a:t>
            </a:r>
            <a:endPar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3033486" y="3091648"/>
            <a:ext cx="4993406" cy="32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データ項目、コードの紐づけ・レイアウトチェック・エラー解消など</a:t>
            </a:r>
            <a:endPar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右矢印 33"/>
          <p:cNvSpPr/>
          <p:nvPr/>
        </p:nvSpPr>
        <p:spPr>
          <a:xfrm rot="5400000">
            <a:off x="5374423" y="3712168"/>
            <a:ext cx="288000" cy="129311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5" name="右矢印 34"/>
          <p:cNvSpPr/>
          <p:nvPr/>
        </p:nvSpPr>
        <p:spPr>
          <a:xfrm rot="5400000">
            <a:off x="5374424" y="4413633"/>
            <a:ext cx="288000" cy="129311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6" name="右矢印 35"/>
          <p:cNvSpPr/>
          <p:nvPr/>
        </p:nvSpPr>
        <p:spPr>
          <a:xfrm rot="5400000">
            <a:off x="5374423" y="2240028"/>
            <a:ext cx="288000" cy="129311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7" name="右矢印 36"/>
          <p:cNvSpPr/>
          <p:nvPr/>
        </p:nvSpPr>
        <p:spPr>
          <a:xfrm rot="5400000">
            <a:off x="5374423" y="2976098"/>
            <a:ext cx="288000" cy="129311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8" name="右矢印 37"/>
          <p:cNvSpPr/>
          <p:nvPr/>
        </p:nvSpPr>
        <p:spPr>
          <a:xfrm rot="5400000">
            <a:off x="1265861" y="4469275"/>
            <a:ext cx="325797" cy="12695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タイトル 2"/>
          <p:cNvSpPr>
            <a:spLocks noGrp="1"/>
          </p:cNvSpPr>
          <p:nvPr>
            <p:ph type="title"/>
          </p:nvPr>
        </p:nvSpPr>
        <p:spPr/>
        <p:txBody>
          <a:bodyPr/>
          <a:lstStyle/>
          <a:p>
            <a:r>
              <a:rPr lang="ja-JP" altLang="en-US" dirty="0"/>
              <a:t>住民基本台帳／固定資産課税台帳との突合を行う（流れ）</a:t>
            </a:r>
            <a:endParaRPr kumimoji="1" lang="ja-JP" altLang="en-US" dirty="0"/>
          </a:p>
        </p:txBody>
      </p:sp>
      <p:sp>
        <p:nvSpPr>
          <p:cNvPr id="39" name="テキスト プレースホルダー 38"/>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住基固定突合に基づく農地台帳の更新業務の流れと、住基固定突合アプリ・農業委員会サポートシステムの位置づけを以下に記載します。</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70018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AAD3C55-9894-4FC1-9373-900E096576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512" y="1486309"/>
            <a:ext cx="6470575" cy="4864513"/>
          </a:xfrm>
          <a:prstGeom prst="rect">
            <a:avLst/>
          </a:prstGeom>
        </p:spPr>
      </p:pic>
      <p:sp>
        <p:nvSpPr>
          <p:cNvPr id="26" name="正方形/長方形 25"/>
          <p:cNvSpPr>
            <a:spLocks noChangeArrowheads="1"/>
          </p:cNvSpPr>
          <p:nvPr/>
        </p:nvSpPr>
        <p:spPr bwMode="auto">
          <a:xfrm>
            <a:off x="605734" y="3429000"/>
            <a:ext cx="4986209" cy="2055148"/>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8" name="テキスト ボックス 27"/>
          <p:cNvSpPr txBox="1"/>
          <p:nvPr/>
        </p:nvSpPr>
        <p:spPr>
          <a:xfrm>
            <a:off x="7205166" y="1501910"/>
            <a:ext cx="4795490" cy="206210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　データ項目・コードの紐づけが完了した場合、「保存して次へ」を押下し、今回の設定を保存しつつ、取り込んだ突合用住基台帳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ファイルのレイアウトチェック（データ入力規則のチェック）画面に遷移します。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1" name="円/楕円 19"/>
          <p:cNvSpPr/>
          <p:nvPr/>
        </p:nvSpPr>
        <p:spPr>
          <a:xfrm>
            <a:off x="5624030" y="6031652"/>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4-2-2.</a:t>
            </a:r>
            <a:r>
              <a:rPr lang="ja-JP" altLang="en-US" dirty="0"/>
              <a:t>データ項目・コードの紐づけを行う</a:t>
            </a:r>
            <a:endParaRPr kumimoji="1" lang="ja-JP" altLang="en-US" dirty="0"/>
          </a:p>
        </p:txBody>
      </p:sp>
      <p:sp>
        <p:nvSpPr>
          <p:cNvPr id="15" name="正方形/長方形 14">
            <a:extLst>
              <a:ext uri="{FF2B5EF4-FFF2-40B4-BE49-F238E27FC236}">
                <a16:creationId xmlns:a16="http://schemas.microsoft.com/office/drawing/2014/main" id="{22408FAF-28F4-40F8-81E3-BF73394016A0}"/>
              </a:ext>
            </a:extLst>
          </p:cNvPr>
          <p:cNvSpPr>
            <a:spLocks noChangeArrowheads="1"/>
          </p:cNvSpPr>
          <p:nvPr/>
        </p:nvSpPr>
        <p:spPr bwMode="auto">
          <a:xfrm>
            <a:off x="5951984" y="6077346"/>
            <a:ext cx="881755"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9" name="テキスト プレースホルダー 15">
            <a:extLst>
              <a:ext uri="{FF2B5EF4-FFF2-40B4-BE49-F238E27FC236}">
                <a16:creationId xmlns:a16="http://schemas.microsoft.com/office/drawing/2014/main" id="{1463AEB9-CB6D-4481-AC84-CBC6104B376F}"/>
              </a:ext>
            </a:extLst>
          </p:cNvPr>
          <p:cNvSpPr txBox="1">
            <a:spLocks noGrp="1"/>
          </p:cNvSpPr>
          <p:nvPr>
            <p:ph type="body" sz="quarter" idx="10"/>
          </p:nvPr>
        </p:nvSpPr>
        <p:spPr>
          <a:xfrm>
            <a:off x="417513" y="693041"/>
            <a:ext cx="11366500" cy="647725"/>
          </a:xfrm>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レイアウトチェックのため、</a:t>
            </a:r>
            <a:r>
              <a:rPr lang="ja-JP" altLang="en-US" dirty="0">
                <a:cs typeface="Meiryo UI" panose="020B0604030504040204" pitchFamily="50" charset="-128"/>
              </a:rPr>
              <a:t>取り込んだ住基台帳</a:t>
            </a:r>
            <a:r>
              <a:rPr lang="en-US" altLang="ja-JP" dirty="0">
                <a:cs typeface="Meiryo UI" panose="020B0604030504040204" pitchFamily="50" charset="-128"/>
              </a:rPr>
              <a:t>CSV</a:t>
            </a:r>
            <a:r>
              <a:rPr lang="ja-JP" altLang="en-US" dirty="0">
                <a:cs typeface="Meiryo UI" panose="020B0604030504040204" pitchFamily="50" charset="-128"/>
              </a:rPr>
              <a:t>ファイルのデータ項目とコードの紐づけを行います</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b="1" dirty="0">
                <a:solidFill>
                  <a:srgbClr val="FF0000"/>
                </a:solidFill>
                <a:latin typeface="メイリオ" panose="020B0604030504040204" pitchFamily="50" charset="-128"/>
                <a:ea typeface="メイリオ" panose="020B0604030504040204" pitchFamily="50" charset="-128"/>
              </a:rPr>
              <a:t>データ項目・コードの紐づけ</a:t>
            </a:r>
            <a:r>
              <a:rPr lang="ja-JP" altLang="en-US" dirty="0">
                <a:latin typeface="メイリオ" panose="020B0604030504040204" pitchFamily="50" charset="-128"/>
                <a:ea typeface="メイリオ" panose="020B0604030504040204" pitchFamily="50" charset="-128"/>
              </a:rPr>
              <a:t>＞レイアウトチェック＞突合処理実行＞突合結果アップロード</a:t>
            </a:r>
          </a:p>
        </p:txBody>
      </p:sp>
    </p:spTree>
    <p:extLst>
      <p:ext uri="{BB962C8B-B14F-4D97-AF65-F5344CB8AC3E}">
        <p14:creationId xmlns:p14="http://schemas.microsoft.com/office/powerpoint/2010/main" val="1924999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2EE2DF6-5298-4F43-B817-80727475A3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814" y="1753309"/>
            <a:ext cx="5754068" cy="4329295"/>
          </a:xfrm>
          <a:prstGeom prst="rect">
            <a:avLst/>
          </a:prstGeom>
        </p:spPr>
      </p:pic>
      <p:sp>
        <p:nvSpPr>
          <p:cNvPr id="26" name="正方形/長方形 25"/>
          <p:cNvSpPr>
            <a:spLocks noChangeArrowheads="1"/>
          </p:cNvSpPr>
          <p:nvPr/>
        </p:nvSpPr>
        <p:spPr bwMode="auto">
          <a:xfrm>
            <a:off x="1271464" y="3384837"/>
            <a:ext cx="648072" cy="116171"/>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7" name="正方形/長方形 26"/>
          <p:cNvSpPr>
            <a:spLocks noChangeArrowheads="1"/>
          </p:cNvSpPr>
          <p:nvPr/>
        </p:nvSpPr>
        <p:spPr bwMode="auto">
          <a:xfrm>
            <a:off x="5336552" y="5388151"/>
            <a:ext cx="780745" cy="185298"/>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8" name="テキスト ボックス 27"/>
          <p:cNvSpPr txBox="1"/>
          <p:nvPr/>
        </p:nvSpPr>
        <p:spPr>
          <a:xfrm>
            <a:off x="6981156" y="1537255"/>
            <a:ext cx="4947492" cy="31700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本ページでは突合用住基台帳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ファイルレイアウトが仕様書に沿ったファイルレイアウトと異なる場合のデータ項目の紐づけ作業方法を説明します。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割当を行いたい項目を選択します。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①で選択した項目と同意義の仕様書に定めるファイルレイアウト項目にチェックを入れます。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「割当」を押下すると確認画面が表示されますので、「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OK</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0" name="円/楕円 19"/>
          <p:cNvSpPr/>
          <p:nvPr/>
        </p:nvSpPr>
        <p:spPr>
          <a:xfrm>
            <a:off x="1004853" y="3470919"/>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19"/>
          <p:cNvSpPr/>
          <p:nvPr/>
        </p:nvSpPr>
        <p:spPr>
          <a:xfrm>
            <a:off x="6292144" y="3384837"/>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円/楕円 19"/>
          <p:cNvSpPr/>
          <p:nvPr/>
        </p:nvSpPr>
        <p:spPr>
          <a:xfrm>
            <a:off x="5165161" y="5573449"/>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C4F4C109-11BA-4167-BDF2-BA3C8CFA3752}"/>
              </a:ext>
            </a:extLst>
          </p:cNvPr>
          <p:cNvSpPr>
            <a:spLocks noChangeArrowheads="1"/>
          </p:cNvSpPr>
          <p:nvPr/>
        </p:nvSpPr>
        <p:spPr bwMode="auto">
          <a:xfrm>
            <a:off x="5253201" y="3501008"/>
            <a:ext cx="864096" cy="103217"/>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pic>
        <p:nvPicPr>
          <p:cNvPr id="5" name="図 4">
            <a:extLst>
              <a:ext uri="{FF2B5EF4-FFF2-40B4-BE49-F238E27FC236}">
                <a16:creationId xmlns:a16="http://schemas.microsoft.com/office/drawing/2014/main" id="{01F88485-2F1B-45BF-B8EB-CF7AB8317B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1555" y="3737530"/>
            <a:ext cx="2247217" cy="1099702"/>
          </a:xfrm>
          <a:prstGeom prst="rect">
            <a:avLst/>
          </a:prstGeom>
        </p:spPr>
      </p:pic>
      <p:sp>
        <p:nvSpPr>
          <p:cNvPr id="17" name="正方形/長方形 16">
            <a:extLst>
              <a:ext uri="{FF2B5EF4-FFF2-40B4-BE49-F238E27FC236}">
                <a16:creationId xmlns:a16="http://schemas.microsoft.com/office/drawing/2014/main" id="{48E5A025-D6F9-43E6-8C58-136CB765ABDF}"/>
              </a:ext>
            </a:extLst>
          </p:cNvPr>
          <p:cNvSpPr>
            <a:spLocks noChangeArrowheads="1"/>
          </p:cNvSpPr>
          <p:nvPr/>
        </p:nvSpPr>
        <p:spPr bwMode="auto">
          <a:xfrm>
            <a:off x="3575720" y="4641378"/>
            <a:ext cx="569815" cy="195853"/>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cxnSp>
        <p:nvCxnSpPr>
          <p:cNvPr id="18" name="直線矢印コネクタ 17">
            <a:extLst>
              <a:ext uri="{FF2B5EF4-FFF2-40B4-BE49-F238E27FC236}">
                <a16:creationId xmlns:a16="http://schemas.microsoft.com/office/drawing/2014/main" id="{47A5F09F-80D2-4A71-89E6-F59E98FA1106}"/>
              </a:ext>
            </a:extLst>
          </p:cNvPr>
          <p:cNvCxnSpPr>
            <a:cxnSpLocks/>
          </p:cNvCxnSpPr>
          <p:nvPr/>
        </p:nvCxnSpPr>
        <p:spPr>
          <a:xfrm flipH="1" flipV="1">
            <a:off x="4007768" y="4837231"/>
            <a:ext cx="1328784" cy="6087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タイトル 1">
            <a:extLst>
              <a:ext uri="{FF2B5EF4-FFF2-40B4-BE49-F238E27FC236}">
                <a16:creationId xmlns:a16="http://schemas.microsoft.com/office/drawing/2014/main" id="{F9042062-364E-4FD8-A52C-35C15DDC2B2D}"/>
              </a:ext>
            </a:extLst>
          </p:cNvPr>
          <p:cNvSpPr txBox="1">
            <a:spLocks/>
          </p:cNvSpPr>
          <p:nvPr/>
        </p:nvSpPr>
        <p:spPr>
          <a:xfrm>
            <a:off x="417898" y="57152"/>
            <a:ext cx="9494526" cy="547835"/>
          </a:xfrm>
          <a:prstGeom prst="rect">
            <a:avLst/>
          </a:prstGeom>
          <a:noFill/>
        </p:spPr>
        <p:txBody>
          <a:bodyPr lIns="108000" tIns="0" rIns="0" bIns="0" anchor="ctr">
            <a:noAutofit/>
          </a:bodyPr>
          <a:lstStyle>
            <a:lvl1pPr algn="l" defTabSz="914411" rtl="0" eaLnBrk="1" latinLnBrk="0" hangingPunct="1">
              <a:spcBef>
                <a:spcPct val="0"/>
              </a:spcBef>
              <a:buNone/>
              <a:defRPr kumimoji="1" lang="ja-JP" altLang="en-US" sz="2000" b="0" kern="1200">
                <a:solidFill>
                  <a:schemeClr val="tx1"/>
                </a:solidFill>
                <a:effectLst/>
                <a:latin typeface="メイリオ" panose="020B0604030504040204" pitchFamily="50" charset="-128"/>
                <a:ea typeface="メイリオ" panose="020B0604030504040204" pitchFamily="50" charset="-128"/>
                <a:cs typeface="メイリオ" pitchFamily="50" charset="-128"/>
              </a:defRPr>
            </a:lvl1pPr>
          </a:lstStyle>
          <a:p>
            <a:r>
              <a:rPr lang="en-US" altLang="ja-JP" dirty="0"/>
              <a:t>4-2-3.</a:t>
            </a:r>
            <a:r>
              <a:rPr lang="ja-JP" altLang="en-US" dirty="0"/>
              <a:t>データ項目・コードの紐づけを行う（個別処理で行う場合）</a:t>
            </a:r>
          </a:p>
        </p:txBody>
      </p:sp>
      <p:sp>
        <p:nvSpPr>
          <p:cNvPr id="24" name="テキスト プレースホルダー 15">
            <a:extLst>
              <a:ext uri="{FF2B5EF4-FFF2-40B4-BE49-F238E27FC236}">
                <a16:creationId xmlns:a16="http://schemas.microsoft.com/office/drawing/2014/main" id="{FD32F9FD-F166-4ED8-8ADF-A5F9062E9FDC}"/>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レイアウトチェックのため、</a:t>
            </a:r>
            <a:r>
              <a:rPr lang="ja-JP" altLang="en-US" dirty="0">
                <a:cs typeface="Meiryo UI" panose="020B0604030504040204" pitchFamily="50" charset="-128"/>
              </a:rPr>
              <a:t>取り込んだ住基台帳</a:t>
            </a:r>
            <a:r>
              <a:rPr lang="en-US" altLang="ja-JP" dirty="0">
                <a:cs typeface="Meiryo UI" panose="020B0604030504040204" pitchFamily="50" charset="-128"/>
              </a:rPr>
              <a:t>CSV</a:t>
            </a:r>
            <a:r>
              <a:rPr lang="ja-JP" altLang="en-US" dirty="0">
                <a:cs typeface="Meiryo UI" panose="020B0604030504040204" pitchFamily="50" charset="-128"/>
              </a:rPr>
              <a:t>ファイルのデータ項目とコードの紐づけを行います</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b="1" dirty="0">
                <a:solidFill>
                  <a:srgbClr val="FF0000"/>
                </a:solidFill>
                <a:latin typeface="メイリオ" panose="020B0604030504040204" pitchFamily="50" charset="-128"/>
                <a:ea typeface="メイリオ" panose="020B0604030504040204" pitchFamily="50" charset="-128"/>
              </a:rPr>
              <a:t>データ項目・コードの紐づけ</a:t>
            </a:r>
            <a:r>
              <a:rPr lang="ja-JP" altLang="en-US" dirty="0">
                <a:latin typeface="メイリオ" panose="020B0604030504040204" pitchFamily="50" charset="-128"/>
                <a:ea typeface="メイリオ" panose="020B0604030504040204" pitchFamily="50" charset="-128"/>
              </a:rPr>
              <a:t>＞レイアウトチェック＞突合処理実行＞突合結果アップロード</a:t>
            </a:r>
          </a:p>
        </p:txBody>
      </p:sp>
    </p:spTree>
    <p:extLst>
      <p:ext uri="{BB962C8B-B14F-4D97-AF65-F5344CB8AC3E}">
        <p14:creationId xmlns:p14="http://schemas.microsoft.com/office/powerpoint/2010/main" val="2307706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FDCAA86-0553-40F2-9A3D-0E99C232B3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132" y="1655142"/>
            <a:ext cx="6289823" cy="4509120"/>
          </a:xfrm>
          <a:prstGeom prst="rect">
            <a:avLst/>
          </a:prstGeom>
        </p:spPr>
      </p:pic>
      <p:sp>
        <p:nvSpPr>
          <p:cNvPr id="26" name="正方形/長方形 25"/>
          <p:cNvSpPr>
            <a:spLocks noChangeArrowheads="1"/>
          </p:cNvSpPr>
          <p:nvPr/>
        </p:nvSpPr>
        <p:spPr bwMode="auto">
          <a:xfrm>
            <a:off x="1271464" y="3212977"/>
            <a:ext cx="648072" cy="208823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8" name="テキスト ボックス 27"/>
          <p:cNvSpPr txBox="1"/>
          <p:nvPr/>
        </p:nvSpPr>
        <p:spPr>
          <a:xfrm>
            <a:off x="7036566" y="1650989"/>
            <a:ext cx="4947492" cy="280076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本ページでは突合用住基台帳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ファイルレイアウトが仕様書に沿ったファイルレイアウトと異なる場合のデータ項目の紐づけ作業方法を説明します。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➃選択した項目列と標準レイアウト項目名がグレーで表示されると紐づけは完了となります。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以降、残りの項目については</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P21</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の①～③の作業を行います。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⑤割当作業が全て完了した場合、「コードの紐づけ」を押下します。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0" name="円/楕円 19"/>
          <p:cNvSpPr/>
          <p:nvPr/>
        </p:nvSpPr>
        <p:spPr>
          <a:xfrm>
            <a:off x="1004853" y="3470919"/>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19"/>
          <p:cNvSpPr/>
          <p:nvPr/>
        </p:nvSpPr>
        <p:spPr>
          <a:xfrm>
            <a:off x="1595500" y="5949280"/>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p>
        </p:txBody>
      </p:sp>
      <p:sp>
        <p:nvSpPr>
          <p:cNvPr id="15" name="正方形/長方形 14">
            <a:extLst>
              <a:ext uri="{FF2B5EF4-FFF2-40B4-BE49-F238E27FC236}">
                <a16:creationId xmlns:a16="http://schemas.microsoft.com/office/drawing/2014/main" id="{C4F4C109-11BA-4167-BDF2-BA3C8CFA3752}"/>
              </a:ext>
            </a:extLst>
          </p:cNvPr>
          <p:cNvSpPr>
            <a:spLocks noChangeArrowheads="1"/>
          </p:cNvSpPr>
          <p:nvPr/>
        </p:nvSpPr>
        <p:spPr bwMode="auto">
          <a:xfrm>
            <a:off x="5590531" y="3364584"/>
            <a:ext cx="940518" cy="10633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7" name="正方形/長方形 16">
            <a:extLst>
              <a:ext uri="{FF2B5EF4-FFF2-40B4-BE49-F238E27FC236}">
                <a16:creationId xmlns:a16="http://schemas.microsoft.com/office/drawing/2014/main" id="{48E5A025-D6F9-43E6-8C58-136CB765ABDF}"/>
              </a:ext>
            </a:extLst>
          </p:cNvPr>
          <p:cNvSpPr>
            <a:spLocks noChangeArrowheads="1"/>
          </p:cNvSpPr>
          <p:nvPr/>
        </p:nvSpPr>
        <p:spPr bwMode="auto">
          <a:xfrm>
            <a:off x="719945" y="5736059"/>
            <a:ext cx="839551" cy="213221"/>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3" name="タイトル 1">
            <a:extLst>
              <a:ext uri="{FF2B5EF4-FFF2-40B4-BE49-F238E27FC236}">
                <a16:creationId xmlns:a16="http://schemas.microsoft.com/office/drawing/2014/main" id="{F9042062-364E-4FD8-A52C-35C15DDC2B2D}"/>
              </a:ext>
            </a:extLst>
          </p:cNvPr>
          <p:cNvSpPr txBox="1">
            <a:spLocks/>
          </p:cNvSpPr>
          <p:nvPr/>
        </p:nvSpPr>
        <p:spPr>
          <a:xfrm>
            <a:off x="417898" y="57152"/>
            <a:ext cx="9494526" cy="547835"/>
          </a:xfrm>
          <a:prstGeom prst="rect">
            <a:avLst/>
          </a:prstGeom>
          <a:noFill/>
        </p:spPr>
        <p:txBody>
          <a:bodyPr lIns="108000" tIns="0" rIns="0" bIns="0" anchor="ctr">
            <a:noAutofit/>
          </a:bodyPr>
          <a:lstStyle>
            <a:lvl1pPr algn="l" defTabSz="914411" rtl="0" eaLnBrk="1" latinLnBrk="0" hangingPunct="1">
              <a:spcBef>
                <a:spcPct val="0"/>
              </a:spcBef>
              <a:buNone/>
              <a:defRPr kumimoji="1" lang="ja-JP" altLang="en-US" sz="2000" b="0" kern="1200">
                <a:solidFill>
                  <a:schemeClr val="tx1"/>
                </a:solidFill>
                <a:effectLst/>
                <a:latin typeface="メイリオ" panose="020B0604030504040204" pitchFamily="50" charset="-128"/>
                <a:ea typeface="メイリオ" panose="020B0604030504040204" pitchFamily="50" charset="-128"/>
                <a:cs typeface="メイリオ" pitchFamily="50" charset="-128"/>
              </a:defRPr>
            </a:lvl1pPr>
          </a:lstStyle>
          <a:p>
            <a:r>
              <a:rPr lang="en-US" altLang="ja-JP" dirty="0"/>
              <a:t>4-2-3.</a:t>
            </a:r>
            <a:r>
              <a:rPr lang="ja-JP" altLang="en-US" dirty="0"/>
              <a:t>データ項目・コードの紐づけを行う（個別処理で行う場合）</a:t>
            </a:r>
          </a:p>
        </p:txBody>
      </p:sp>
      <p:sp>
        <p:nvSpPr>
          <p:cNvPr id="24" name="テキスト プレースホルダー 15">
            <a:extLst>
              <a:ext uri="{FF2B5EF4-FFF2-40B4-BE49-F238E27FC236}">
                <a16:creationId xmlns:a16="http://schemas.microsoft.com/office/drawing/2014/main" id="{FD32F9FD-F166-4ED8-8ADF-A5F9062E9FDC}"/>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レイアウトチェックのため、</a:t>
            </a:r>
            <a:r>
              <a:rPr lang="ja-JP" altLang="en-US" dirty="0">
                <a:cs typeface="Meiryo UI" panose="020B0604030504040204" pitchFamily="50" charset="-128"/>
              </a:rPr>
              <a:t>取り込んだ住基台帳</a:t>
            </a:r>
            <a:r>
              <a:rPr lang="en-US" altLang="ja-JP" dirty="0">
                <a:cs typeface="Meiryo UI" panose="020B0604030504040204" pitchFamily="50" charset="-128"/>
              </a:rPr>
              <a:t>CSV</a:t>
            </a:r>
            <a:r>
              <a:rPr lang="ja-JP" altLang="en-US" dirty="0">
                <a:cs typeface="Meiryo UI" panose="020B0604030504040204" pitchFamily="50" charset="-128"/>
              </a:rPr>
              <a:t>ファイルのデータ項目とコードの紐づけを行います</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b="1" dirty="0">
                <a:solidFill>
                  <a:srgbClr val="FF0000"/>
                </a:solidFill>
                <a:latin typeface="メイリオ" panose="020B0604030504040204" pitchFamily="50" charset="-128"/>
                <a:ea typeface="メイリオ" panose="020B0604030504040204" pitchFamily="50" charset="-128"/>
              </a:rPr>
              <a:t>データ項目・コードの紐づけ</a:t>
            </a:r>
            <a:r>
              <a:rPr lang="ja-JP" altLang="en-US" dirty="0">
                <a:latin typeface="メイリオ" panose="020B0604030504040204" pitchFamily="50" charset="-128"/>
                <a:ea typeface="メイリオ" panose="020B0604030504040204" pitchFamily="50" charset="-128"/>
              </a:rPr>
              <a:t>＞レイアウトチェック＞突合処理実行＞突合結果アップロード</a:t>
            </a:r>
          </a:p>
        </p:txBody>
      </p:sp>
      <p:sp>
        <p:nvSpPr>
          <p:cNvPr id="16" name="円/楕円 19">
            <a:extLst>
              <a:ext uri="{FF2B5EF4-FFF2-40B4-BE49-F238E27FC236}">
                <a16:creationId xmlns:a16="http://schemas.microsoft.com/office/drawing/2014/main" id="{1AE43B84-CADA-45A8-9962-820C16AE50E8}"/>
              </a:ext>
            </a:extLst>
          </p:cNvPr>
          <p:cNvSpPr/>
          <p:nvPr/>
        </p:nvSpPr>
        <p:spPr>
          <a:xfrm>
            <a:off x="5431772" y="3011216"/>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78461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FA64B1E-ECD9-4032-976B-F6F27CC8CD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956" y="1556792"/>
            <a:ext cx="6540791" cy="4536503"/>
          </a:xfrm>
          <a:prstGeom prst="rect">
            <a:avLst/>
          </a:prstGeom>
        </p:spPr>
      </p:pic>
      <p:sp>
        <p:nvSpPr>
          <p:cNvPr id="28" name="テキスト ボックス 27"/>
          <p:cNvSpPr txBox="1"/>
          <p:nvPr/>
        </p:nvSpPr>
        <p:spPr>
          <a:xfrm>
            <a:off x="7048964" y="1556793"/>
            <a:ext cx="5063354" cy="52629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本ページでは項目ごとのコードの紐づけ作業の操作について説明します。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①紐づけを行う項目を選択します。今回は性別コードを例に行います。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②取込データのコードと同じ意義のコードを「紐付け設定後のコード」から選択します。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③各項目で全てのコードの紐づけ後、「設定を保存する」を押下します。設定保存後、コードの紐付け状況が「済」となればその項目での全てのコードの紐づけ作業が完了となります。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➃全ての項目で①～③を行い紐づけが完了後、「保存して閉じる」を押下し、これまで行ったコードの紐づけ作業の設定を保存し、データ項目・コード紐づけ（住基）画面に戻ります。</a:t>
            </a:r>
          </a:p>
          <a:p>
            <a:endParaRPr lang="ja-JP" altLang="en-US"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コードの紐づけ設定は初回の設定が保存されますので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2</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回目以降の操作は不要となります。</a:t>
            </a:r>
          </a:p>
        </p:txBody>
      </p:sp>
      <p:sp>
        <p:nvSpPr>
          <p:cNvPr id="30" name="円/楕円 19"/>
          <p:cNvSpPr/>
          <p:nvPr/>
        </p:nvSpPr>
        <p:spPr>
          <a:xfrm>
            <a:off x="20355" y="373436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4-2-3.</a:t>
            </a:r>
            <a:r>
              <a:rPr lang="ja-JP" altLang="en-US" dirty="0"/>
              <a:t>データ項目・コードの紐づけを行う（個別処理で行う場合：パターン①）</a:t>
            </a:r>
            <a:endParaRPr kumimoji="1" lang="ja-JP" altLang="en-US" dirty="0"/>
          </a:p>
        </p:txBody>
      </p:sp>
      <p:sp>
        <p:nvSpPr>
          <p:cNvPr id="16" name="テキスト プレースホルダー 15"/>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レイアウトチェックのため、</a:t>
            </a:r>
            <a:r>
              <a:rPr lang="ja-JP" altLang="en-US" dirty="0">
                <a:cs typeface="Meiryo UI" panose="020B0604030504040204" pitchFamily="50" charset="-128"/>
              </a:rPr>
              <a:t>取り込んだ住基台帳</a:t>
            </a:r>
            <a:r>
              <a:rPr lang="en-US" altLang="ja-JP" dirty="0">
                <a:cs typeface="Meiryo UI" panose="020B0604030504040204" pitchFamily="50" charset="-128"/>
              </a:rPr>
              <a:t>CSV</a:t>
            </a:r>
            <a:r>
              <a:rPr lang="ja-JP" altLang="en-US" dirty="0">
                <a:cs typeface="Meiryo UI" panose="020B0604030504040204" pitchFamily="50" charset="-128"/>
              </a:rPr>
              <a:t>ファイルのデータ項目とコードの紐づけを行います</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b="1" dirty="0">
                <a:solidFill>
                  <a:srgbClr val="FF0000"/>
                </a:solidFill>
                <a:latin typeface="メイリオ" panose="020B0604030504040204" pitchFamily="50" charset="-128"/>
                <a:ea typeface="メイリオ" panose="020B0604030504040204" pitchFamily="50" charset="-128"/>
              </a:rPr>
              <a:t>データ項目・コードの紐づけ</a:t>
            </a:r>
            <a:r>
              <a:rPr lang="ja-JP" altLang="en-US" dirty="0">
                <a:latin typeface="メイリオ" panose="020B0604030504040204" pitchFamily="50" charset="-128"/>
                <a:ea typeface="メイリオ" panose="020B0604030504040204" pitchFamily="50" charset="-128"/>
              </a:rPr>
              <a:t>＞レイアウトチェック＞突合処理実行＞突合結果アップロード</a:t>
            </a:r>
          </a:p>
        </p:txBody>
      </p:sp>
      <p:sp>
        <p:nvSpPr>
          <p:cNvPr id="14" name="正方形/長方形 13">
            <a:extLst>
              <a:ext uri="{FF2B5EF4-FFF2-40B4-BE49-F238E27FC236}">
                <a16:creationId xmlns:a16="http://schemas.microsoft.com/office/drawing/2014/main" id="{E0F5100F-FF73-4A80-93E6-102564BFE63A}"/>
              </a:ext>
            </a:extLst>
          </p:cNvPr>
          <p:cNvSpPr>
            <a:spLocks noChangeArrowheads="1"/>
          </p:cNvSpPr>
          <p:nvPr/>
        </p:nvSpPr>
        <p:spPr bwMode="auto">
          <a:xfrm>
            <a:off x="321199" y="3789040"/>
            <a:ext cx="1156525" cy="198686"/>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9" name="正方形/長方形 8">
            <a:extLst>
              <a:ext uri="{FF2B5EF4-FFF2-40B4-BE49-F238E27FC236}">
                <a16:creationId xmlns:a16="http://schemas.microsoft.com/office/drawing/2014/main" id="{3638765E-7E8D-4D37-BB0A-165F9E47FB3A}"/>
              </a:ext>
            </a:extLst>
          </p:cNvPr>
          <p:cNvSpPr>
            <a:spLocks noChangeArrowheads="1"/>
          </p:cNvSpPr>
          <p:nvPr/>
        </p:nvSpPr>
        <p:spPr bwMode="auto">
          <a:xfrm>
            <a:off x="3859355" y="3811086"/>
            <a:ext cx="1156525" cy="121970"/>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0" name="正方形/長方形 9">
            <a:extLst>
              <a:ext uri="{FF2B5EF4-FFF2-40B4-BE49-F238E27FC236}">
                <a16:creationId xmlns:a16="http://schemas.microsoft.com/office/drawing/2014/main" id="{B6EBAC06-57AA-4EA5-8241-DBFE7F6D7FF7}"/>
              </a:ext>
            </a:extLst>
          </p:cNvPr>
          <p:cNvSpPr>
            <a:spLocks noChangeArrowheads="1"/>
          </p:cNvSpPr>
          <p:nvPr/>
        </p:nvSpPr>
        <p:spPr bwMode="auto">
          <a:xfrm>
            <a:off x="4727849" y="5733257"/>
            <a:ext cx="1008112" cy="266609"/>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1" name="円/楕円 19">
            <a:extLst>
              <a:ext uri="{FF2B5EF4-FFF2-40B4-BE49-F238E27FC236}">
                <a16:creationId xmlns:a16="http://schemas.microsoft.com/office/drawing/2014/main" id="{4A862678-46AD-4580-A00A-30984D2AD1B1}"/>
              </a:ext>
            </a:extLst>
          </p:cNvPr>
          <p:cNvSpPr/>
          <p:nvPr/>
        </p:nvSpPr>
        <p:spPr>
          <a:xfrm>
            <a:off x="5120433" y="3555746"/>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9">
            <a:extLst>
              <a:ext uri="{FF2B5EF4-FFF2-40B4-BE49-F238E27FC236}">
                <a16:creationId xmlns:a16="http://schemas.microsoft.com/office/drawing/2014/main" id="{BDFD365D-5E4D-45E2-8E74-A5040AFA85EC}"/>
              </a:ext>
            </a:extLst>
          </p:cNvPr>
          <p:cNvSpPr/>
          <p:nvPr/>
        </p:nvSpPr>
        <p:spPr>
          <a:xfrm>
            <a:off x="4370514" y="5733255"/>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a:extLst>
              <a:ext uri="{FF2B5EF4-FFF2-40B4-BE49-F238E27FC236}">
                <a16:creationId xmlns:a16="http://schemas.microsoft.com/office/drawing/2014/main" id="{08885D2B-DBFD-40FB-8117-7AA47EA5F6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3738" y="4175206"/>
            <a:ext cx="1315679" cy="401734"/>
          </a:xfrm>
          <a:prstGeom prst="rect">
            <a:avLst/>
          </a:prstGeom>
        </p:spPr>
      </p:pic>
      <p:cxnSp>
        <p:nvCxnSpPr>
          <p:cNvPr id="17" name="直線矢印コネクタ 16">
            <a:extLst>
              <a:ext uri="{FF2B5EF4-FFF2-40B4-BE49-F238E27FC236}">
                <a16:creationId xmlns:a16="http://schemas.microsoft.com/office/drawing/2014/main" id="{46454E53-2878-4A4A-B6A0-E7AA59653DB8}"/>
              </a:ext>
            </a:extLst>
          </p:cNvPr>
          <p:cNvCxnSpPr>
            <a:cxnSpLocks/>
            <a:stCxn id="9" idx="3"/>
          </p:cNvCxnSpPr>
          <p:nvPr/>
        </p:nvCxnSpPr>
        <p:spPr>
          <a:xfrm>
            <a:off x="5015880" y="3872071"/>
            <a:ext cx="237858" cy="421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47682C2-EBDB-4BC8-AF01-2908F8FA6347}"/>
              </a:ext>
            </a:extLst>
          </p:cNvPr>
          <p:cNvCxnSpPr>
            <a:cxnSpLocks/>
          </p:cNvCxnSpPr>
          <p:nvPr/>
        </p:nvCxnSpPr>
        <p:spPr>
          <a:xfrm flipH="1" flipV="1">
            <a:off x="1919537" y="3994042"/>
            <a:ext cx="2808312" cy="1739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368D1D51-0164-484D-B62D-3DF84BB68606}"/>
              </a:ext>
            </a:extLst>
          </p:cNvPr>
          <p:cNvSpPr>
            <a:spLocks noChangeArrowheads="1"/>
          </p:cNvSpPr>
          <p:nvPr/>
        </p:nvSpPr>
        <p:spPr bwMode="auto">
          <a:xfrm>
            <a:off x="1515897" y="3789257"/>
            <a:ext cx="561591" cy="204783"/>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5" name="正方形/長方形 24">
            <a:extLst>
              <a:ext uri="{FF2B5EF4-FFF2-40B4-BE49-F238E27FC236}">
                <a16:creationId xmlns:a16="http://schemas.microsoft.com/office/drawing/2014/main" id="{485F7615-204D-48A2-9763-3E5F07539A11}"/>
              </a:ext>
            </a:extLst>
          </p:cNvPr>
          <p:cNvSpPr>
            <a:spLocks noChangeArrowheads="1"/>
          </p:cNvSpPr>
          <p:nvPr/>
        </p:nvSpPr>
        <p:spPr bwMode="auto">
          <a:xfrm>
            <a:off x="5771341" y="5733255"/>
            <a:ext cx="900723" cy="266609"/>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6" name="円/楕円 19">
            <a:extLst>
              <a:ext uri="{FF2B5EF4-FFF2-40B4-BE49-F238E27FC236}">
                <a16:creationId xmlns:a16="http://schemas.microsoft.com/office/drawing/2014/main" id="{CC3F57D2-670E-4287-AE79-EFD62CECA92E}"/>
              </a:ext>
            </a:extLst>
          </p:cNvPr>
          <p:cNvSpPr/>
          <p:nvPr/>
        </p:nvSpPr>
        <p:spPr>
          <a:xfrm>
            <a:off x="6436111" y="5407967"/>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75674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2EC8361-02D9-451F-8024-964F3024E8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660" y="1619497"/>
            <a:ext cx="6880414" cy="4437112"/>
          </a:xfrm>
          <a:prstGeom prst="rect">
            <a:avLst/>
          </a:prstGeom>
        </p:spPr>
      </p:pic>
      <p:sp>
        <p:nvSpPr>
          <p:cNvPr id="28" name="テキスト ボックス 27"/>
          <p:cNvSpPr txBox="1"/>
          <p:nvPr/>
        </p:nvSpPr>
        <p:spPr>
          <a:xfrm>
            <a:off x="7048963" y="1398115"/>
            <a:ext cx="5122681" cy="5509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本ページでは突合用住基台帳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ファイルのコード体系が仕様書に沿ったファイルレイアウトのコード体系と同じ場合（農地台帳側のコードと同じ場合）の項目ごとの紐づけ作業の説明をします。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①紐づけを行う項目を選択します。今回は性別コードを例に行います。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②「農地台帳コードの自動割当」を選択します。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③確認画面が表示されますので「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OK</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➃コードの紐付け状況が「済」となればその項目での全てのコードの紐づけ作業が完了となります。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⑤全ての項目で①～➃を行い紐づけが完了後、「保存して閉じる」を押下し、これまで行ったコードの紐づけ作業の設定を保存し、データ項目・コード紐づけ（住基）画面に戻ります。</a:t>
            </a: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レイアウトチェックを行うまでの操作は</a:t>
            </a:r>
            <a:r>
              <a:rPr lang="en-US" altLang="ja-JP"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P18</a:t>
            </a:r>
            <a:r>
              <a:rPr lang="ja-JP" altLang="en-US"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と同様になります。</a:t>
            </a:r>
            <a:endParaRPr lang="en-US" altLang="ja-JP"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0" name="円/楕円 19"/>
          <p:cNvSpPr/>
          <p:nvPr/>
        </p:nvSpPr>
        <p:spPr>
          <a:xfrm>
            <a:off x="51102" y="3522644"/>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4-2-3.</a:t>
            </a:r>
            <a:r>
              <a:rPr lang="ja-JP" altLang="en-US" dirty="0"/>
              <a:t>データ項目・コードの紐づけを行う（個別処理で行う場合：パターン②）</a:t>
            </a:r>
            <a:endParaRPr kumimoji="1" lang="ja-JP" altLang="en-US" dirty="0"/>
          </a:p>
        </p:txBody>
      </p:sp>
      <p:sp>
        <p:nvSpPr>
          <p:cNvPr id="16" name="テキスト プレースホルダー 15"/>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レイアウトチェックのため、</a:t>
            </a:r>
            <a:r>
              <a:rPr lang="ja-JP" altLang="en-US" dirty="0">
                <a:cs typeface="Meiryo UI" panose="020B0604030504040204" pitchFamily="50" charset="-128"/>
              </a:rPr>
              <a:t>取り込んだ住基台帳</a:t>
            </a:r>
            <a:r>
              <a:rPr lang="en-US" altLang="ja-JP" dirty="0">
                <a:cs typeface="Meiryo UI" panose="020B0604030504040204" pitchFamily="50" charset="-128"/>
              </a:rPr>
              <a:t>CSV</a:t>
            </a:r>
            <a:r>
              <a:rPr lang="ja-JP" altLang="en-US" dirty="0">
                <a:cs typeface="Meiryo UI" panose="020B0604030504040204" pitchFamily="50" charset="-128"/>
              </a:rPr>
              <a:t>ファイルのデータ項目とコードの紐づけを行います</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b="1" dirty="0">
                <a:solidFill>
                  <a:srgbClr val="FF0000"/>
                </a:solidFill>
                <a:latin typeface="メイリオ" panose="020B0604030504040204" pitchFamily="50" charset="-128"/>
                <a:ea typeface="メイリオ" panose="020B0604030504040204" pitchFamily="50" charset="-128"/>
              </a:rPr>
              <a:t>データ項目・コードの紐づけ</a:t>
            </a:r>
            <a:r>
              <a:rPr lang="ja-JP" altLang="en-US" dirty="0">
                <a:latin typeface="メイリオ" panose="020B0604030504040204" pitchFamily="50" charset="-128"/>
                <a:ea typeface="メイリオ" panose="020B0604030504040204" pitchFamily="50" charset="-128"/>
              </a:rPr>
              <a:t>＞レイアウトチェック＞突合処理実行＞突合結果アップロード</a:t>
            </a:r>
          </a:p>
        </p:txBody>
      </p:sp>
      <p:sp>
        <p:nvSpPr>
          <p:cNvPr id="14" name="正方形/長方形 13">
            <a:extLst>
              <a:ext uri="{FF2B5EF4-FFF2-40B4-BE49-F238E27FC236}">
                <a16:creationId xmlns:a16="http://schemas.microsoft.com/office/drawing/2014/main" id="{E0F5100F-FF73-4A80-93E6-102564BFE63A}"/>
              </a:ext>
            </a:extLst>
          </p:cNvPr>
          <p:cNvSpPr>
            <a:spLocks noChangeArrowheads="1"/>
          </p:cNvSpPr>
          <p:nvPr/>
        </p:nvSpPr>
        <p:spPr bwMode="auto">
          <a:xfrm>
            <a:off x="285166" y="3772610"/>
            <a:ext cx="1156525" cy="198686"/>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9" name="正方形/長方形 8">
            <a:extLst>
              <a:ext uri="{FF2B5EF4-FFF2-40B4-BE49-F238E27FC236}">
                <a16:creationId xmlns:a16="http://schemas.microsoft.com/office/drawing/2014/main" id="{3638765E-7E8D-4D37-BB0A-165F9E47FB3A}"/>
              </a:ext>
            </a:extLst>
          </p:cNvPr>
          <p:cNvSpPr>
            <a:spLocks noChangeArrowheads="1"/>
          </p:cNvSpPr>
          <p:nvPr/>
        </p:nvSpPr>
        <p:spPr bwMode="auto">
          <a:xfrm>
            <a:off x="4503819" y="3366335"/>
            <a:ext cx="1394383" cy="19970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0" name="正方形/長方形 9">
            <a:extLst>
              <a:ext uri="{FF2B5EF4-FFF2-40B4-BE49-F238E27FC236}">
                <a16:creationId xmlns:a16="http://schemas.microsoft.com/office/drawing/2014/main" id="{B6EBAC06-57AA-4EA5-8241-DBFE7F6D7FF7}"/>
              </a:ext>
            </a:extLst>
          </p:cNvPr>
          <p:cNvSpPr>
            <a:spLocks noChangeArrowheads="1"/>
          </p:cNvSpPr>
          <p:nvPr/>
        </p:nvSpPr>
        <p:spPr bwMode="auto">
          <a:xfrm>
            <a:off x="5887390" y="5676766"/>
            <a:ext cx="1008112" cy="266609"/>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1" name="円/楕円 19">
            <a:extLst>
              <a:ext uri="{FF2B5EF4-FFF2-40B4-BE49-F238E27FC236}">
                <a16:creationId xmlns:a16="http://schemas.microsoft.com/office/drawing/2014/main" id="{4A862678-46AD-4580-A00A-30984D2AD1B1}"/>
              </a:ext>
            </a:extLst>
          </p:cNvPr>
          <p:cNvSpPr/>
          <p:nvPr/>
        </p:nvSpPr>
        <p:spPr>
          <a:xfrm>
            <a:off x="4170555" y="3213912"/>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368D1D51-0164-484D-B62D-3DF84BB68606}"/>
              </a:ext>
            </a:extLst>
          </p:cNvPr>
          <p:cNvSpPr>
            <a:spLocks noChangeArrowheads="1"/>
          </p:cNvSpPr>
          <p:nvPr/>
        </p:nvSpPr>
        <p:spPr bwMode="auto">
          <a:xfrm>
            <a:off x="1456580" y="3769561"/>
            <a:ext cx="561591" cy="204783"/>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pic>
        <p:nvPicPr>
          <p:cNvPr id="5" name="図 4">
            <a:extLst>
              <a:ext uri="{FF2B5EF4-FFF2-40B4-BE49-F238E27FC236}">
                <a16:creationId xmlns:a16="http://schemas.microsoft.com/office/drawing/2014/main" id="{60A28AA8-66F4-4E8D-A307-91952737AB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7125" y="4421192"/>
            <a:ext cx="2234270" cy="1062571"/>
          </a:xfrm>
          <a:prstGeom prst="rect">
            <a:avLst/>
          </a:prstGeom>
        </p:spPr>
      </p:pic>
      <p:cxnSp>
        <p:nvCxnSpPr>
          <p:cNvPr id="17" name="直線矢印コネクタ 16">
            <a:extLst>
              <a:ext uri="{FF2B5EF4-FFF2-40B4-BE49-F238E27FC236}">
                <a16:creationId xmlns:a16="http://schemas.microsoft.com/office/drawing/2014/main" id="{46454E53-2878-4A4A-B6A0-E7AA59653DB8}"/>
              </a:ext>
            </a:extLst>
          </p:cNvPr>
          <p:cNvCxnSpPr>
            <a:cxnSpLocks/>
          </p:cNvCxnSpPr>
          <p:nvPr/>
        </p:nvCxnSpPr>
        <p:spPr>
          <a:xfrm>
            <a:off x="5601470" y="3583890"/>
            <a:ext cx="296732" cy="1654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円/楕円 19">
            <a:extLst>
              <a:ext uri="{FF2B5EF4-FFF2-40B4-BE49-F238E27FC236}">
                <a16:creationId xmlns:a16="http://schemas.microsoft.com/office/drawing/2014/main" id="{BDFD365D-5E4D-45E2-8E74-A5040AFA85EC}"/>
              </a:ext>
            </a:extLst>
          </p:cNvPr>
          <p:cNvSpPr/>
          <p:nvPr/>
        </p:nvSpPr>
        <p:spPr>
          <a:xfrm>
            <a:off x="5286033" y="5177010"/>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76184784-7946-4AC3-BD83-A83A6E0049C2}"/>
              </a:ext>
            </a:extLst>
          </p:cNvPr>
          <p:cNvSpPr>
            <a:spLocks noChangeArrowheads="1"/>
          </p:cNvSpPr>
          <p:nvPr/>
        </p:nvSpPr>
        <p:spPr bwMode="auto">
          <a:xfrm>
            <a:off x="5606772" y="5228524"/>
            <a:ext cx="561236" cy="215098"/>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cxnSp>
        <p:nvCxnSpPr>
          <p:cNvPr id="20" name="直線矢印コネクタ 19">
            <a:extLst>
              <a:ext uri="{FF2B5EF4-FFF2-40B4-BE49-F238E27FC236}">
                <a16:creationId xmlns:a16="http://schemas.microsoft.com/office/drawing/2014/main" id="{047682C2-EBDB-4BC8-AF01-2908F8FA6347}"/>
              </a:ext>
            </a:extLst>
          </p:cNvPr>
          <p:cNvCxnSpPr>
            <a:cxnSpLocks/>
          </p:cNvCxnSpPr>
          <p:nvPr/>
        </p:nvCxnSpPr>
        <p:spPr>
          <a:xfrm flipH="1" flipV="1">
            <a:off x="4541610" y="4322095"/>
            <a:ext cx="1044970" cy="9064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341990C0-9387-4E99-A8AD-E946AB634659}"/>
              </a:ext>
            </a:extLst>
          </p:cNvPr>
          <p:cNvSpPr>
            <a:spLocks noChangeArrowheads="1"/>
          </p:cNvSpPr>
          <p:nvPr/>
        </p:nvSpPr>
        <p:spPr bwMode="auto">
          <a:xfrm>
            <a:off x="2729956" y="3789255"/>
            <a:ext cx="2429939" cy="532840"/>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6" name="円/楕円 19">
            <a:extLst>
              <a:ext uri="{FF2B5EF4-FFF2-40B4-BE49-F238E27FC236}">
                <a16:creationId xmlns:a16="http://schemas.microsoft.com/office/drawing/2014/main" id="{47E86A92-BDAC-4275-B326-69CC2CA4A8BD}"/>
              </a:ext>
            </a:extLst>
          </p:cNvPr>
          <p:cNvSpPr/>
          <p:nvPr/>
        </p:nvSpPr>
        <p:spPr>
          <a:xfrm>
            <a:off x="2252452" y="3854635"/>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19">
            <a:extLst>
              <a:ext uri="{FF2B5EF4-FFF2-40B4-BE49-F238E27FC236}">
                <a16:creationId xmlns:a16="http://schemas.microsoft.com/office/drawing/2014/main" id="{F6275A6F-7360-439A-AC20-C20C53D00536}"/>
              </a:ext>
            </a:extLst>
          </p:cNvPr>
          <p:cNvSpPr/>
          <p:nvPr/>
        </p:nvSpPr>
        <p:spPr>
          <a:xfrm>
            <a:off x="5601470" y="5932230"/>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78662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1838073-D3C4-4DD6-97AA-9FEC6FE907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588" y="1604319"/>
            <a:ext cx="6765533" cy="4893646"/>
          </a:xfrm>
          <a:prstGeom prst="rect">
            <a:avLst/>
          </a:prstGeom>
        </p:spPr>
      </p:pic>
      <p:sp>
        <p:nvSpPr>
          <p:cNvPr id="16" name="正方形/長方形 15"/>
          <p:cNvSpPr>
            <a:spLocks noChangeArrowheads="1"/>
          </p:cNvSpPr>
          <p:nvPr/>
        </p:nvSpPr>
        <p:spPr bwMode="auto">
          <a:xfrm>
            <a:off x="684124" y="4459829"/>
            <a:ext cx="1312943" cy="206780"/>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7" name="テキスト ボックス 16"/>
          <p:cNvSpPr txBox="1"/>
          <p:nvPr/>
        </p:nvSpPr>
        <p:spPr>
          <a:xfrm>
            <a:off x="7205166" y="1575982"/>
            <a:ext cx="4723482" cy="45243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データの入力規則のチェック画面でレイアウトチェックを実行します。レイアウトチェックは仕様書に定められたとおりのデータ（全角</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半角なのか、日付の体系が正しいか等）かどうかを確認します。</a:t>
            </a:r>
          </a:p>
          <a:p>
            <a:pPr marL="342900" indent="-342900">
              <a:buFont typeface="+mj-ea"/>
              <a:buAutoNum type="circleNumDbPlain" startAt="2"/>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「データ入力規則のチェック」を押下しレイアウトチェックを実行します。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確認画面が表示されますので「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OK</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エラー件数が０件の場合、住基台帳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と農地台帳との照合実行画面に遷移ができるようになります。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「次へ」を押下し、住基台帳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と農地台帳との照合実行画面に遷移します。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8" name="円/楕円 19"/>
          <p:cNvSpPr/>
          <p:nvPr/>
        </p:nvSpPr>
        <p:spPr>
          <a:xfrm>
            <a:off x="417513" y="4375814"/>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a:spLocks noChangeArrowheads="1"/>
          </p:cNvSpPr>
          <p:nvPr/>
        </p:nvSpPr>
        <p:spPr bwMode="auto">
          <a:xfrm>
            <a:off x="6223089" y="6143793"/>
            <a:ext cx="827081" cy="283699"/>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3" name="正方形/長方形 22"/>
          <p:cNvSpPr>
            <a:spLocks noChangeArrowheads="1"/>
          </p:cNvSpPr>
          <p:nvPr/>
        </p:nvSpPr>
        <p:spPr bwMode="auto">
          <a:xfrm>
            <a:off x="2635280" y="4461888"/>
            <a:ext cx="1588512" cy="180537"/>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35" name="円/楕円 19"/>
          <p:cNvSpPr/>
          <p:nvPr/>
        </p:nvSpPr>
        <p:spPr>
          <a:xfrm>
            <a:off x="3792314" y="5785162"/>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19"/>
          <p:cNvSpPr/>
          <p:nvPr/>
        </p:nvSpPr>
        <p:spPr>
          <a:xfrm>
            <a:off x="3348511" y="4065928"/>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4-2-4. </a:t>
            </a:r>
            <a:r>
              <a:rPr lang="ja-JP" altLang="en-US" dirty="0"/>
              <a:t>レイアウトチェックを行う</a:t>
            </a:r>
            <a:endParaRPr kumimoji="1" lang="ja-JP" altLang="en-US" dirty="0"/>
          </a:p>
        </p:txBody>
      </p:sp>
      <p:sp>
        <p:nvSpPr>
          <p:cNvPr id="25" name="テキスト プレースホルダー 24"/>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突合用住基台帳</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ファイルのレイアウトチェックを行います。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dirty="0"/>
              <a:t>＞データ項目・コードの紐づけ</a:t>
            </a:r>
            <a:r>
              <a:rPr lang="ja-JP" altLang="en-US" dirty="0">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レイアウトチェック</a:t>
            </a:r>
            <a:r>
              <a:rPr lang="ja-JP" altLang="en-US" dirty="0">
                <a:latin typeface="メイリオ" panose="020B0604030504040204" pitchFamily="50" charset="-128"/>
                <a:ea typeface="メイリオ" panose="020B0604030504040204" pitchFamily="50" charset="-128"/>
              </a:rPr>
              <a:t>＞突合処理実行＞突合結果アップロード</a:t>
            </a:r>
          </a:p>
        </p:txBody>
      </p:sp>
      <p:pic>
        <p:nvPicPr>
          <p:cNvPr id="4" name="図 3">
            <a:extLst>
              <a:ext uri="{FF2B5EF4-FFF2-40B4-BE49-F238E27FC236}">
                <a16:creationId xmlns:a16="http://schemas.microsoft.com/office/drawing/2014/main" id="{8278FC4A-417D-45B8-B8D2-8D5040DEF4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0088" y="4750745"/>
            <a:ext cx="2783779" cy="1041882"/>
          </a:xfrm>
          <a:prstGeom prst="rect">
            <a:avLst/>
          </a:prstGeom>
        </p:spPr>
      </p:pic>
      <p:sp>
        <p:nvSpPr>
          <p:cNvPr id="20" name="正方形/長方形 19"/>
          <p:cNvSpPr>
            <a:spLocks noChangeArrowheads="1"/>
          </p:cNvSpPr>
          <p:nvPr/>
        </p:nvSpPr>
        <p:spPr bwMode="auto">
          <a:xfrm>
            <a:off x="3791744" y="5531178"/>
            <a:ext cx="648072" cy="242360"/>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cxnSp>
        <p:nvCxnSpPr>
          <p:cNvPr id="24" name="直線矢印コネクタ 23">
            <a:extLst>
              <a:ext uri="{FF2B5EF4-FFF2-40B4-BE49-F238E27FC236}">
                <a16:creationId xmlns:a16="http://schemas.microsoft.com/office/drawing/2014/main" id="{B760A4DE-2FA6-4F98-8ABD-24DF35EF8F15}"/>
              </a:ext>
            </a:extLst>
          </p:cNvPr>
          <p:cNvCxnSpPr>
            <a:cxnSpLocks/>
          </p:cNvCxnSpPr>
          <p:nvPr/>
        </p:nvCxnSpPr>
        <p:spPr>
          <a:xfrm>
            <a:off x="1997067" y="4642425"/>
            <a:ext cx="1733632" cy="1013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円/楕円 19">
            <a:extLst>
              <a:ext uri="{FF2B5EF4-FFF2-40B4-BE49-F238E27FC236}">
                <a16:creationId xmlns:a16="http://schemas.microsoft.com/office/drawing/2014/main" id="{1027A1B6-F9D2-40C0-80DF-69DD91AE7089}"/>
              </a:ext>
            </a:extLst>
          </p:cNvPr>
          <p:cNvSpPr/>
          <p:nvPr/>
        </p:nvSpPr>
        <p:spPr>
          <a:xfrm>
            <a:off x="6313163" y="5773538"/>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42955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2ACE7F5-8328-40F1-9DE2-3ED9CFC2CA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697" y="1565360"/>
            <a:ext cx="6236123" cy="4509120"/>
          </a:xfrm>
          <a:prstGeom prst="rect">
            <a:avLst/>
          </a:prstGeom>
        </p:spPr>
      </p:pic>
      <p:sp>
        <p:nvSpPr>
          <p:cNvPr id="16" name="正方形/長方形 15"/>
          <p:cNvSpPr>
            <a:spLocks noChangeArrowheads="1"/>
          </p:cNvSpPr>
          <p:nvPr/>
        </p:nvSpPr>
        <p:spPr bwMode="auto">
          <a:xfrm>
            <a:off x="758614" y="4521298"/>
            <a:ext cx="1304938" cy="275854"/>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7" name="テキスト ボックス 16"/>
          <p:cNvSpPr txBox="1"/>
          <p:nvPr/>
        </p:nvSpPr>
        <p:spPr>
          <a:xfrm>
            <a:off x="6994737" y="1340766"/>
            <a:ext cx="5021193" cy="5509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本ページではレイアウトチェックでエラーが出た場合の操作方法について説明します。</a:t>
            </a:r>
          </a:p>
          <a:p>
            <a:pPr marL="342900" indent="-342900">
              <a:buFont typeface="+mj-ea"/>
              <a:buAutoNum type="circleNumDbPlain" startAt="2"/>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①エラーがあった場合、警告画面が表示されます。「</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OK</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」を押下しエラー件数を確認します。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②「エラー</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ファイル出力」を押下し、エラー箇所とエラー内容を確認します。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レイアウトチェックエラー一覧は</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P75</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76</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に記載がります。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レイアウトエラーが残っていると住基台帳と農地台帳との照合実行画面に遷移できません。</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ファイルを確認し、エラー解消を行います。エラー解消後、再度突合用住基台帳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ファイルの取込から行います。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（データ項目・コードの紐づけは設定が保存されているため再度の処理は不要です）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③再度レイアウトチェックを行い、エラーがなければ住基台帳と農地台帳との照合実行画面に遷移可能となります。</a:t>
            </a:r>
          </a:p>
        </p:txBody>
      </p:sp>
      <p:sp>
        <p:nvSpPr>
          <p:cNvPr id="20" name="正方形/長方形 19"/>
          <p:cNvSpPr>
            <a:spLocks noChangeArrowheads="1"/>
          </p:cNvSpPr>
          <p:nvPr/>
        </p:nvSpPr>
        <p:spPr bwMode="auto">
          <a:xfrm>
            <a:off x="2555102" y="4199638"/>
            <a:ext cx="1524673" cy="266610"/>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34" name="正方形/長方形 33"/>
          <p:cNvSpPr>
            <a:spLocks noChangeArrowheads="1"/>
          </p:cNvSpPr>
          <p:nvPr/>
        </p:nvSpPr>
        <p:spPr bwMode="auto">
          <a:xfrm>
            <a:off x="5988558" y="5726545"/>
            <a:ext cx="683506" cy="334150"/>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35" name="円/楕円 19"/>
          <p:cNvSpPr/>
          <p:nvPr/>
        </p:nvSpPr>
        <p:spPr>
          <a:xfrm>
            <a:off x="1854805" y="4917542"/>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19"/>
          <p:cNvSpPr/>
          <p:nvPr/>
        </p:nvSpPr>
        <p:spPr>
          <a:xfrm>
            <a:off x="5985226" y="5329571"/>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4-2-4. </a:t>
            </a:r>
            <a:r>
              <a:rPr lang="ja-JP" altLang="en-US" dirty="0"/>
              <a:t>レイアウトチェックを行う</a:t>
            </a:r>
            <a:endParaRPr kumimoji="1" lang="ja-JP" altLang="en-US" dirty="0"/>
          </a:p>
        </p:txBody>
      </p:sp>
      <p:sp>
        <p:nvSpPr>
          <p:cNvPr id="25" name="テキスト プレースホルダー 24"/>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突合用住基台帳</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ファイルのレイアウトチェックを行います。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dirty="0"/>
              <a:t>＞データ項目・コードの紐づけ＞</a:t>
            </a:r>
            <a:r>
              <a:rPr lang="ja-JP" altLang="en-US" b="1" dirty="0">
                <a:solidFill>
                  <a:srgbClr val="FF0000"/>
                </a:solidFill>
                <a:latin typeface="メイリオ" panose="020B0604030504040204" pitchFamily="50" charset="-128"/>
                <a:ea typeface="メイリオ" panose="020B0604030504040204" pitchFamily="50" charset="-128"/>
              </a:rPr>
              <a:t>レイアウトチェック</a:t>
            </a:r>
            <a:r>
              <a:rPr lang="ja-JP" altLang="en-US" dirty="0">
                <a:latin typeface="メイリオ" panose="020B0604030504040204" pitchFamily="50" charset="-128"/>
                <a:ea typeface="メイリオ" panose="020B0604030504040204" pitchFamily="50" charset="-128"/>
              </a:rPr>
              <a:t>＞突合処理実行＞突合結果アップロード</a:t>
            </a:r>
          </a:p>
        </p:txBody>
      </p:sp>
      <p:sp>
        <p:nvSpPr>
          <p:cNvPr id="5" name="テキスト ボックス 4">
            <a:extLst>
              <a:ext uri="{FF2B5EF4-FFF2-40B4-BE49-F238E27FC236}">
                <a16:creationId xmlns:a16="http://schemas.microsoft.com/office/drawing/2014/main" id="{BDE51F94-460D-4FD1-BA6B-14C82C1E0FAC}"/>
              </a:ext>
            </a:extLst>
          </p:cNvPr>
          <p:cNvSpPr txBox="1"/>
          <p:nvPr/>
        </p:nvSpPr>
        <p:spPr>
          <a:xfrm>
            <a:off x="5113644" y="6115730"/>
            <a:ext cx="1747091" cy="461665"/>
          </a:xfrm>
          <a:prstGeom prst="rect">
            <a:avLst/>
          </a:prstGeom>
          <a:noFill/>
          <a:ln>
            <a:solidFill>
              <a:schemeClr val="tx1"/>
            </a:solidFill>
          </a:ln>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エラーが</a:t>
            </a:r>
            <a:r>
              <a:rPr kumimoji="1" lang="en-US" altLang="ja-JP" sz="1200" dirty="0">
                <a:latin typeface="メイリオ" panose="020B0604030504040204" pitchFamily="50" charset="-128"/>
                <a:ea typeface="メイリオ" panose="020B0604030504040204" pitchFamily="50" charset="-128"/>
              </a:rPr>
              <a:t>0</a:t>
            </a:r>
            <a:r>
              <a:rPr kumimoji="1" lang="ja-JP" altLang="en-US" sz="1200" dirty="0">
                <a:latin typeface="メイリオ" panose="020B0604030504040204" pitchFamily="50" charset="-128"/>
                <a:ea typeface="メイリオ" panose="020B0604030504040204" pitchFamily="50" charset="-128"/>
              </a:rPr>
              <a:t>件になると押下できるようになる。</a:t>
            </a:r>
          </a:p>
        </p:txBody>
      </p:sp>
      <p:pic>
        <p:nvPicPr>
          <p:cNvPr id="3" name="図 2">
            <a:extLst>
              <a:ext uri="{FF2B5EF4-FFF2-40B4-BE49-F238E27FC236}">
                <a16:creationId xmlns:a16="http://schemas.microsoft.com/office/drawing/2014/main" id="{21C96D7C-CCB8-4264-825E-89A8848C0107}"/>
              </a:ext>
            </a:extLst>
          </p:cNvPr>
          <p:cNvPicPr>
            <a:picLocks noChangeAspect="1"/>
          </p:cNvPicPr>
          <p:nvPr/>
        </p:nvPicPr>
        <p:blipFill>
          <a:blip r:embed="rId4"/>
          <a:stretch>
            <a:fillRect/>
          </a:stretch>
        </p:blipFill>
        <p:spPr>
          <a:xfrm>
            <a:off x="2427019" y="4560716"/>
            <a:ext cx="2907336" cy="1155182"/>
          </a:xfrm>
          <a:prstGeom prst="rect">
            <a:avLst/>
          </a:prstGeom>
        </p:spPr>
      </p:pic>
      <p:sp>
        <p:nvSpPr>
          <p:cNvPr id="18" name="円/楕円 19"/>
          <p:cNvSpPr/>
          <p:nvPr/>
        </p:nvSpPr>
        <p:spPr>
          <a:xfrm>
            <a:off x="4367808" y="5363062"/>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8A761106-1C16-4E2E-B97E-4EF082B89A5B}"/>
              </a:ext>
            </a:extLst>
          </p:cNvPr>
          <p:cNvSpPr>
            <a:spLocks noChangeArrowheads="1"/>
          </p:cNvSpPr>
          <p:nvPr/>
        </p:nvSpPr>
        <p:spPr bwMode="auto">
          <a:xfrm>
            <a:off x="4706020" y="5367423"/>
            <a:ext cx="628335" cy="285614"/>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Tree>
    <p:extLst>
      <p:ext uri="{BB962C8B-B14F-4D97-AF65-F5344CB8AC3E}">
        <p14:creationId xmlns:p14="http://schemas.microsoft.com/office/powerpoint/2010/main" val="4219543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7BD2B5-C937-4CFF-B97E-EEA870FD9758}"/>
              </a:ext>
            </a:extLst>
          </p:cNvPr>
          <p:cNvSpPr>
            <a:spLocks noGrp="1"/>
          </p:cNvSpPr>
          <p:nvPr>
            <p:ph type="title"/>
          </p:nvPr>
        </p:nvSpPr>
        <p:spPr/>
        <p:txBody>
          <a:bodyPr/>
          <a:lstStyle/>
          <a:p>
            <a:r>
              <a:rPr lang="en-US" altLang="ja-JP" dirty="0"/>
              <a:t>4-2-4. </a:t>
            </a:r>
            <a:r>
              <a:rPr lang="ja-JP" altLang="en-US" dirty="0"/>
              <a:t>レイアウトチェックを行う（レイアウトチェックエラー一覧）</a:t>
            </a:r>
            <a:endParaRPr kumimoji="1" lang="ja-JP" altLang="en-US" dirty="0"/>
          </a:p>
        </p:txBody>
      </p:sp>
      <p:graphicFrame>
        <p:nvGraphicFramePr>
          <p:cNvPr id="8" name="表 7">
            <a:extLst>
              <a:ext uri="{FF2B5EF4-FFF2-40B4-BE49-F238E27FC236}">
                <a16:creationId xmlns:a16="http://schemas.microsoft.com/office/drawing/2014/main" id="{08491317-7209-47FA-AD81-A634E31C6CFE}"/>
              </a:ext>
            </a:extLst>
          </p:cNvPr>
          <p:cNvGraphicFramePr>
            <a:graphicFrameLocks noGrp="1"/>
          </p:cNvGraphicFramePr>
          <p:nvPr>
            <p:extLst>
              <p:ext uri="{D42A27DB-BD31-4B8C-83A1-F6EECF244321}">
                <p14:modId xmlns:p14="http://schemas.microsoft.com/office/powerpoint/2010/main" val="3640044161"/>
              </p:ext>
            </p:extLst>
          </p:nvPr>
        </p:nvGraphicFramePr>
        <p:xfrm>
          <a:off x="417898" y="1268760"/>
          <a:ext cx="11341582" cy="5139062"/>
        </p:xfrm>
        <a:graphic>
          <a:graphicData uri="http://schemas.openxmlformats.org/drawingml/2006/table">
            <a:tbl>
              <a:tblPr firstRow="1" firstCol="1">
                <a:tableStyleId>{5C22544A-7EE6-4342-B048-85BDC9FD1C3A}</a:tableStyleId>
              </a:tblPr>
              <a:tblGrid>
                <a:gridCol w="745067">
                  <a:extLst>
                    <a:ext uri="{9D8B030D-6E8A-4147-A177-3AD203B41FA5}">
                      <a16:colId xmlns:a16="http://schemas.microsoft.com/office/drawing/2014/main" val="772889838"/>
                    </a:ext>
                  </a:extLst>
                </a:gridCol>
                <a:gridCol w="2897484">
                  <a:extLst>
                    <a:ext uri="{9D8B030D-6E8A-4147-A177-3AD203B41FA5}">
                      <a16:colId xmlns:a16="http://schemas.microsoft.com/office/drawing/2014/main" val="4264707303"/>
                    </a:ext>
                  </a:extLst>
                </a:gridCol>
                <a:gridCol w="2152417">
                  <a:extLst>
                    <a:ext uri="{9D8B030D-6E8A-4147-A177-3AD203B41FA5}">
                      <a16:colId xmlns:a16="http://schemas.microsoft.com/office/drawing/2014/main" val="1056652417"/>
                    </a:ext>
                  </a:extLst>
                </a:gridCol>
                <a:gridCol w="5546614">
                  <a:extLst>
                    <a:ext uri="{9D8B030D-6E8A-4147-A177-3AD203B41FA5}">
                      <a16:colId xmlns:a16="http://schemas.microsoft.com/office/drawing/2014/main" val="1097029240"/>
                    </a:ext>
                  </a:extLst>
                </a:gridCol>
              </a:tblGrid>
              <a:tr h="471170">
                <a:tc>
                  <a:txBody>
                    <a:bodyPr/>
                    <a:lstStyle/>
                    <a:p>
                      <a:pPr marL="21590" indent="-21590" algn="ctr">
                        <a:lnSpc>
                          <a:spcPct val="10000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エラーコード</a:t>
                      </a:r>
                      <a:endParaRPr lang="ja-JP" sz="12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1590" indent="-21590" algn="ctr">
                        <a:lnSpc>
                          <a:spcPct val="10000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エラー内容</a:t>
                      </a:r>
                      <a:endParaRPr lang="ja-JP" sz="12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1590" indent="-21590" algn="ctr">
                        <a:lnSpc>
                          <a:spcPct val="10000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チェック</a:t>
                      </a:r>
                    </a:p>
                    <a:p>
                      <a:pPr marL="21590" indent="-21590" algn="ctr">
                        <a:lnSpc>
                          <a:spcPct val="10000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対象項目</a:t>
                      </a:r>
                      <a:endParaRPr lang="ja-JP" sz="12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1590" indent="-21590" algn="ctr">
                        <a:lnSpc>
                          <a:spcPct val="10000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エラー説明</a:t>
                      </a:r>
                      <a:endParaRPr lang="ja-JP" sz="12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1361770"/>
                  </a:ext>
                </a:extLst>
              </a:tr>
              <a:tr h="1173213">
                <a:tc>
                  <a:txBody>
                    <a:bodyPr/>
                    <a:lstStyle/>
                    <a:p>
                      <a:pPr algn="ctr">
                        <a:lnSpc>
                          <a:spcPct val="150000"/>
                        </a:lnSpc>
                        <a:spcAft>
                          <a:spcPts val="0"/>
                        </a:spcAft>
                      </a:pPr>
                      <a:r>
                        <a:rPr lang="en-US" sz="1200" kern="1200" dirty="0">
                          <a:solidFill>
                            <a:schemeClr val="tx1"/>
                          </a:solidFill>
                          <a:effectLst/>
                          <a:latin typeface="メイリオ" panose="020B0604030504040204" pitchFamily="50" charset="-128"/>
                          <a:ea typeface="メイリオ" panose="020B0604030504040204" pitchFamily="50" charset="-128"/>
                        </a:rPr>
                        <a:t>1</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全角以外の文字が含まれています</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ファイルレイアウトの『種類』が「</a:t>
                      </a:r>
                      <a:r>
                        <a:rPr lang="en-US" sz="1200" kern="1200" dirty="0">
                          <a:solidFill>
                            <a:schemeClr val="tx1"/>
                          </a:solidFill>
                          <a:effectLst/>
                          <a:latin typeface="メイリオ" panose="020B0604030504040204" pitchFamily="50" charset="-128"/>
                          <a:ea typeface="メイリオ" panose="020B0604030504040204" pitchFamily="50" charset="-128"/>
                        </a:rPr>
                        <a:t>X</a:t>
                      </a:r>
                      <a:r>
                        <a:rPr lang="ja-JP" sz="1200" kern="1200" dirty="0">
                          <a:solidFill>
                            <a:schemeClr val="tx1"/>
                          </a:solidFill>
                          <a:effectLst/>
                          <a:latin typeface="メイリオ" panose="020B0604030504040204" pitchFamily="50" charset="-128"/>
                          <a:ea typeface="メイリオ" panose="020B0604030504040204" pitchFamily="50" charset="-128"/>
                        </a:rPr>
                        <a:t>：全角文字列形式」の項目</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全角の項目（氏名やフリガナ、名称など）に半角が混在・入力されている</a:t>
                      </a:r>
                    </a:p>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【例】</a:t>
                      </a:r>
                    </a:p>
                    <a:p>
                      <a:pPr indent="254000"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”農業　</a:t>
                      </a:r>
                      <a:r>
                        <a:rPr lang="en-US" sz="1200" kern="1200" dirty="0">
                          <a:solidFill>
                            <a:schemeClr val="tx1"/>
                          </a:solidFill>
                          <a:effectLst/>
                          <a:latin typeface="メイリオ" panose="020B0604030504040204" pitchFamily="50" charset="-128"/>
                          <a:ea typeface="メイリオ" panose="020B0604030504040204" pitchFamily="50" charset="-128"/>
                        </a:rPr>
                        <a:t>Hanako</a:t>
                      </a:r>
                      <a:r>
                        <a:rPr lang="ja-JP" sz="1200" kern="1200" dirty="0">
                          <a:solidFill>
                            <a:schemeClr val="tx1"/>
                          </a:solidFill>
                          <a:effectLst/>
                          <a:latin typeface="メイリオ" panose="020B0604030504040204" pitchFamily="50" charset="-128"/>
                          <a:ea typeface="メイリオ" panose="020B0604030504040204" pitchFamily="50" charset="-128"/>
                        </a:rPr>
                        <a:t>“→氏名に半角文字混在</a:t>
                      </a:r>
                    </a:p>
                    <a:p>
                      <a:pPr indent="254000"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”ﾉｳｷﾞｮｳ ﾀﾛｳ”　　　→フリガナが全て半角カナ</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7582070"/>
                  </a:ext>
                </a:extLst>
              </a:tr>
              <a:tr h="873670">
                <a:tc>
                  <a:txBody>
                    <a:bodyPr/>
                    <a:lstStyle/>
                    <a:p>
                      <a:pPr algn="ctr">
                        <a:lnSpc>
                          <a:spcPct val="150000"/>
                        </a:lnSpc>
                        <a:spcAft>
                          <a:spcPts val="0"/>
                        </a:spcAft>
                      </a:pPr>
                      <a:r>
                        <a:rPr lang="en-US" sz="1200" kern="1200" dirty="0">
                          <a:solidFill>
                            <a:schemeClr val="tx1"/>
                          </a:solidFill>
                          <a:effectLst/>
                          <a:latin typeface="メイリオ" panose="020B0604030504040204" pitchFamily="50" charset="-128"/>
                          <a:ea typeface="メイリオ" panose="020B0604030504040204" pitchFamily="50" charset="-128"/>
                        </a:rPr>
                        <a:t>2</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半角以外の文字が含まれています</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ファイルレイアウトの『種類』が「</a:t>
                      </a:r>
                      <a:r>
                        <a:rPr lang="en-US" sz="1200" kern="1200" dirty="0">
                          <a:solidFill>
                            <a:schemeClr val="tx1"/>
                          </a:solidFill>
                          <a:effectLst/>
                          <a:latin typeface="メイリオ" panose="020B0604030504040204" pitchFamily="50" charset="-128"/>
                          <a:ea typeface="メイリオ" panose="020B0604030504040204" pitchFamily="50" charset="-128"/>
                        </a:rPr>
                        <a:t>H</a:t>
                      </a:r>
                      <a:r>
                        <a:rPr lang="ja-JP" sz="1200" kern="1200" dirty="0">
                          <a:solidFill>
                            <a:schemeClr val="tx1"/>
                          </a:solidFill>
                          <a:effectLst/>
                          <a:latin typeface="メイリオ" panose="020B0604030504040204" pitchFamily="50" charset="-128"/>
                          <a:ea typeface="メイリオ" panose="020B0604030504040204" pitchFamily="50" charset="-128"/>
                        </a:rPr>
                        <a:t>：半角文字列形式」の項目</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200" kern="1200">
                          <a:solidFill>
                            <a:schemeClr val="tx1"/>
                          </a:solidFill>
                          <a:effectLst/>
                          <a:latin typeface="メイリオ" panose="020B0604030504040204" pitchFamily="50" charset="-128"/>
                          <a:ea typeface="メイリオ" panose="020B0604030504040204" pitchFamily="50" charset="-128"/>
                        </a:rPr>
                        <a:t>半角の項目（電話番号など）に全角が混在・入力されている</a:t>
                      </a:r>
                    </a:p>
                    <a:p>
                      <a:pPr algn="just">
                        <a:lnSpc>
                          <a:spcPct val="150000"/>
                        </a:lnSpc>
                        <a:spcAft>
                          <a:spcPts val="0"/>
                        </a:spcAft>
                      </a:pPr>
                      <a:r>
                        <a:rPr lang="ja-JP" sz="1200" kern="1200">
                          <a:solidFill>
                            <a:schemeClr val="tx1"/>
                          </a:solidFill>
                          <a:effectLst/>
                          <a:latin typeface="メイリオ" panose="020B0604030504040204" pitchFamily="50" charset="-128"/>
                          <a:ea typeface="メイリオ" panose="020B0604030504040204" pitchFamily="50" charset="-128"/>
                        </a:rPr>
                        <a:t>【例】</a:t>
                      </a:r>
                    </a:p>
                    <a:p>
                      <a:pPr indent="254000" algn="just">
                        <a:lnSpc>
                          <a:spcPct val="150000"/>
                        </a:lnSpc>
                        <a:spcAft>
                          <a:spcPts val="0"/>
                        </a:spcAft>
                      </a:pPr>
                      <a:r>
                        <a:rPr lang="ja-JP" sz="1200" kern="1200">
                          <a:solidFill>
                            <a:schemeClr val="tx1"/>
                          </a:solidFill>
                          <a:effectLst/>
                          <a:latin typeface="メイリオ" panose="020B0604030504040204" pitchFamily="50" charset="-128"/>
                          <a:ea typeface="メイリオ" panose="020B0604030504040204" pitchFamily="50" charset="-128"/>
                        </a:rPr>
                        <a:t>”</a:t>
                      </a:r>
                      <a:r>
                        <a:rPr lang="en-US" sz="1200" kern="1200">
                          <a:solidFill>
                            <a:schemeClr val="tx1"/>
                          </a:solidFill>
                          <a:effectLst/>
                          <a:latin typeface="メイリオ" panose="020B0604030504040204" pitchFamily="50" charset="-128"/>
                          <a:ea typeface="メイリオ" panose="020B0604030504040204" pitchFamily="50" charset="-128"/>
                        </a:rPr>
                        <a:t>123-4567</a:t>
                      </a:r>
                      <a:r>
                        <a:rPr lang="ja-JP" sz="1200" kern="1200">
                          <a:solidFill>
                            <a:schemeClr val="tx1"/>
                          </a:solidFill>
                          <a:effectLst/>
                          <a:latin typeface="メイリオ" panose="020B0604030504040204" pitchFamily="50" charset="-128"/>
                          <a:ea typeface="メイリオ" panose="020B0604030504040204" pitchFamily="50" charset="-128"/>
                        </a:rPr>
                        <a:t>呼”→電話番号に全角文字</a:t>
                      </a:r>
                      <a:endParaRPr lang="ja-JP" sz="1200" kern="120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0565621"/>
                  </a:ext>
                </a:extLst>
              </a:tr>
              <a:tr h="873670">
                <a:tc>
                  <a:txBody>
                    <a:bodyPr/>
                    <a:lstStyle/>
                    <a:p>
                      <a:pPr algn="ctr">
                        <a:lnSpc>
                          <a:spcPct val="150000"/>
                        </a:lnSpc>
                        <a:spcAft>
                          <a:spcPts val="0"/>
                        </a:spcAft>
                      </a:pPr>
                      <a:r>
                        <a:rPr lang="en-US" sz="1200" kern="1200" dirty="0">
                          <a:solidFill>
                            <a:schemeClr val="tx1"/>
                          </a:solidFill>
                          <a:effectLst/>
                          <a:latin typeface="メイリオ" panose="020B0604030504040204" pitchFamily="50" charset="-128"/>
                          <a:ea typeface="メイリオ" panose="020B0604030504040204" pitchFamily="50" charset="-128"/>
                        </a:rPr>
                        <a:t>3</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桁数がオーバーしています</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全項目</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字数に指定されている桁数以上の値が入力されている</a:t>
                      </a:r>
                    </a:p>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【例】</a:t>
                      </a:r>
                    </a:p>
                    <a:p>
                      <a:pPr indent="254000" algn="just">
                        <a:lnSpc>
                          <a:spcPct val="150000"/>
                        </a:lnSpc>
                        <a:spcAft>
                          <a:spcPts val="0"/>
                        </a:spcAft>
                      </a:pPr>
                      <a:r>
                        <a:rPr lang="en-US" sz="1200" kern="1200" dirty="0">
                          <a:solidFill>
                            <a:schemeClr val="tx1"/>
                          </a:solidFill>
                          <a:effectLst/>
                          <a:latin typeface="メイリオ" panose="020B0604030504040204" pitchFamily="50" charset="-128"/>
                          <a:ea typeface="メイリオ" panose="020B0604030504040204" pitchFamily="50" charset="-128"/>
                        </a:rPr>
                        <a:t>3</a:t>
                      </a:r>
                      <a:r>
                        <a:rPr lang="ja-JP" sz="1200" kern="1200" dirty="0">
                          <a:solidFill>
                            <a:schemeClr val="tx1"/>
                          </a:solidFill>
                          <a:effectLst/>
                          <a:latin typeface="メイリオ" panose="020B0604030504040204" pitchFamily="50" charset="-128"/>
                          <a:ea typeface="メイリオ" panose="020B0604030504040204" pitchFamily="50" charset="-128"/>
                        </a:rPr>
                        <a:t>桁項目なのに、”</a:t>
                      </a:r>
                      <a:r>
                        <a:rPr lang="en-US" sz="1200" kern="1200" dirty="0">
                          <a:solidFill>
                            <a:schemeClr val="tx1"/>
                          </a:solidFill>
                          <a:effectLst/>
                          <a:latin typeface="メイリオ" panose="020B0604030504040204" pitchFamily="50" charset="-128"/>
                          <a:ea typeface="メイリオ" panose="020B0604030504040204" pitchFamily="50" charset="-128"/>
                        </a:rPr>
                        <a:t>1234</a:t>
                      </a:r>
                      <a:r>
                        <a:rPr lang="ja-JP" sz="1200" kern="1200" dirty="0">
                          <a:solidFill>
                            <a:schemeClr val="tx1"/>
                          </a:solidFill>
                          <a:effectLst/>
                          <a:latin typeface="メイリオ" panose="020B0604030504040204" pitchFamily="50" charset="-128"/>
                          <a:ea typeface="メイリオ" panose="020B0604030504040204" pitchFamily="50" charset="-128"/>
                        </a:rPr>
                        <a:t>”が入力されている</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308085"/>
                  </a:ext>
                </a:extLst>
              </a:tr>
              <a:tr h="1173213">
                <a:tc>
                  <a:txBody>
                    <a:bodyPr/>
                    <a:lstStyle/>
                    <a:p>
                      <a:pPr algn="ctr">
                        <a:lnSpc>
                          <a:spcPct val="150000"/>
                        </a:lnSpc>
                        <a:spcAft>
                          <a:spcPts val="0"/>
                        </a:spcAft>
                      </a:pPr>
                      <a:r>
                        <a:rPr lang="en-US" sz="1200" kern="1200" dirty="0">
                          <a:solidFill>
                            <a:schemeClr val="tx1"/>
                          </a:solidFill>
                          <a:effectLst/>
                          <a:latin typeface="メイリオ" panose="020B0604030504040204" pitchFamily="50" charset="-128"/>
                          <a:ea typeface="メイリオ" panose="020B0604030504040204" pitchFamily="50" charset="-128"/>
                        </a:rPr>
                        <a:t>4</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設定が必須な項目が入力されていません</a:t>
                      </a:r>
                    </a:p>
                    <a:p>
                      <a:pPr algn="just">
                        <a:lnSpc>
                          <a:spcPct val="150000"/>
                        </a:lnSpc>
                        <a:spcAft>
                          <a:spcPts val="0"/>
                        </a:spcAft>
                      </a:pPr>
                      <a:r>
                        <a:rPr lang="en-US" sz="1200" kern="1200" dirty="0">
                          <a:solidFill>
                            <a:schemeClr val="tx1"/>
                          </a:solidFill>
                          <a:effectLst/>
                          <a:latin typeface="メイリオ" panose="020B0604030504040204" pitchFamily="50" charset="-128"/>
                          <a:ea typeface="メイリオ" panose="020B0604030504040204" pitchFamily="50" charset="-128"/>
                        </a:rPr>
                        <a:t> </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世帯員番号</a:t>
                      </a:r>
                    </a:p>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世帯コード</a:t>
                      </a:r>
                    </a:p>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氏名又は名称</a:t>
                      </a:r>
                    </a:p>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フリガナ</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データの入力が必須である項目に対し、値がない（空文字列）</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631641"/>
                  </a:ext>
                </a:extLst>
              </a:tr>
              <a:tr h="574126">
                <a:tc>
                  <a:txBody>
                    <a:bodyPr/>
                    <a:lstStyle/>
                    <a:p>
                      <a:pPr algn="ctr">
                        <a:lnSpc>
                          <a:spcPct val="150000"/>
                        </a:lnSpc>
                        <a:spcAft>
                          <a:spcPts val="0"/>
                        </a:spcAft>
                      </a:pPr>
                      <a:r>
                        <a:rPr lang="en-US" sz="1200" kern="1200" dirty="0">
                          <a:solidFill>
                            <a:schemeClr val="tx1"/>
                          </a:solidFill>
                          <a:effectLst/>
                          <a:latin typeface="メイリオ" panose="020B0604030504040204" pitchFamily="50" charset="-128"/>
                          <a:ea typeface="メイリオ" panose="020B0604030504040204" pitchFamily="50" charset="-128"/>
                        </a:rPr>
                        <a:t>5</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a:t>
                      </a:r>
                      <a:r>
                        <a:rPr lang="en-US" sz="1200" kern="1200" dirty="0">
                          <a:solidFill>
                            <a:schemeClr val="tx1"/>
                          </a:solidFill>
                          <a:effectLst/>
                          <a:latin typeface="メイリオ" panose="020B0604030504040204" pitchFamily="50" charset="-128"/>
                          <a:ea typeface="メイリオ" panose="020B0604030504040204" pitchFamily="50" charset="-128"/>
                        </a:rPr>
                        <a:t>0</a:t>
                      </a:r>
                      <a:r>
                        <a:rPr lang="ja-JP" sz="1200" kern="1200" dirty="0">
                          <a:solidFill>
                            <a:schemeClr val="tx1"/>
                          </a:solidFill>
                          <a:effectLst/>
                          <a:latin typeface="メイリオ" panose="020B0604030504040204" pitchFamily="50" charset="-128"/>
                          <a:ea typeface="メイリオ" panose="020B0604030504040204" pitchFamily="50" charset="-128"/>
                        </a:rPr>
                        <a:t>」は設定できません。指定可能なデータ範囲外の値です</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世帯員番号</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200" kern="1200" dirty="0">
                          <a:solidFill>
                            <a:schemeClr val="tx1"/>
                          </a:solidFill>
                          <a:effectLst/>
                          <a:latin typeface="メイリオ" panose="020B0604030504040204" pitchFamily="50" charset="-128"/>
                          <a:ea typeface="メイリオ" panose="020B0604030504040204" pitchFamily="50" charset="-128"/>
                        </a:rPr>
                        <a:t>“</a:t>
                      </a:r>
                      <a:r>
                        <a:rPr lang="en-US" sz="1200" kern="1200" dirty="0">
                          <a:solidFill>
                            <a:schemeClr val="tx1"/>
                          </a:solidFill>
                          <a:effectLst/>
                          <a:latin typeface="メイリオ" panose="020B0604030504040204" pitchFamily="50" charset="-128"/>
                          <a:ea typeface="メイリオ" panose="020B0604030504040204" pitchFamily="50" charset="-128"/>
                        </a:rPr>
                        <a:t>0</a:t>
                      </a:r>
                      <a:r>
                        <a:rPr lang="ja-JP" sz="1200" kern="1200" dirty="0">
                          <a:solidFill>
                            <a:schemeClr val="tx1"/>
                          </a:solidFill>
                          <a:effectLst/>
                          <a:latin typeface="メイリオ" panose="020B0604030504040204" pitchFamily="50" charset="-128"/>
                          <a:ea typeface="メイリオ" panose="020B0604030504040204" pitchFamily="50" charset="-128"/>
                        </a:rPr>
                        <a:t>”値が許されていない項目に対して、”</a:t>
                      </a:r>
                      <a:r>
                        <a:rPr lang="en-US" sz="1200" kern="1200" dirty="0">
                          <a:solidFill>
                            <a:schemeClr val="tx1"/>
                          </a:solidFill>
                          <a:effectLst/>
                          <a:latin typeface="メイリオ" panose="020B0604030504040204" pitchFamily="50" charset="-128"/>
                          <a:ea typeface="メイリオ" panose="020B0604030504040204" pitchFamily="50" charset="-128"/>
                        </a:rPr>
                        <a:t>0</a:t>
                      </a:r>
                      <a:r>
                        <a:rPr lang="ja-JP" sz="1200" kern="1200" dirty="0">
                          <a:solidFill>
                            <a:schemeClr val="tx1"/>
                          </a:solidFill>
                          <a:effectLst/>
                          <a:latin typeface="メイリオ" panose="020B0604030504040204" pitchFamily="50" charset="-128"/>
                          <a:ea typeface="メイリオ" panose="020B0604030504040204" pitchFamily="50" charset="-128"/>
                        </a:rPr>
                        <a:t>”が入力されている</a:t>
                      </a:r>
                      <a:endParaRPr lang="ja-JP" sz="12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477295"/>
                  </a:ext>
                </a:extLst>
              </a:tr>
            </a:tbl>
          </a:graphicData>
        </a:graphic>
      </p:graphicFrame>
      <p:sp>
        <p:nvSpPr>
          <p:cNvPr id="3" name="テキスト ボックス 2">
            <a:extLst>
              <a:ext uri="{FF2B5EF4-FFF2-40B4-BE49-F238E27FC236}">
                <a16:creationId xmlns:a16="http://schemas.microsoft.com/office/drawing/2014/main" id="{2A58E972-786E-4D31-AAE4-736B11319815}"/>
              </a:ext>
            </a:extLst>
          </p:cNvPr>
          <p:cNvSpPr txBox="1"/>
          <p:nvPr/>
        </p:nvSpPr>
        <p:spPr>
          <a:xfrm>
            <a:off x="551384" y="692696"/>
            <a:ext cx="6120680" cy="369332"/>
          </a:xfrm>
          <a:prstGeom prst="rect">
            <a:avLst/>
          </a:prstGeom>
          <a:noFill/>
        </p:spPr>
        <p:txBody>
          <a:bodyPr wrap="square" rtlCol="0">
            <a:spAutoFit/>
          </a:bodyPr>
          <a:lstStyle/>
          <a:p>
            <a:r>
              <a:rPr kumimoji="1" lang="en-US" altLang="ja-JP" dirty="0">
                <a:solidFill>
                  <a:srgbClr val="FF0000"/>
                </a:solidFill>
                <a:latin typeface="メイリオ" panose="020B0604030504040204" pitchFamily="50" charset="-128"/>
                <a:ea typeface="メイリオ" panose="020B0604030504040204" pitchFamily="50" charset="-128"/>
              </a:rPr>
              <a:t>※</a:t>
            </a:r>
            <a:r>
              <a:rPr kumimoji="1" lang="ja-JP" altLang="en-US" dirty="0">
                <a:solidFill>
                  <a:srgbClr val="FF0000"/>
                </a:solidFill>
                <a:latin typeface="メイリオ" panose="020B0604030504040204" pitchFamily="50" charset="-128"/>
                <a:ea typeface="メイリオ" panose="020B0604030504040204" pitchFamily="50" charset="-128"/>
              </a:rPr>
              <a:t>レイアウトチェックエラーは住基・固定共通です。</a:t>
            </a:r>
          </a:p>
        </p:txBody>
      </p:sp>
    </p:spTree>
    <p:extLst>
      <p:ext uri="{BB962C8B-B14F-4D97-AF65-F5344CB8AC3E}">
        <p14:creationId xmlns:p14="http://schemas.microsoft.com/office/powerpoint/2010/main" val="74075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7BD2B5-C937-4CFF-B97E-EEA870FD9758}"/>
              </a:ext>
            </a:extLst>
          </p:cNvPr>
          <p:cNvSpPr>
            <a:spLocks noGrp="1"/>
          </p:cNvSpPr>
          <p:nvPr>
            <p:ph type="title"/>
          </p:nvPr>
        </p:nvSpPr>
        <p:spPr/>
        <p:txBody>
          <a:bodyPr/>
          <a:lstStyle/>
          <a:p>
            <a:r>
              <a:rPr lang="en-US" altLang="ja-JP" dirty="0"/>
              <a:t>4-2-4. </a:t>
            </a:r>
            <a:r>
              <a:rPr lang="ja-JP" altLang="en-US" dirty="0"/>
              <a:t>レイアウトチェックを行う（レイアウトチェックエラー一覧）</a:t>
            </a:r>
            <a:endParaRPr kumimoji="1" lang="ja-JP" altLang="en-US" dirty="0"/>
          </a:p>
        </p:txBody>
      </p:sp>
      <p:graphicFrame>
        <p:nvGraphicFramePr>
          <p:cNvPr id="4" name="表 3">
            <a:extLst>
              <a:ext uri="{FF2B5EF4-FFF2-40B4-BE49-F238E27FC236}">
                <a16:creationId xmlns:a16="http://schemas.microsoft.com/office/drawing/2014/main" id="{007F2D74-B3DA-4031-8D22-9B1912946CC5}"/>
              </a:ext>
            </a:extLst>
          </p:cNvPr>
          <p:cNvGraphicFramePr>
            <a:graphicFrameLocks noGrp="1"/>
          </p:cNvGraphicFramePr>
          <p:nvPr>
            <p:extLst>
              <p:ext uri="{D42A27DB-BD31-4B8C-83A1-F6EECF244321}">
                <p14:modId xmlns:p14="http://schemas.microsoft.com/office/powerpoint/2010/main" val="3381590882"/>
              </p:ext>
            </p:extLst>
          </p:nvPr>
        </p:nvGraphicFramePr>
        <p:xfrm>
          <a:off x="263352" y="836712"/>
          <a:ext cx="11665296" cy="5691947"/>
        </p:xfrm>
        <a:graphic>
          <a:graphicData uri="http://schemas.openxmlformats.org/drawingml/2006/table">
            <a:tbl>
              <a:tblPr firstRow="1" firstCol="1">
                <a:tableStyleId>{5C22544A-7EE6-4342-B048-85BDC9FD1C3A}</a:tableStyleId>
              </a:tblPr>
              <a:tblGrid>
                <a:gridCol w="774251">
                  <a:extLst>
                    <a:ext uri="{9D8B030D-6E8A-4147-A177-3AD203B41FA5}">
                      <a16:colId xmlns:a16="http://schemas.microsoft.com/office/drawing/2014/main" val="2625516526"/>
                    </a:ext>
                  </a:extLst>
                </a:gridCol>
                <a:gridCol w="1457997">
                  <a:extLst>
                    <a:ext uri="{9D8B030D-6E8A-4147-A177-3AD203B41FA5}">
                      <a16:colId xmlns:a16="http://schemas.microsoft.com/office/drawing/2014/main" val="2991254411"/>
                    </a:ext>
                  </a:extLst>
                </a:gridCol>
                <a:gridCol w="2664296">
                  <a:extLst>
                    <a:ext uri="{9D8B030D-6E8A-4147-A177-3AD203B41FA5}">
                      <a16:colId xmlns:a16="http://schemas.microsoft.com/office/drawing/2014/main" val="2892407529"/>
                    </a:ext>
                  </a:extLst>
                </a:gridCol>
                <a:gridCol w="6768752">
                  <a:extLst>
                    <a:ext uri="{9D8B030D-6E8A-4147-A177-3AD203B41FA5}">
                      <a16:colId xmlns:a16="http://schemas.microsoft.com/office/drawing/2014/main" val="435163179"/>
                    </a:ext>
                  </a:extLst>
                </a:gridCol>
              </a:tblGrid>
              <a:tr h="432048">
                <a:tc>
                  <a:txBody>
                    <a:bodyPr/>
                    <a:lstStyle/>
                    <a:p>
                      <a:pPr marL="21590" indent="-21590" algn="ctr">
                        <a:lnSpc>
                          <a:spcPct val="10000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エラーコード</a:t>
                      </a:r>
                      <a:endParaRPr lang="ja-JP" sz="12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1590" indent="-21590" algn="ctr">
                        <a:lnSpc>
                          <a:spcPct val="10000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エラー内容</a:t>
                      </a:r>
                      <a:endParaRPr lang="ja-JP" sz="12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1590" indent="-21590" algn="ctr">
                        <a:lnSpc>
                          <a:spcPct val="10000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チェック</a:t>
                      </a:r>
                    </a:p>
                    <a:p>
                      <a:pPr marL="21590" indent="-21590" algn="ctr">
                        <a:lnSpc>
                          <a:spcPct val="10000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対象項目</a:t>
                      </a:r>
                      <a:endParaRPr lang="ja-JP" sz="12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1590" indent="-21590" algn="ctr">
                        <a:lnSpc>
                          <a:spcPct val="10000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エラー説明</a:t>
                      </a:r>
                      <a:endParaRPr lang="ja-JP" sz="12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0532010"/>
                  </a:ext>
                </a:extLst>
              </a:tr>
              <a:tr h="2163540">
                <a:tc>
                  <a:txBody>
                    <a:bodyPr/>
                    <a:lstStyle/>
                    <a:p>
                      <a:pPr algn="ctr">
                        <a:lnSpc>
                          <a:spcPct val="150000"/>
                        </a:lnSpc>
                        <a:spcAft>
                          <a:spcPts val="0"/>
                        </a:spcAft>
                      </a:pPr>
                      <a:r>
                        <a:rPr lang="en-US" sz="1100" kern="1200" dirty="0">
                          <a:solidFill>
                            <a:schemeClr val="tx1"/>
                          </a:solidFill>
                          <a:effectLst/>
                          <a:latin typeface="メイリオ" panose="020B0604030504040204" pitchFamily="50" charset="-128"/>
                          <a:ea typeface="メイリオ" panose="020B0604030504040204" pitchFamily="50" charset="-128"/>
                        </a:rPr>
                        <a:t>6</a:t>
                      </a:r>
                      <a:endParaRPr lang="ja-JP" sz="11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100" b="0" kern="1200" dirty="0">
                          <a:solidFill>
                            <a:schemeClr val="tx1"/>
                          </a:solidFill>
                          <a:effectLst/>
                          <a:latin typeface="メイリオ" panose="020B0604030504040204" pitchFamily="50" charset="-128"/>
                          <a:ea typeface="メイリオ" panose="020B0604030504040204" pitchFamily="50" charset="-128"/>
                        </a:rPr>
                        <a:t>変換後のコードが存在しません</a:t>
                      </a:r>
                      <a:endParaRPr lang="ja-JP" sz="1100" b="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100" b="0" kern="1200" dirty="0">
                          <a:solidFill>
                            <a:schemeClr val="tx1"/>
                          </a:solidFill>
                          <a:effectLst/>
                          <a:latin typeface="メイリオ" panose="020B0604030504040204" pitchFamily="50" charset="-128"/>
                          <a:ea typeface="メイリオ" panose="020B0604030504040204" pitchFamily="50" charset="-128"/>
                        </a:rPr>
                        <a:t>ファイルレイアウトの『種類』が「</a:t>
                      </a:r>
                      <a:r>
                        <a:rPr lang="en-US" sz="1100" b="0" kern="1200" dirty="0">
                          <a:solidFill>
                            <a:schemeClr val="tx1"/>
                          </a:solidFill>
                          <a:effectLst/>
                          <a:latin typeface="メイリオ" panose="020B0604030504040204" pitchFamily="50" charset="-128"/>
                          <a:ea typeface="メイリオ" panose="020B0604030504040204" pitchFamily="50" charset="-128"/>
                        </a:rPr>
                        <a:t>9</a:t>
                      </a:r>
                      <a:r>
                        <a:rPr lang="ja-JP" sz="1100" b="0" kern="1200" dirty="0">
                          <a:solidFill>
                            <a:schemeClr val="tx1"/>
                          </a:solidFill>
                          <a:effectLst/>
                          <a:latin typeface="メイリオ" panose="020B0604030504040204" pitchFamily="50" charset="-128"/>
                          <a:ea typeface="メイリオ" panose="020B0604030504040204" pitchFamily="50" charset="-128"/>
                        </a:rPr>
                        <a:t>：数字形式」かつ『コード表　</a:t>
                      </a:r>
                      <a:r>
                        <a:rPr lang="en-US" sz="1100" b="0" kern="1200" dirty="0">
                          <a:solidFill>
                            <a:schemeClr val="tx1"/>
                          </a:solidFill>
                          <a:effectLst/>
                          <a:latin typeface="メイリオ" panose="020B0604030504040204" pitchFamily="50" charset="-128"/>
                          <a:ea typeface="メイリオ" panose="020B0604030504040204" pitchFamily="50" charset="-128"/>
                        </a:rPr>
                        <a:t>/</a:t>
                      </a:r>
                      <a:r>
                        <a:rPr lang="ja-JP" sz="1100" b="0" kern="1200" dirty="0">
                          <a:solidFill>
                            <a:schemeClr val="tx1"/>
                          </a:solidFill>
                          <a:effectLst/>
                          <a:latin typeface="メイリオ" panose="020B0604030504040204" pitchFamily="50" charset="-128"/>
                          <a:ea typeface="メイリオ" panose="020B0604030504040204" pitchFamily="50" charset="-128"/>
                        </a:rPr>
                        <a:t>　範囲指定』にコード表が指定されている項目</a:t>
                      </a:r>
                      <a:endParaRPr lang="ja-JP" sz="1100" b="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altLang="en-US" sz="1100" b="0" kern="1200" dirty="0">
                          <a:solidFill>
                            <a:schemeClr val="tx1"/>
                          </a:solidFill>
                          <a:effectLst/>
                          <a:latin typeface="メイリオ" panose="020B0604030504040204" pitchFamily="50" charset="-128"/>
                          <a:ea typeface="メイリオ" panose="020B0604030504040204" pitchFamily="50" charset="-128"/>
                        </a:rPr>
                        <a:t>・</a:t>
                      </a:r>
                      <a:r>
                        <a:rPr lang="ja-JP" sz="1100" b="0" kern="1200" dirty="0">
                          <a:solidFill>
                            <a:schemeClr val="tx1"/>
                          </a:solidFill>
                          <a:effectLst/>
                          <a:latin typeface="メイリオ" panose="020B0604030504040204" pitchFamily="50" charset="-128"/>
                          <a:ea typeface="メイリオ" panose="020B0604030504040204" pitchFamily="50" charset="-128"/>
                        </a:rPr>
                        <a:t>コードの紐付け設定に不足がある</a:t>
                      </a:r>
                    </a:p>
                    <a:p>
                      <a:pPr algn="just">
                        <a:lnSpc>
                          <a:spcPct val="150000"/>
                        </a:lnSpc>
                        <a:spcAft>
                          <a:spcPts val="0"/>
                        </a:spcAft>
                      </a:pPr>
                      <a:r>
                        <a:rPr lang="ja-JP" sz="1100" b="0" kern="1200" dirty="0">
                          <a:solidFill>
                            <a:schemeClr val="tx1"/>
                          </a:solidFill>
                          <a:effectLst/>
                          <a:latin typeface="メイリオ" panose="020B0604030504040204" pitchFamily="50" charset="-128"/>
                          <a:ea typeface="メイリオ" panose="020B0604030504040204" pitchFamily="50" charset="-128"/>
                        </a:rPr>
                        <a:t>【例】</a:t>
                      </a:r>
                    </a:p>
                    <a:p>
                      <a:pPr algn="just">
                        <a:lnSpc>
                          <a:spcPct val="150000"/>
                        </a:lnSpc>
                        <a:spcAft>
                          <a:spcPts val="0"/>
                        </a:spcAft>
                      </a:pPr>
                      <a:r>
                        <a:rPr lang="ja-JP" sz="1100" b="0" kern="1200" dirty="0">
                          <a:solidFill>
                            <a:schemeClr val="tx1"/>
                          </a:solidFill>
                          <a:effectLst/>
                          <a:latin typeface="メイリオ" panose="020B0604030504040204" pitchFamily="50" charset="-128"/>
                          <a:ea typeface="メイリオ" panose="020B0604030504040204" pitchFamily="50" charset="-128"/>
                        </a:rPr>
                        <a:t>　　　取込コード　　　紐付け設定後コード</a:t>
                      </a:r>
                    </a:p>
                    <a:p>
                      <a:pPr indent="508000" algn="just">
                        <a:lnSpc>
                          <a:spcPct val="150000"/>
                        </a:lnSpc>
                        <a:spcAft>
                          <a:spcPts val="0"/>
                        </a:spcAft>
                      </a:pPr>
                      <a:r>
                        <a:rPr lang="en-US" sz="1100" b="0" kern="1200" dirty="0">
                          <a:solidFill>
                            <a:schemeClr val="tx1"/>
                          </a:solidFill>
                          <a:effectLst/>
                          <a:latin typeface="メイリオ" panose="020B0604030504040204" pitchFamily="50" charset="-128"/>
                          <a:ea typeface="メイリオ" panose="020B0604030504040204" pitchFamily="50" charset="-128"/>
                        </a:rPr>
                        <a:t>1:</a:t>
                      </a:r>
                      <a:r>
                        <a:rPr lang="ja-JP" sz="1100" b="0" kern="1200" dirty="0">
                          <a:solidFill>
                            <a:schemeClr val="tx1"/>
                          </a:solidFill>
                          <a:effectLst/>
                          <a:latin typeface="メイリオ" panose="020B0604030504040204" pitchFamily="50" charset="-128"/>
                          <a:ea typeface="メイリオ" panose="020B0604030504040204" pitchFamily="50" charset="-128"/>
                        </a:rPr>
                        <a:t>無　　　　　　　</a:t>
                      </a:r>
                      <a:r>
                        <a:rPr lang="en-US" sz="1100" b="0" kern="1200" dirty="0">
                          <a:solidFill>
                            <a:schemeClr val="tx1"/>
                          </a:solidFill>
                          <a:effectLst/>
                          <a:latin typeface="メイリオ" panose="020B0604030504040204" pitchFamily="50" charset="-128"/>
                          <a:ea typeface="メイリオ" panose="020B0604030504040204" pitchFamily="50" charset="-128"/>
                        </a:rPr>
                        <a:t>2:</a:t>
                      </a:r>
                      <a:r>
                        <a:rPr lang="ja-JP" sz="1100" b="0" kern="1200" dirty="0">
                          <a:solidFill>
                            <a:schemeClr val="tx1"/>
                          </a:solidFill>
                          <a:effectLst/>
                          <a:latin typeface="メイリオ" panose="020B0604030504040204" pitchFamily="50" charset="-128"/>
                          <a:ea typeface="メイリオ" panose="020B0604030504040204" pitchFamily="50" charset="-128"/>
                        </a:rPr>
                        <a:t>無</a:t>
                      </a:r>
                    </a:p>
                    <a:p>
                      <a:pPr indent="508000" algn="just">
                        <a:lnSpc>
                          <a:spcPct val="150000"/>
                        </a:lnSpc>
                        <a:spcAft>
                          <a:spcPts val="0"/>
                        </a:spcAft>
                      </a:pPr>
                      <a:r>
                        <a:rPr lang="en-US" sz="1100" b="0" kern="1200" dirty="0">
                          <a:solidFill>
                            <a:schemeClr val="tx1"/>
                          </a:solidFill>
                          <a:effectLst/>
                          <a:latin typeface="メイリオ" panose="020B0604030504040204" pitchFamily="50" charset="-128"/>
                          <a:ea typeface="メイリオ" panose="020B0604030504040204" pitchFamily="50" charset="-128"/>
                        </a:rPr>
                        <a:t>2:</a:t>
                      </a:r>
                      <a:r>
                        <a:rPr lang="ja-JP" sz="1100" b="0" kern="1200" dirty="0">
                          <a:solidFill>
                            <a:schemeClr val="tx1"/>
                          </a:solidFill>
                          <a:effectLst/>
                          <a:latin typeface="メイリオ" panose="020B0604030504040204" pitchFamily="50" charset="-128"/>
                          <a:ea typeface="メイリオ" panose="020B0604030504040204" pitchFamily="50" charset="-128"/>
                        </a:rPr>
                        <a:t>有　　　　　　　</a:t>
                      </a:r>
                      <a:r>
                        <a:rPr lang="en-US" sz="1100" b="0" kern="1200" dirty="0">
                          <a:solidFill>
                            <a:schemeClr val="tx1"/>
                          </a:solidFill>
                          <a:effectLst/>
                          <a:latin typeface="メイリオ" panose="020B0604030504040204" pitchFamily="50" charset="-128"/>
                          <a:ea typeface="メイリオ" panose="020B0604030504040204" pitchFamily="50" charset="-128"/>
                        </a:rPr>
                        <a:t>1:</a:t>
                      </a:r>
                      <a:r>
                        <a:rPr lang="ja-JP" sz="1100" b="0" kern="1200" dirty="0">
                          <a:solidFill>
                            <a:schemeClr val="tx1"/>
                          </a:solidFill>
                          <a:effectLst/>
                          <a:latin typeface="メイリオ" panose="020B0604030504040204" pitchFamily="50" charset="-128"/>
                          <a:ea typeface="メイリオ" panose="020B0604030504040204" pitchFamily="50" charset="-128"/>
                        </a:rPr>
                        <a:t>有</a:t>
                      </a:r>
                    </a:p>
                    <a:p>
                      <a:pPr indent="508000" algn="just">
                        <a:lnSpc>
                          <a:spcPct val="150000"/>
                        </a:lnSpc>
                        <a:spcAft>
                          <a:spcPts val="0"/>
                        </a:spcAft>
                      </a:pPr>
                      <a:r>
                        <a:rPr lang="en-US" sz="1100" b="0" kern="1200" dirty="0">
                          <a:solidFill>
                            <a:schemeClr val="tx1"/>
                          </a:solidFill>
                          <a:effectLst/>
                          <a:latin typeface="メイリオ" panose="020B0604030504040204" pitchFamily="50" charset="-128"/>
                          <a:ea typeface="メイリオ" panose="020B0604030504040204" pitchFamily="50" charset="-128"/>
                        </a:rPr>
                        <a:t>3:</a:t>
                      </a:r>
                      <a:r>
                        <a:rPr lang="ja-JP" sz="1100" b="0" kern="1200" dirty="0">
                          <a:solidFill>
                            <a:schemeClr val="tx1"/>
                          </a:solidFill>
                          <a:effectLst/>
                          <a:latin typeface="メイリオ" panose="020B0604030504040204" pitchFamily="50" charset="-128"/>
                          <a:ea typeface="メイリオ" panose="020B0604030504040204" pitchFamily="50" charset="-128"/>
                        </a:rPr>
                        <a:t>その他</a:t>
                      </a:r>
                    </a:p>
                    <a:p>
                      <a:pPr algn="just">
                        <a:lnSpc>
                          <a:spcPct val="150000"/>
                        </a:lnSpc>
                        <a:spcAft>
                          <a:spcPts val="0"/>
                        </a:spcAft>
                      </a:pPr>
                      <a:r>
                        <a:rPr lang="ja-JP" sz="1100" b="0" kern="1200" dirty="0">
                          <a:solidFill>
                            <a:schemeClr val="tx1"/>
                          </a:solidFill>
                          <a:effectLst/>
                          <a:latin typeface="メイリオ" panose="020B0604030504040204" pitchFamily="50" charset="-128"/>
                          <a:ea typeface="メイリオ" panose="020B0604030504040204" pitchFamily="50" charset="-128"/>
                        </a:rPr>
                        <a:t>　「</a:t>
                      </a:r>
                      <a:r>
                        <a:rPr lang="en-US" sz="1100" b="0" kern="1200" dirty="0">
                          <a:solidFill>
                            <a:schemeClr val="tx1"/>
                          </a:solidFill>
                          <a:effectLst/>
                          <a:latin typeface="メイリオ" panose="020B0604030504040204" pitchFamily="50" charset="-128"/>
                          <a:ea typeface="メイリオ" panose="020B0604030504040204" pitchFamily="50" charset="-128"/>
                        </a:rPr>
                        <a:t>3:</a:t>
                      </a:r>
                      <a:r>
                        <a:rPr lang="ja-JP" sz="1100" b="0" kern="1200" dirty="0">
                          <a:solidFill>
                            <a:schemeClr val="tx1"/>
                          </a:solidFill>
                          <a:effectLst/>
                          <a:latin typeface="メイリオ" panose="020B0604030504040204" pitchFamily="50" charset="-128"/>
                          <a:ea typeface="メイリオ" panose="020B0604030504040204" pitchFamily="50" charset="-128"/>
                        </a:rPr>
                        <a:t>その他」に紐付け設定後コードが設定されていない</a:t>
                      </a:r>
                    </a:p>
                    <a:p>
                      <a:pPr algn="just">
                        <a:lnSpc>
                          <a:spcPct val="150000"/>
                        </a:lnSpc>
                        <a:spcAft>
                          <a:spcPts val="0"/>
                        </a:spcAft>
                      </a:pPr>
                      <a:r>
                        <a:rPr lang="en-US" sz="1100" b="0" kern="1200" dirty="0">
                          <a:solidFill>
                            <a:schemeClr val="tx1"/>
                          </a:solidFill>
                          <a:effectLst/>
                          <a:latin typeface="メイリオ" panose="020B0604030504040204" pitchFamily="50" charset="-128"/>
                          <a:ea typeface="メイリオ" panose="020B0604030504040204" pitchFamily="50" charset="-128"/>
                        </a:rPr>
                        <a:t> </a:t>
                      </a:r>
                      <a:r>
                        <a:rPr lang="ja-JP" altLang="en-US" sz="1100" b="0" kern="1200" dirty="0">
                          <a:solidFill>
                            <a:schemeClr val="tx1"/>
                          </a:solidFill>
                          <a:effectLst/>
                          <a:latin typeface="メイリオ" panose="020B0604030504040204" pitchFamily="50" charset="-128"/>
                          <a:ea typeface="メイリオ" panose="020B0604030504040204" pitchFamily="50" charset="-128"/>
                        </a:rPr>
                        <a:t>・</a:t>
                      </a:r>
                      <a:r>
                        <a:rPr lang="ja-JP" sz="1100" b="0" kern="1200" dirty="0">
                          <a:solidFill>
                            <a:schemeClr val="tx1"/>
                          </a:solidFill>
                          <a:effectLst/>
                          <a:latin typeface="メイリオ" panose="020B0604030504040204" pitchFamily="50" charset="-128"/>
                          <a:ea typeface="メイリオ" panose="020B0604030504040204" pitchFamily="50" charset="-128"/>
                        </a:rPr>
                        <a:t>取込コードとして設定されているコード以外の値がデータとして存在している</a:t>
                      </a:r>
                    </a:p>
                    <a:p>
                      <a:pPr algn="just">
                        <a:lnSpc>
                          <a:spcPct val="150000"/>
                        </a:lnSpc>
                        <a:spcAft>
                          <a:spcPts val="0"/>
                        </a:spcAft>
                      </a:pPr>
                      <a:r>
                        <a:rPr lang="ja-JP" sz="1100" b="0" kern="1200" dirty="0">
                          <a:solidFill>
                            <a:schemeClr val="tx1"/>
                          </a:solidFill>
                          <a:effectLst/>
                          <a:latin typeface="メイリオ" panose="020B0604030504040204" pitchFamily="50" charset="-128"/>
                          <a:ea typeface="メイリオ" panose="020B0604030504040204" pitchFamily="50" charset="-128"/>
                        </a:rPr>
                        <a:t>【例】「</a:t>
                      </a:r>
                      <a:r>
                        <a:rPr lang="en-US" sz="1100" b="0" kern="1200" dirty="0">
                          <a:solidFill>
                            <a:schemeClr val="tx1"/>
                          </a:solidFill>
                          <a:effectLst/>
                          <a:latin typeface="メイリオ" panose="020B0604030504040204" pitchFamily="50" charset="-128"/>
                          <a:ea typeface="メイリオ" panose="020B0604030504040204" pitchFamily="50" charset="-128"/>
                        </a:rPr>
                        <a:t>1:</a:t>
                      </a:r>
                      <a:r>
                        <a:rPr lang="ja-JP" sz="1100" b="0" kern="1200" dirty="0">
                          <a:solidFill>
                            <a:schemeClr val="tx1"/>
                          </a:solidFill>
                          <a:effectLst/>
                          <a:latin typeface="メイリオ" panose="020B0604030504040204" pitchFamily="50" charset="-128"/>
                          <a:ea typeface="メイリオ" panose="020B0604030504040204" pitchFamily="50" charset="-128"/>
                        </a:rPr>
                        <a:t>無、</a:t>
                      </a:r>
                      <a:r>
                        <a:rPr lang="en-US" sz="1100" b="0" kern="1200" dirty="0">
                          <a:solidFill>
                            <a:schemeClr val="tx1"/>
                          </a:solidFill>
                          <a:effectLst/>
                          <a:latin typeface="メイリオ" panose="020B0604030504040204" pitchFamily="50" charset="-128"/>
                          <a:ea typeface="メイリオ" panose="020B0604030504040204" pitchFamily="50" charset="-128"/>
                        </a:rPr>
                        <a:t>2:</a:t>
                      </a:r>
                      <a:r>
                        <a:rPr lang="ja-JP" sz="1100" b="0" kern="1200" dirty="0">
                          <a:solidFill>
                            <a:schemeClr val="tx1"/>
                          </a:solidFill>
                          <a:effectLst/>
                          <a:latin typeface="メイリオ" panose="020B0604030504040204" pitchFamily="50" charset="-128"/>
                          <a:ea typeface="メイリオ" panose="020B0604030504040204" pitchFamily="50" charset="-128"/>
                        </a:rPr>
                        <a:t>有、</a:t>
                      </a:r>
                      <a:r>
                        <a:rPr lang="en-US" sz="1100" b="0" kern="1200" dirty="0">
                          <a:solidFill>
                            <a:schemeClr val="tx1"/>
                          </a:solidFill>
                          <a:effectLst/>
                          <a:latin typeface="メイリオ" panose="020B0604030504040204" pitchFamily="50" charset="-128"/>
                          <a:ea typeface="メイリオ" panose="020B0604030504040204" pitchFamily="50" charset="-128"/>
                        </a:rPr>
                        <a:t>3:</a:t>
                      </a:r>
                      <a:r>
                        <a:rPr lang="ja-JP" sz="1100" b="0" kern="1200" dirty="0">
                          <a:solidFill>
                            <a:schemeClr val="tx1"/>
                          </a:solidFill>
                          <a:effectLst/>
                          <a:latin typeface="メイリオ" panose="020B0604030504040204" pitchFamily="50" charset="-128"/>
                          <a:ea typeface="メイリオ" panose="020B0604030504040204" pitchFamily="50" charset="-128"/>
                        </a:rPr>
                        <a:t>その他」のコード表の項目に“</a:t>
                      </a:r>
                      <a:r>
                        <a:rPr lang="en-US" sz="1100" b="0" kern="1200" dirty="0">
                          <a:solidFill>
                            <a:schemeClr val="tx1"/>
                          </a:solidFill>
                          <a:effectLst/>
                          <a:latin typeface="メイリオ" panose="020B0604030504040204" pitchFamily="50" charset="-128"/>
                          <a:ea typeface="メイリオ" panose="020B0604030504040204" pitchFamily="50" charset="-128"/>
                        </a:rPr>
                        <a:t>9</a:t>
                      </a:r>
                      <a:r>
                        <a:rPr lang="ja-JP" sz="1100" b="0" kern="1200" dirty="0">
                          <a:solidFill>
                            <a:schemeClr val="tx1"/>
                          </a:solidFill>
                          <a:effectLst/>
                          <a:latin typeface="メイリオ" panose="020B0604030504040204" pitchFamily="50" charset="-128"/>
                          <a:ea typeface="メイリオ" panose="020B0604030504040204" pitchFamily="50" charset="-128"/>
                        </a:rPr>
                        <a:t>”というデータが存在している</a:t>
                      </a: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7491595"/>
                  </a:ext>
                </a:extLst>
              </a:tr>
              <a:tr h="1149938">
                <a:tc>
                  <a:txBody>
                    <a:bodyPr/>
                    <a:lstStyle/>
                    <a:p>
                      <a:pPr algn="ctr">
                        <a:lnSpc>
                          <a:spcPct val="150000"/>
                        </a:lnSpc>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7</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100" kern="1200" dirty="0">
                          <a:effectLst/>
                          <a:latin typeface="メイリオ" panose="020B0604030504040204" pitchFamily="50" charset="-128"/>
                          <a:ea typeface="メイリオ" panose="020B0604030504040204" pitchFamily="50" charset="-128"/>
                        </a:rPr>
                        <a:t>許容可能な数値形式ではありません</a:t>
                      </a:r>
                      <a:endParaRPr lang="ja-JP" sz="1100" kern="12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100" kern="1200" dirty="0">
                          <a:effectLst/>
                          <a:latin typeface="メイリオ" panose="020B0604030504040204" pitchFamily="50" charset="-128"/>
                          <a:ea typeface="メイリオ" panose="020B0604030504040204" pitchFamily="50" charset="-128"/>
                        </a:rPr>
                        <a:t>ファイルレイアウトの『種類』が「</a:t>
                      </a:r>
                      <a:r>
                        <a:rPr lang="en-US" sz="1100" kern="1200" dirty="0">
                          <a:effectLst/>
                          <a:latin typeface="メイリオ" panose="020B0604030504040204" pitchFamily="50" charset="-128"/>
                          <a:ea typeface="メイリオ" panose="020B0604030504040204" pitchFamily="50" charset="-128"/>
                        </a:rPr>
                        <a:t>9</a:t>
                      </a:r>
                      <a:r>
                        <a:rPr lang="ja-JP" sz="1100" kern="1200" dirty="0">
                          <a:effectLst/>
                          <a:latin typeface="メイリオ" panose="020B0604030504040204" pitchFamily="50" charset="-128"/>
                          <a:ea typeface="メイリオ" panose="020B0604030504040204" pitchFamily="50" charset="-128"/>
                        </a:rPr>
                        <a:t>：数字形式」の項目（コード項目はのぞく）</a:t>
                      </a:r>
                      <a:endParaRPr lang="ja-JP" sz="1100" kern="12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100" kern="1200" dirty="0">
                          <a:effectLst/>
                          <a:latin typeface="メイリオ" panose="020B0604030504040204" pitchFamily="50" charset="-128"/>
                          <a:ea typeface="メイリオ" panose="020B0604030504040204" pitchFamily="50" charset="-128"/>
                        </a:rPr>
                        <a:t>数字以外の値が入力されている</a:t>
                      </a:r>
                      <a:r>
                        <a:rPr lang="ja-JP" altLang="en-US" sz="1100" kern="1200" dirty="0">
                          <a:effectLst/>
                          <a:latin typeface="メイリオ" panose="020B0604030504040204" pitchFamily="50" charset="-128"/>
                          <a:ea typeface="メイリオ" panose="020B0604030504040204" pitchFamily="50" charset="-128"/>
                        </a:rPr>
                        <a:t>　</a:t>
                      </a:r>
                      <a:r>
                        <a:rPr lang="ja-JP" sz="1100" kern="1200" dirty="0">
                          <a:effectLst/>
                          <a:latin typeface="メイリオ" panose="020B0604030504040204" pitchFamily="50" charset="-128"/>
                          <a:ea typeface="メイリオ" panose="020B0604030504040204" pitchFamily="50" charset="-128"/>
                        </a:rPr>
                        <a:t>【例】“</a:t>
                      </a:r>
                      <a:r>
                        <a:rPr lang="en-US" sz="1100" kern="1200" dirty="0">
                          <a:effectLst/>
                          <a:latin typeface="メイリオ" panose="020B0604030504040204" pitchFamily="50" charset="-128"/>
                          <a:ea typeface="メイリオ" panose="020B0604030504040204" pitchFamily="50" charset="-128"/>
                        </a:rPr>
                        <a:t>ab1234</a:t>
                      </a:r>
                      <a:r>
                        <a:rPr lang="ja-JP" sz="1100" kern="1200" dirty="0">
                          <a:effectLst/>
                          <a:latin typeface="メイリオ" panose="020B0604030504040204" pitchFamily="50" charset="-128"/>
                          <a:ea typeface="メイリオ" panose="020B0604030504040204" pitchFamily="50" charset="-128"/>
                        </a:rPr>
                        <a:t>”</a:t>
                      </a:r>
                    </a:p>
                    <a:p>
                      <a:pPr algn="just">
                        <a:lnSpc>
                          <a:spcPct val="150000"/>
                        </a:lnSpc>
                        <a:spcAft>
                          <a:spcPts val="0"/>
                        </a:spcAft>
                      </a:pPr>
                      <a:r>
                        <a:rPr lang="ja-JP" altLang="en-US" sz="1100" kern="1200" dirty="0">
                          <a:effectLst/>
                          <a:latin typeface="メイリオ" panose="020B0604030504040204" pitchFamily="50" charset="-128"/>
                          <a:ea typeface="メイリオ" panose="020B0604030504040204" pitchFamily="50" charset="-128"/>
                        </a:rPr>
                        <a:t>・</a:t>
                      </a:r>
                      <a:r>
                        <a:rPr lang="ja-JP" sz="1100" kern="1200" dirty="0">
                          <a:effectLst/>
                          <a:latin typeface="メイリオ" panose="020B0604030504040204" pitchFamily="50" charset="-128"/>
                          <a:ea typeface="メイリオ" panose="020B0604030504040204" pitchFamily="50" charset="-128"/>
                        </a:rPr>
                        <a:t>マイナス値が入力されている</a:t>
                      </a:r>
                      <a:r>
                        <a:rPr lang="ja-JP" altLang="en-US" sz="1100" kern="1200" dirty="0">
                          <a:effectLst/>
                          <a:latin typeface="メイリオ" panose="020B0604030504040204" pitchFamily="50" charset="-128"/>
                          <a:ea typeface="メイリオ" panose="020B0604030504040204" pitchFamily="50" charset="-128"/>
                        </a:rPr>
                        <a:t>　</a:t>
                      </a:r>
                      <a:r>
                        <a:rPr lang="ja-JP" sz="1100" kern="1200" dirty="0">
                          <a:effectLst/>
                          <a:latin typeface="メイリオ" panose="020B0604030504040204" pitchFamily="50" charset="-128"/>
                          <a:ea typeface="メイリオ" panose="020B0604030504040204" pitchFamily="50" charset="-128"/>
                        </a:rPr>
                        <a:t>【例】“</a:t>
                      </a:r>
                      <a:r>
                        <a:rPr lang="en-US" sz="1100" kern="1200" dirty="0">
                          <a:effectLst/>
                          <a:latin typeface="メイリオ" panose="020B0604030504040204" pitchFamily="50" charset="-128"/>
                          <a:ea typeface="メイリオ" panose="020B0604030504040204" pitchFamily="50" charset="-128"/>
                        </a:rPr>
                        <a:t>-123</a:t>
                      </a:r>
                      <a:r>
                        <a:rPr lang="ja-JP" sz="1100" kern="1200" dirty="0">
                          <a:effectLst/>
                          <a:latin typeface="メイリオ" panose="020B0604030504040204" pitchFamily="50" charset="-128"/>
                          <a:ea typeface="メイリオ" panose="020B0604030504040204" pitchFamily="50" charset="-128"/>
                        </a:rPr>
                        <a:t>”</a:t>
                      </a:r>
                    </a:p>
                    <a:p>
                      <a:pPr algn="just">
                        <a:lnSpc>
                          <a:spcPct val="150000"/>
                        </a:lnSpc>
                        <a:spcAft>
                          <a:spcPts val="0"/>
                        </a:spcAft>
                      </a:pPr>
                      <a:r>
                        <a:rPr lang="ja-JP" altLang="en-US" sz="1100" kern="1200" dirty="0">
                          <a:effectLst/>
                          <a:latin typeface="メイリオ" panose="020B0604030504040204" pitchFamily="50" charset="-128"/>
                          <a:ea typeface="メイリオ" panose="020B0604030504040204" pitchFamily="50" charset="-128"/>
                        </a:rPr>
                        <a:t>・</a:t>
                      </a:r>
                      <a:r>
                        <a:rPr lang="ja-JP" sz="1100" kern="1200" dirty="0">
                          <a:effectLst/>
                          <a:latin typeface="メイリオ" panose="020B0604030504040204" pitchFamily="50" charset="-128"/>
                          <a:ea typeface="メイリオ" panose="020B0604030504040204" pitchFamily="50" charset="-128"/>
                        </a:rPr>
                        <a:t>小数桁数が多い【例】範囲指定が「</a:t>
                      </a:r>
                      <a:r>
                        <a:rPr lang="en-US" sz="1100" kern="1200" dirty="0">
                          <a:effectLst/>
                          <a:latin typeface="メイリオ" panose="020B0604030504040204" pitchFamily="50" charset="-128"/>
                          <a:ea typeface="メイリオ" panose="020B0604030504040204" pitchFamily="50" charset="-128"/>
                        </a:rPr>
                        <a:t>0</a:t>
                      </a:r>
                      <a:r>
                        <a:rPr lang="ja-JP" sz="1100" kern="1200" dirty="0">
                          <a:effectLst/>
                          <a:latin typeface="メイリオ" panose="020B0604030504040204" pitchFamily="50" charset="-128"/>
                          <a:ea typeface="メイリオ" panose="020B0604030504040204" pitchFamily="50" charset="-128"/>
                        </a:rPr>
                        <a:t>～</a:t>
                      </a:r>
                      <a:r>
                        <a:rPr lang="en-US" sz="1100" kern="1200" dirty="0">
                          <a:effectLst/>
                          <a:latin typeface="メイリオ" panose="020B0604030504040204" pitchFamily="50" charset="-128"/>
                          <a:ea typeface="メイリオ" panose="020B0604030504040204" pitchFamily="50" charset="-128"/>
                        </a:rPr>
                        <a:t>9999999999.99</a:t>
                      </a:r>
                      <a:r>
                        <a:rPr lang="ja-JP" sz="1100" kern="1200" dirty="0">
                          <a:effectLst/>
                          <a:latin typeface="メイリオ" panose="020B0604030504040204" pitchFamily="50" charset="-128"/>
                          <a:ea typeface="メイリオ" panose="020B0604030504040204" pitchFamily="50" charset="-128"/>
                        </a:rPr>
                        <a:t>」の項目に“</a:t>
                      </a:r>
                      <a:r>
                        <a:rPr lang="en-US" sz="1100" kern="1200" dirty="0">
                          <a:effectLst/>
                          <a:latin typeface="メイリオ" panose="020B0604030504040204" pitchFamily="50" charset="-128"/>
                          <a:ea typeface="メイリオ" panose="020B0604030504040204" pitchFamily="50" charset="-128"/>
                        </a:rPr>
                        <a:t>123.567</a:t>
                      </a:r>
                      <a:r>
                        <a:rPr lang="ja-JP" sz="1100" kern="1200" dirty="0">
                          <a:effectLst/>
                          <a:latin typeface="メイリオ" panose="020B0604030504040204" pitchFamily="50" charset="-128"/>
                          <a:ea typeface="メイリオ" panose="020B0604030504040204" pitchFamily="50" charset="-128"/>
                        </a:rPr>
                        <a:t>”が入力されている</a:t>
                      </a:r>
                    </a:p>
                    <a:p>
                      <a:pPr algn="just">
                        <a:lnSpc>
                          <a:spcPct val="150000"/>
                        </a:lnSpc>
                        <a:spcAft>
                          <a:spcPts val="0"/>
                        </a:spcAft>
                      </a:pPr>
                      <a:r>
                        <a:rPr lang="ja-JP" altLang="en-US" sz="1100" kern="1200" dirty="0">
                          <a:effectLst/>
                          <a:latin typeface="メイリオ" panose="020B0604030504040204" pitchFamily="50" charset="-128"/>
                          <a:ea typeface="メイリオ" panose="020B0604030504040204" pitchFamily="50" charset="-128"/>
                        </a:rPr>
                        <a:t>・</a:t>
                      </a:r>
                      <a:r>
                        <a:rPr lang="ja-JP" sz="1100" kern="1200" dirty="0">
                          <a:effectLst/>
                          <a:latin typeface="メイリオ" panose="020B0604030504040204" pitchFamily="50" charset="-128"/>
                          <a:ea typeface="メイリオ" panose="020B0604030504040204" pitchFamily="50" charset="-128"/>
                        </a:rPr>
                        <a:t>整数桁数が多い【例】範囲指定が「</a:t>
                      </a:r>
                      <a:r>
                        <a:rPr lang="en-US" sz="1100" kern="1200" dirty="0">
                          <a:effectLst/>
                          <a:latin typeface="メイリオ" panose="020B0604030504040204" pitchFamily="50" charset="-128"/>
                          <a:ea typeface="メイリオ" panose="020B0604030504040204" pitchFamily="50" charset="-128"/>
                        </a:rPr>
                        <a:t>0</a:t>
                      </a:r>
                      <a:r>
                        <a:rPr lang="ja-JP" sz="1100" kern="1200" dirty="0">
                          <a:effectLst/>
                          <a:latin typeface="メイリオ" panose="020B0604030504040204" pitchFamily="50" charset="-128"/>
                          <a:ea typeface="メイリオ" panose="020B0604030504040204" pitchFamily="50" charset="-128"/>
                        </a:rPr>
                        <a:t>～</a:t>
                      </a:r>
                      <a:r>
                        <a:rPr lang="en-US" sz="1100" kern="1200" dirty="0">
                          <a:effectLst/>
                          <a:latin typeface="メイリオ" panose="020B0604030504040204" pitchFamily="50" charset="-128"/>
                          <a:ea typeface="メイリオ" panose="020B0604030504040204" pitchFamily="50" charset="-128"/>
                        </a:rPr>
                        <a:t>9999999999.99</a:t>
                      </a:r>
                      <a:r>
                        <a:rPr lang="ja-JP" sz="1100" kern="1200" dirty="0">
                          <a:effectLst/>
                          <a:latin typeface="メイリオ" panose="020B0604030504040204" pitchFamily="50" charset="-128"/>
                          <a:ea typeface="メイリオ" panose="020B0604030504040204" pitchFamily="50" charset="-128"/>
                        </a:rPr>
                        <a:t>」の項目に“</a:t>
                      </a:r>
                      <a:r>
                        <a:rPr lang="en-US" sz="1100" kern="1200" dirty="0">
                          <a:effectLst/>
                          <a:latin typeface="メイリオ" panose="020B0604030504040204" pitchFamily="50" charset="-128"/>
                          <a:ea typeface="メイリオ" panose="020B0604030504040204" pitchFamily="50" charset="-128"/>
                        </a:rPr>
                        <a:t>12345678901</a:t>
                      </a:r>
                      <a:r>
                        <a:rPr lang="ja-JP" sz="1100" kern="1200" dirty="0">
                          <a:effectLst/>
                          <a:latin typeface="メイリオ" panose="020B0604030504040204" pitchFamily="50" charset="-128"/>
                          <a:ea typeface="メイリオ" panose="020B0604030504040204" pitchFamily="50" charset="-128"/>
                        </a:rPr>
                        <a:t>”が入力されている</a:t>
                      </a:r>
                      <a:endParaRPr lang="ja-JP" sz="1100" kern="12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3909156"/>
                  </a:ext>
                </a:extLst>
              </a:tr>
              <a:tr h="946137">
                <a:tc>
                  <a:txBody>
                    <a:bodyPr/>
                    <a:lstStyle/>
                    <a:p>
                      <a:pPr algn="ctr">
                        <a:lnSpc>
                          <a:spcPct val="150000"/>
                        </a:lnSpc>
                        <a:spcAft>
                          <a:spcPts val="0"/>
                        </a:spcAft>
                      </a:pPr>
                      <a:r>
                        <a:rPr lang="en-US" sz="1100" kern="1200" dirty="0">
                          <a:solidFill>
                            <a:schemeClr val="tx1"/>
                          </a:solidFill>
                          <a:effectLst/>
                          <a:latin typeface="メイリオ" panose="020B0604030504040204" pitchFamily="50" charset="-128"/>
                          <a:ea typeface="メイリオ" panose="020B0604030504040204" pitchFamily="50" charset="-128"/>
                        </a:rPr>
                        <a:t>8</a:t>
                      </a:r>
                      <a:endParaRPr lang="ja-JP" sz="11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100" kern="1200" dirty="0">
                          <a:effectLst/>
                          <a:latin typeface="メイリオ" panose="020B0604030504040204" pitchFamily="50" charset="-128"/>
                          <a:ea typeface="メイリオ" panose="020B0604030504040204" pitchFamily="50" charset="-128"/>
                        </a:rPr>
                        <a:t>日付の形式が正しくありません</a:t>
                      </a:r>
                      <a:endParaRPr lang="ja-JP" sz="1100" kern="12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100" kern="1200">
                          <a:effectLst/>
                          <a:latin typeface="メイリオ" panose="020B0604030504040204" pitchFamily="50" charset="-128"/>
                          <a:ea typeface="メイリオ" panose="020B0604030504040204" pitchFamily="50" charset="-128"/>
                        </a:rPr>
                        <a:t>ファイルレイアウトの『種類』が「</a:t>
                      </a:r>
                      <a:r>
                        <a:rPr lang="en-US" sz="1100" kern="1200">
                          <a:effectLst/>
                          <a:latin typeface="メイリオ" panose="020B0604030504040204" pitchFamily="50" charset="-128"/>
                          <a:ea typeface="メイリオ" panose="020B0604030504040204" pitchFamily="50" charset="-128"/>
                        </a:rPr>
                        <a:t>D</a:t>
                      </a:r>
                      <a:r>
                        <a:rPr lang="ja-JP" sz="1100" kern="1200">
                          <a:effectLst/>
                          <a:latin typeface="メイリオ" panose="020B0604030504040204" pitchFamily="50" charset="-128"/>
                          <a:ea typeface="メイリオ" panose="020B0604030504040204" pitchFamily="50" charset="-128"/>
                        </a:rPr>
                        <a:t>：日付形式」の項目</a:t>
                      </a:r>
                      <a:endParaRPr lang="ja-JP" sz="1100" kern="12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altLang="en-US" sz="1100" kern="1200" dirty="0">
                          <a:effectLst/>
                          <a:latin typeface="メイリオ" panose="020B0604030504040204" pitchFamily="50" charset="-128"/>
                          <a:ea typeface="メイリオ" panose="020B0604030504040204" pitchFamily="50" charset="-128"/>
                        </a:rPr>
                        <a:t>・</a:t>
                      </a:r>
                      <a:r>
                        <a:rPr lang="ja-JP" sz="1100" kern="1200" dirty="0">
                          <a:effectLst/>
                          <a:latin typeface="メイリオ" panose="020B0604030504040204" pitchFamily="50" charset="-128"/>
                          <a:ea typeface="メイリオ" panose="020B0604030504040204" pitchFamily="50" charset="-128"/>
                        </a:rPr>
                        <a:t>日付の項目に日付として存在しない日付が入力されている</a:t>
                      </a:r>
                    </a:p>
                    <a:p>
                      <a:pPr algn="just">
                        <a:lnSpc>
                          <a:spcPct val="150000"/>
                        </a:lnSpc>
                        <a:spcAft>
                          <a:spcPts val="0"/>
                        </a:spcAft>
                      </a:pPr>
                      <a:r>
                        <a:rPr lang="ja-JP" sz="1100" kern="1200" dirty="0">
                          <a:effectLst/>
                          <a:latin typeface="メイリオ" panose="020B0604030504040204" pitchFamily="50" charset="-128"/>
                          <a:ea typeface="メイリオ" panose="020B0604030504040204" pitchFamily="50" charset="-128"/>
                        </a:rPr>
                        <a:t>【例】</a:t>
                      </a:r>
                      <a:r>
                        <a:rPr lang="ja-JP" altLang="en-US" sz="1100" kern="1200" dirty="0">
                          <a:effectLst/>
                          <a:latin typeface="メイリオ" panose="020B0604030504040204" pitchFamily="50" charset="-128"/>
                          <a:ea typeface="メイリオ" panose="020B0604030504040204" pitchFamily="50" charset="-128"/>
                        </a:rPr>
                        <a:t>　</a:t>
                      </a:r>
                      <a:r>
                        <a:rPr lang="en-US" sz="1100" kern="1200" dirty="0">
                          <a:effectLst/>
                          <a:latin typeface="メイリオ" panose="020B0604030504040204" pitchFamily="50" charset="-128"/>
                          <a:ea typeface="メイリオ" panose="020B0604030504040204" pitchFamily="50" charset="-128"/>
                        </a:rPr>
                        <a:t>"2014/00/00" </a:t>
                      </a:r>
                      <a:r>
                        <a:rPr lang="ja-JP" sz="1100" kern="1200" dirty="0">
                          <a:effectLst/>
                          <a:latin typeface="メイリオ" panose="020B0604030504040204" pitchFamily="50" charset="-128"/>
                          <a:ea typeface="メイリオ" panose="020B0604030504040204" pitchFamily="50" charset="-128"/>
                        </a:rPr>
                        <a:t>、”</a:t>
                      </a:r>
                      <a:r>
                        <a:rPr lang="en-US" sz="1100" kern="1200" dirty="0">
                          <a:effectLst/>
                          <a:latin typeface="メイリオ" panose="020B0604030504040204" pitchFamily="50" charset="-128"/>
                          <a:ea typeface="メイリオ" panose="020B0604030504040204" pitchFamily="50" charset="-128"/>
                        </a:rPr>
                        <a:t>2014/13/01</a:t>
                      </a:r>
                      <a:r>
                        <a:rPr lang="ja-JP" sz="1100" kern="1200" dirty="0">
                          <a:effectLst/>
                          <a:latin typeface="メイリオ" panose="020B0604030504040204" pitchFamily="50" charset="-128"/>
                          <a:ea typeface="メイリオ" panose="020B0604030504040204" pitchFamily="50" charset="-128"/>
                        </a:rPr>
                        <a:t>”</a:t>
                      </a:r>
                      <a:endParaRPr lang="en-US" altLang="ja-JP" sz="1100" kern="1200" dirty="0">
                        <a:effectLst/>
                        <a:latin typeface="メイリオ" panose="020B0604030504040204" pitchFamily="50" charset="-128"/>
                        <a:ea typeface="メイリオ" panose="020B0604030504040204" pitchFamily="50" charset="-128"/>
                      </a:endParaRPr>
                    </a:p>
                    <a:p>
                      <a:pPr algn="just">
                        <a:lnSpc>
                          <a:spcPct val="150000"/>
                        </a:lnSpc>
                        <a:spcAft>
                          <a:spcPts val="0"/>
                        </a:spcAft>
                      </a:pPr>
                      <a:r>
                        <a:rPr lang="ja-JP" altLang="en-US" sz="1100" kern="1200" dirty="0">
                          <a:effectLst/>
                          <a:latin typeface="メイリオ" panose="020B0604030504040204" pitchFamily="50" charset="-128"/>
                          <a:ea typeface="メイリオ" panose="020B0604030504040204" pitchFamily="50" charset="-128"/>
                        </a:rPr>
                        <a:t>・</a:t>
                      </a:r>
                      <a:r>
                        <a:rPr lang="ja-JP" sz="1100" kern="1200" dirty="0">
                          <a:effectLst/>
                          <a:latin typeface="メイリオ" panose="020B0604030504040204" pitchFamily="50" charset="-128"/>
                          <a:ea typeface="メイリオ" panose="020B0604030504040204" pitchFamily="50" charset="-128"/>
                        </a:rPr>
                        <a:t>日付の形式は、西暦「</a:t>
                      </a:r>
                      <a:r>
                        <a:rPr lang="en-US" sz="1100" kern="1200" dirty="0">
                          <a:effectLst/>
                          <a:latin typeface="メイリオ" panose="020B0604030504040204" pitchFamily="50" charset="-128"/>
                          <a:ea typeface="メイリオ" panose="020B0604030504040204" pitchFamily="50" charset="-128"/>
                        </a:rPr>
                        <a:t>9999/99/99</a:t>
                      </a:r>
                      <a:r>
                        <a:rPr lang="ja-JP" sz="1100" kern="1200" dirty="0">
                          <a:effectLst/>
                          <a:latin typeface="メイリオ" panose="020B0604030504040204" pitchFamily="50" charset="-128"/>
                          <a:ea typeface="メイリオ" panose="020B0604030504040204" pitchFamily="50" charset="-128"/>
                        </a:rPr>
                        <a:t>」の形とし、</a:t>
                      </a:r>
                      <a:r>
                        <a:rPr lang="en-US" sz="1100" kern="1200" dirty="0">
                          <a:effectLst/>
                          <a:latin typeface="メイリオ" panose="020B0604030504040204" pitchFamily="50" charset="-128"/>
                          <a:ea typeface="メイリオ" panose="020B0604030504040204" pitchFamily="50" charset="-128"/>
                        </a:rPr>
                        <a:t>1868</a:t>
                      </a:r>
                      <a:r>
                        <a:rPr lang="ja-JP" sz="1100" kern="1200" dirty="0">
                          <a:effectLst/>
                          <a:latin typeface="メイリオ" panose="020B0604030504040204" pitchFamily="50" charset="-128"/>
                          <a:ea typeface="メイリオ" panose="020B0604030504040204" pitchFamily="50" charset="-128"/>
                        </a:rPr>
                        <a:t>年</a:t>
                      </a:r>
                      <a:r>
                        <a:rPr lang="en-US" sz="1100" kern="1200" dirty="0">
                          <a:effectLst/>
                          <a:latin typeface="メイリオ" panose="020B0604030504040204" pitchFamily="50" charset="-128"/>
                          <a:ea typeface="メイリオ" panose="020B0604030504040204" pitchFamily="50" charset="-128"/>
                        </a:rPr>
                        <a:t>9</a:t>
                      </a:r>
                      <a:r>
                        <a:rPr lang="ja-JP" sz="1100" kern="1200" dirty="0">
                          <a:effectLst/>
                          <a:latin typeface="メイリオ" panose="020B0604030504040204" pitchFamily="50" charset="-128"/>
                          <a:ea typeface="メイリオ" panose="020B0604030504040204" pitchFamily="50" charset="-128"/>
                        </a:rPr>
                        <a:t>月</a:t>
                      </a:r>
                      <a:r>
                        <a:rPr lang="en-US" sz="1100" kern="1200" dirty="0">
                          <a:effectLst/>
                          <a:latin typeface="メイリオ" panose="020B0604030504040204" pitchFamily="50" charset="-128"/>
                          <a:ea typeface="メイリオ" panose="020B0604030504040204" pitchFamily="50" charset="-128"/>
                        </a:rPr>
                        <a:t>8</a:t>
                      </a:r>
                      <a:r>
                        <a:rPr lang="ja-JP" sz="1100" kern="1200" dirty="0">
                          <a:effectLst/>
                          <a:latin typeface="メイリオ" panose="020B0604030504040204" pitchFamily="50" charset="-128"/>
                          <a:ea typeface="メイリオ" panose="020B0604030504040204" pitchFamily="50" charset="-128"/>
                        </a:rPr>
                        <a:t>日（明治改元日）から</a:t>
                      </a:r>
                      <a:r>
                        <a:rPr lang="en-US" sz="1100" kern="1200" dirty="0">
                          <a:effectLst/>
                          <a:latin typeface="メイリオ" panose="020B0604030504040204" pitchFamily="50" charset="-128"/>
                          <a:ea typeface="メイリオ" panose="020B0604030504040204" pitchFamily="50" charset="-128"/>
                        </a:rPr>
                        <a:t>9999</a:t>
                      </a:r>
                      <a:r>
                        <a:rPr lang="ja-JP" sz="1100" kern="1200" dirty="0">
                          <a:effectLst/>
                          <a:latin typeface="メイリオ" panose="020B0604030504040204" pitchFamily="50" charset="-128"/>
                          <a:ea typeface="メイリオ" panose="020B0604030504040204" pitchFamily="50" charset="-128"/>
                        </a:rPr>
                        <a:t>年</a:t>
                      </a:r>
                      <a:r>
                        <a:rPr lang="en-US" sz="1100" kern="1200" dirty="0">
                          <a:effectLst/>
                          <a:latin typeface="メイリオ" panose="020B0604030504040204" pitchFamily="50" charset="-128"/>
                          <a:ea typeface="メイリオ" panose="020B0604030504040204" pitchFamily="50" charset="-128"/>
                        </a:rPr>
                        <a:t>12</a:t>
                      </a:r>
                      <a:r>
                        <a:rPr lang="ja-JP" sz="1100" kern="1200" dirty="0">
                          <a:effectLst/>
                          <a:latin typeface="メイリオ" panose="020B0604030504040204" pitchFamily="50" charset="-128"/>
                          <a:ea typeface="メイリオ" panose="020B0604030504040204" pitchFamily="50" charset="-128"/>
                        </a:rPr>
                        <a:t>月</a:t>
                      </a:r>
                      <a:r>
                        <a:rPr lang="en-US" sz="1100" kern="1200" dirty="0">
                          <a:effectLst/>
                          <a:latin typeface="メイリオ" panose="020B0604030504040204" pitchFamily="50" charset="-128"/>
                          <a:ea typeface="メイリオ" panose="020B0604030504040204" pitchFamily="50" charset="-128"/>
                        </a:rPr>
                        <a:t>31</a:t>
                      </a:r>
                      <a:r>
                        <a:rPr lang="ja-JP" sz="1100" kern="1200" dirty="0">
                          <a:effectLst/>
                          <a:latin typeface="メイリオ" panose="020B0604030504040204" pitchFamily="50" charset="-128"/>
                          <a:ea typeface="メイリオ" panose="020B0604030504040204" pitchFamily="50" charset="-128"/>
                        </a:rPr>
                        <a:t>日までの日付が入力可能。</a:t>
                      </a:r>
                      <a:endParaRPr lang="ja-JP" sz="1100" kern="12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8816564"/>
                  </a:ext>
                </a:extLst>
              </a:tr>
              <a:tr h="215695">
                <a:tc>
                  <a:txBody>
                    <a:bodyPr/>
                    <a:lstStyle/>
                    <a:p>
                      <a:pPr algn="ctr">
                        <a:lnSpc>
                          <a:spcPct val="150000"/>
                        </a:lnSpc>
                        <a:spcAft>
                          <a:spcPts val="0"/>
                        </a:spcAft>
                      </a:pPr>
                      <a:r>
                        <a:rPr lang="en-US" sz="1100" kern="1200" dirty="0">
                          <a:solidFill>
                            <a:schemeClr val="tx1"/>
                          </a:solidFill>
                          <a:effectLst/>
                          <a:latin typeface="メイリオ" panose="020B0604030504040204" pitchFamily="50" charset="-128"/>
                          <a:ea typeface="メイリオ" panose="020B0604030504040204" pitchFamily="50" charset="-128"/>
                        </a:rPr>
                        <a:t>9</a:t>
                      </a:r>
                      <a:endParaRPr lang="ja-JP" sz="11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100" kern="1200" dirty="0">
                          <a:effectLst/>
                          <a:latin typeface="メイリオ" panose="020B0604030504040204" pitchFamily="50" charset="-128"/>
                          <a:ea typeface="メイリオ" panose="020B0604030504040204" pitchFamily="50" charset="-128"/>
                        </a:rPr>
                        <a:t>キーが重複しています</a:t>
                      </a:r>
                      <a:endParaRPr lang="ja-JP" sz="1100" kern="12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100" kern="1200">
                          <a:effectLst/>
                          <a:latin typeface="メイリオ" panose="020B0604030504040204" pitchFamily="50" charset="-128"/>
                          <a:ea typeface="メイリオ" panose="020B0604030504040204" pitchFamily="50" charset="-128"/>
                        </a:rPr>
                        <a:t>世帯員番号</a:t>
                      </a:r>
                      <a:endParaRPr lang="ja-JP" sz="1100" kern="12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100" kern="1200" dirty="0">
                          <a:effectLst/>
                          <a:latin typeface="メイリオ" panose="020B0604030504040204" pitchFamily="50" charset="-128"/>
                          <a:ea typeface="メイリオ" panose="020B0604030504040204" pitchFamily="50" charset="-128"/>
                        </a:rPr>
                        <a:t>世帯員番号に同一の番号が入力されている</a:t>
                      </a:r>
                      <a:endParaRPr lang="ja-JP" sz="1100" kern="12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7108914"/>
                  </a:ext>
                </a:extLst>
              </a:tr>
              <a:tr h="652386">
                <a:tc>
                  <a:txBody>
                    <a:bodyPr/>
                    <a:lstStyle/>
                    <a:p>
                      <a:pPr algn="ctr">
                        <a:lnSpc>
                          <a:spcPct val="150000"/>
                        </a:lnSpc>
                        <a:spcAft>
                          <a:spcPts val="0"/>
                        </a:spcAft>
                      </a:pPr>
                      <a:r>
                        <a:rPr lang="en-US" sz="1100" kern="1200" dirty="0">
                          <a:solidFill>
                            <a:schemeClr val="tx1"/>
                          </a:solidFill>
                          <a:effectLst/>
                          <a:latin typeface="メイリオ" panose="020B0604030504040204" pitchFamily="50" charset="-128"/>
                          <a:ea typeface="メイリオ" panose="020B0604030504040204" pitchFamily="50" charset="-128"/>
                        </a:rPr>
                        <a:t>11</a:t>
                      </a:r>
                      <a:endParaRPr lang="ja-JP" sz="1100" kern="12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100" kern="1200" dirty="0">
                          <a:effectLst/>
                          <a:latin typeface="メイリオ" panose="020B0604030504040204" pitchFamily="50" charset="-128"/>
                          <a:ea typeface="メイリオ" panose="020B0604030504040204" pitchFamily="50" charset="-128"/>
                        </a:rPr>
                        <a:t>使用禁止文字が含まれています</a:t>
                      </a:r>
                      <a:endParaRPr lang="ja-JP" sz="1100" kern="12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100" kern="1200" dirty="0">
                          <a:effectLst/>
                          <a:latin typeface="メイリオ" panose="020B0604030504040204" pitchFamily="50" charset="-128"/>
                          <a:ea typeface="メイリオ" panose="020B0604030504040204" pitchFamily="50" charset="-128"/>
                        </a:rPr>
                        <a:t>ファイルレイアウトの『種類』が「</a:t>
                      </a:r>
                      <a:r>
                        <a:rPr lang="en-US" sz="1100" kern="1200" dirty="0">
                          <a:effectLst/>
                          <a:latin typeface="メイリオ" panose="020B0604030504040204" pitchFamily="50" charset="-128"/>
                          <a:ea typeface="メイリオ" panose="020B0604030504040204" pitchFamily="50" charset="-128"/>
                        </a:rPr>
                        <a:t>H</a:t>
                      </a:r>
                      <a:r>
                        <a:rPr lang="ja-JP" sz="1100" kern="1200" dirty="0">
                          <a:effectLst/>
                          <a:latin typeface="メイリオ" panose="020B0604030504040204" pitchFamily="50" charset="-128"/>
                          <a:ea typeface="メイリオ" panose="020B0604030504040204" pitchFamily="50" charset="-128"/>
                        </a:rPr>
                        <a:t>：半角文字列形式」の項目</a:t>
                      </a:r>
                      <a:endParaRPr lang="ja-JP" sz="1100" kern="12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ja-JP" sz="1100" kern="1200" dirty="0">
                          <a:effectLst/>
                          <a:latin typeface="メイリオ" panose="020B0604030504040204" pitchFamily="50" charset="-128"/>
                          <a:ea typeface="メイリオ" panose="020B0604030504040204" pitchFamily="50" charset="-128"/>
                        </a:rPr>
                        <a:t>半角の項目（電話番号など）に使用可能範囲外の半角記号が混在・入力されている</a:t>
                      </a:r>
                    </a:p>
                    <a:p>
                      <a:pPr algn="just">
                        <a:lnSpc>
                          <a:spcPct val="150000"/>
                        </a:lnSpc>
                        <a:spcAft>
                          <a:spcPts val="0"/>
                        </a:spcAft>
                      </a:pPr>
                      <a:r>
                        <a:rPr lang="ja-JP" sz="1100" kern="1200" dirty="0">
                          <a:effectLst/>
                          <a:latin typeface="メイリオ" panose="020B0604030504040204" pitchFamily="50" charset="-128"/>
                          <a:ea typeface="メイリオ" panose="020B0604030504040204" pitchFamily="50" charset="-128"/>
                        </a:rPr>
                        <a:t>【例】</a:t>
                      </a:r>
                      <a:r>
                        <a:rPr lang="ja-JP" altLang="en-US" sz="1100" kern="1200" dirty="0">
                          <a:effectLst/>
                          <a:latin typeface="メイリオ" panose="020B0604030504040204" pitchFamily="50" charset="-128"/>
                          <a:ea typeface="メイリオ" panose="020B0604030504040204" pitchFamily="50" charset="-128"/>
                        </a:rPr>
                        <a:t>　</a:t>
                      </a:r>
                      <a:r>
                        <a:rPr lang="ja-JP" sz="1100" kern="1200" dirty="0">
                          <a:effectLst/>
                          <a:latin typeface="メイリオ" panose="020B0604030504040204" pitchFamily="50" charset="-128"/>
                          <a:ea typeface="メイリオ" panose="020B0604030504040204" pitchFamily="50" charset="-128"/>
                        </a:rPr>
                        <a:t>”</a:t>
                      </a:r>
                      <a:r>
                        <a:rPr lang="en-US" sz="1100" kern="0" dirty="0">
                          <a:effectLst/>
                          <a:latin typeface="メイリオ" panose="020B0604030504040204" pitchFamily="50" charset="-128"/>
                          <a:ea typeface="メイリオ" panose="020B0604030504040204" pitchFamily="50" charset="-128"/>
                        </a:rPr>
                        <a:t>(</a:t>
                      </a:r>
                      <a:r>
                        <a:rPr lang="ja-JP" sz="1100" kern="0" dirty="0">
                          <a:effectLst/>
                          <a:latin typeface="メイリオ" panose="020B0604030504040204" pitchFamily="50" charset="-128"/>
                          <a:ea typeface="メイリオ" panose="020B0604030504040204" pitchFamily="50" charset="-128"/>
                        </a:rPr>
                        <a:t>（</a:t>
                      </a:r>
                      <a:r>
                        <a:rPr lang="en-US" sz="1100" kern="1200" dirty="0">
                          <a:effectLst/>
                          <a:latin typeface="メイリオ" panose="020B0604030504040204" pitchFamily="50" charset="-128"/>
                          <a:ea typeface="メイリオ" panose="020B0604030504040204" pitchFamily="50" charset="-128"/>
                        </a:rPr>
                        <a:t>123</a:t>
                      </a:r>
                      <a:r>
                        <a:rPr lang="en-US" sz="1100" kern="0" dirty="0">
                          <a:effectLst/>
                          <a:latin typeface="メイリオ" panose="020B0604030504040204" pitchFamily="50" charset="-128"/>
                          <a:ea typeface="メイリオ" panose="020B0604030504040204" pitchFamily="50" charset="-128"/>
                        </a:rPr>
                        <a:t>)</a:t>
                      </a:r>
                      <a:r>
                        <a:rPr lang="ja-JP" sz="1100" kern="0" dirty="0">
                          <a:effectLst/>
                          <a:latin typeface="メイリオ" panose="020B0604030504040204" pitchFamily="50" charset="-128"/>
                          <a:ea typeface="メイリオ" panose="020B0604030504040204" pitchFamily="50" charset="-128"/>
                        </a:rPr>
                        <a:t>）</a:t>
                      </a:r>
                      <a:r>
                        <a:rPr lang="en-US" sz="1100" kern="1200" dirty="0">
                          <a:effectLst/>
                          <a:latin typeface="メイリオ" panose="020B0604030504040204" pitchFamily="50" charset="-128"/>
                          <a:ea typeface="メイリオ" panose="020B0604030504040204" pitchFamily="50" charset="-128"/>
                        </a:rPr>
                        <a:t>-4567</a:t>
                      </a:r>
                      <a:r>
                        <a:rPr lang="ja-JP" sz="1100" kern="1200" dirty="0">
                          <a:effectLst/>
                          <a:latin typeface="メイリオ" panose="020B0604030504040204" pitchFamily="50" charset="-128"/>
                          <a:ea typeface="メイリオ" panose="020B0604030504040204" pitchFamily="50" charset="-128"/>
                        </a:rPr>
                        <a:t>”</a:t>
                      </a:r>
                      <a:endParaRPr lang="ja-JP" sz="1100" kern="12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24158" marR="24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7580098"/>
                  </a:ext>
                </a:extLst>
              </a:tr>
            </a:tbl>
          </a:graphicData>
        </a:graphic>
      </p:graphicFrame>
    </p:spTree>
    <p:extLst>
      <p:ext uri="{BB962C8B-B14F-4D97-AF65-F5344CB8AC3E}">
        <p14:creationId xmlns:p14="http://schemas.microsoft.com/office/powerpoint/2010/main" val="4275474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08BFDD6-2D32-469D-A342-299F617986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123" y="1515648"/>
            <a:ext cx="6840730" cy="4505640"/>
          </a:xfrm>
          <a:prstGeom prst="rect">
            <a:avLst/>
          </a:prstGeom>
        </p:spPr>
      </p:pic>
      <p:sp>
        <p:nvSpPr>
          <p:cNvPr id="17" name="正方形/長方形 16"/>
          <p:cNvSpPr>
            <a:spLocks noChangeArrowheads="1"/>
          </p:cNvSpPr>
          <p:nvPr/>
        </p:nvSpPr>
        <p:spPr bwMode="auto">
          <a:xfrm>
            <a:off x="128928" y="2390802"/>
            <a:ext cx="792088" cy="15698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5" name="正方形/長方形 24"/>
          <p:cNvSpPr>
            <a:spLocks noChangeArrowheads="1"/>
          </p:cNvSpPr>
          <p:nvPr/>
        </p:nvSpPr>
        <p:spPr bwMode="auto">
          <a:xfrm>
            <a:off x="202002" y="3218797"/>
            <a:ext cx="6614078" cy="2034011"/>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3" name="テキスト ボックス 12"/>
          <p:cNvSpPr txBox="1"/>
          <p:nvPr/>
        </p:nvSpPr>
        <p:spPr>
          <a:xfrm>
            <a:off x="7084279" y="1515648"/>
            <a:ext cx="5083522" cy="495520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住基突合処理画面にてダウンロードした農地台帳データとの突合処理を実行します。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突合実行ボタンを押下し、突合処理を実行します。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突合結果がリスト表示されます。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「更新」とは、世帯員番号をキーとして住基台帳と農地台帳の内容に差異がある（変更がある）場合に表示されます。上段（住基側）でピンク色となっている箇所が変更箇所となります。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「新規」とは農地台帳側になく、住基台帳側にのみ存在する場合に表示されます。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「新規」はすでに農地台帳に登録済みの世帯内の世帯員が新たに発生した場合のみ登録対象となります。農地台帳に存在しない非農家世帯の情報は新規登録されません</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a:t>
            </a: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5" name="円/楕円 19"/>
          <p:cNvSpPr/>
          <p:nvPr/>
        </p:nvSpPr>
        <p:spPr>
          <a:xfrm>
            <a:off x="123123" y="2067336"/>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9"/>
          <p:cNvSpPr/>
          <p:nvPr/>
        </p:nvSpPr>
        <p:spPr>
          <a:xfrm>
            <a:off x="4966862" y="2846183"/>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549330" y="3470973"/>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446589" y="113878"/>
            <a:ext cx="9494526" cy="547835"/>
          </a:xfrm>
        </p:spPr>
        <p:txBody>
          <a:bodyPr/>
          <a:lstStyle/>
          <a:p>
            <a:r>
              <a:rPr lang="en-US" altLang="ja-JP" dirty="0"/>
              <a:t>4-2-5. </a:t>
            </a:r>
            <a:r>
              <a:rPr lang="ja-JP" altLang="en-US" dirty="0"/>
              <a:t>突合処理を実行する（</a:t>
            </a:r>
            <a:r>
              <a:rPr lang="en-US" altLang="ja-JP" dirty="0"/>
              <a:t>1/4</a:t>
            </a:r>
            <a:r>
              <a:rPr lang="ja-JP" altLang="en-US" dirty="0"/>
              <a:t>）</a:t>
            </a:r>
            <a:endParaRPr kumimoji="1" lang="ja-JP" altLang="en-US" dirty="0"/>
          </a:p>
        </p:txBody>
      </p:sp>
      <p:sp>
        <p:nvSpPr>
          <p:cNvPr id="18" name="テキスト プレースホルダー 17"/>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レイアウトチェックが完了した後、突合処理を実行します。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dirty="0"/>
              <a:t>＞データ項目・コードの紐づけ</a:t>
            </a:r>
            <a:r>
              <a:rPr lang="ja-JP" altLang="en-US" dirty="0">
                <a:latin typeface="メイリオ" panose="020B0604030504040204" pitchFamily="50" charset="-128"/>
                <a:ea typeface="メイリオ" panose="020B0604030504040204" pitchFamily="50" charset="-128"/>
              </a:rPr>
              <a:t>＞レイアウトチェック＞</a:t>
            </a:r>
            <a:r>
              <a:rPr lang="ja-JP" altLang="en-US" b="1" dirty="0">
                <a:solidFill>
                  <a:srgbClr val="FF0000"/>
                </a:solidFill>
                <a:latin typeface="メイリオ" panose="020B0604030504040204" pitchFamily="50" charset="-128"/>
                <a:ea typeface="メイリオ" panose="020B0604030504040204" pitchFamily="50" charset="-128"/>
              </a:rPr>
              <a:t>突合処理実行</a:t>
            </a:r>
            <a:r>
              <a:rPr lang="ja-JP" altLang="en-US" dirty="0">
                <a:latin typeface="メイリオ" panose="020B0604030504040204" pitchFamily="50" charset="-128"/>
                <a:ea typeface="メイリオ" panose="020B0604030504040204" pitchFamily="50" charset="-128"/>
              </a:rPr>
              <a:t>＞突合結果アップロード</a:t>
            </a:r>
          </a:p>
        </p:txBody>
      </p:sp>
      <p:pic>
        <p:nvPicPr>
          <p:cNvPr id="6" name="図 5">
            <a:extLst>
              <a:ext uri="{FF2B5EF4-FFF2-40B4-BE49-F238E27FC236}">
                <a16:creationId xmlns:a16="http://schemas.microsoft.com/office/drawing/2014/main" id="{3457C767-A46E-471E-B73C-72D8DFF63B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408" y="4750572"/>
            <a:ext cx="6063415" cy="210202"/>
          </a:xfrm>
          <a:prstGeom prst="rect">
            <a:avLst/>
          </a:prstGeom>
        </p:spPr>
      </p:pic>
      <p:sp>
        <p:nvSpPr>
          <p:cNvPr id="22" name="正方形/長方形 21">
            <a:extLst>
              <a:ext uri="{FF2B5EF4-FFF2-40B4-BE49-F238E27FC236}">
                <a16:creationId xmlns:a16="http://schemas.microsoft.com/office/drawing/2014/main" id="{4A56C0CF-CDAC-4C1E-B931-B17981498D33}"/>
              </a:ext>
            </a:extLst>
          </p:cNvPr>
          <p:cNvSpPr>
            <a:spLocks noChangeArrowheads="1"/>
          </p:cNvSpPr>
          <p:nvPr/>
        </p:nvSpPr>
        <p:spPr bwMode="auto">
          <a:xfrm>
            <a:off x="952376" y="3409542"/>
            <a:ext cx="323466" cy="1321571"/>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9" name="正方形/長方形 18">
            <a:extLst>
              <a:ext uri="{FF2B5EF4-FFF2-40B4-BE49-F238E27FC236}">
                <a16:creationId xmlns:a16="http://schemas.microsoft.com/office/drawing/2014/main" id="{F8C22DE7-21E9-4A27-B311-E3FC4256997E}"/>
              </a:ext>
            </a:extLst>
          </p:cNvPr>
          <p:cNvSpPr>
            <a:spLocks noChangeArrowheads="1"/>
          </p:cNvSpPr>
          <p:nvPr/>
        </p:nvSpPr>
        <p:spPr bwMode="auto">
          <a:xfrm>
            <a:off x="759283" y="4750571"/>
            <a:ext cx="6071540" cy="232717"/>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1" name="円/楕円 19">
            <a:extLst>
              <a:ext uri="{FF2B5EF4-FFF2-40B4-BE49-F238E27FC236}">
                <a16:creationId xmlns:a16="http://schemas.microsoft.com/office/drawing/2014/main" id="{2F3E6F1A-2E87-4C61-AA11-0F8EC54B67C1}"/>
              </a:ext>
            </a:extLst>
          </p:cNvPr>
          <p:cNvSpPr/>
          <p:nvPr/>
        </p:nvSpPr>
        <p:spPr>
          <a:xfrm>
            <a:off x="387597" y="4750571"/>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 </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5012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333536" y="1741782"/>
            <a:ext cx="5379088"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■本システムでの操作</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最新の住民基本台帳データ住基固定突合アプリを使うために、住基固定突合アプリをインストールし、農地台帳データをダウンロードする必要があります。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最新の住民基本台帳データ・固定資産課税台帳データを準備する</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住基固定突合アプリをインストールする</a:t>
            </a:r>
          </a:p>
          <a:p>
            <a:pPr marL="342900" indent="-342900">
              <a:buFont typeface="+mj-lt"/>
              <a:buAutoNum type="arabicPeriod"/>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住基固定突合アプリにログインする</a:t>
            </a:r>
          </a:p>
          <a:p>
            <a:pPr marL="342900" indent="-342900">
              <a:buFont typeface="+mj-lt"/>
              <a:buAutoNum type="arabicPeriod"/>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農地台帳データをダウンロードする</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2" name="テキスト ボックス 21"/>
          <p:cNvSpPr txBox="1"/>
          <p:nvPr/>
        </p:nvSpPr>
        <p:spPr>
          <a:xfrm>
            <a:off x="612977" y="1988840"/>
            <a:ext cx="461665" cy="2020942"/>
          </a:xfrm>
          <a:prstGeom prst="rect">
            <a:avLst/>
          </a:prstGeom>
          <a:noFill/>
        </p:spPr>
        <p:txBody>
          <a:bodyPr vert="eaVert" wrap="square" rtlCol="0">
            <a:spAutoFit/>
          </a:bodyPr>
          <a:lstStyle/>
          <a:p>
            <a:r>
              <a:rPr lang="ja-JP" altLang="en-US" dirty="0">
                <a:latin typeface="メイリオ" panose="020B0604030504040204" pitchFamily="50" charset="-128"/>
                <a:ea typeface="メイリオ" panose="020B0604030504040204" pitchFamily="50" charset="-128"/>
              </a:rPr>
              <a:t>業務イメージ</a:t>
            </a:r>
          </a:p>
        </p:txBody>
      </p:sp>
      <p:sp>
        <p:nvSpPr>
          <p:cNvPr id="23" name="正方形/長方形 22"/>
          <p:cNvSpPr/>
          <p:nvPr/>
        </p:nvSpPr>
        <p:spPr>
          <a:xfrm>
            <a:off x="1199456" y="2749409"/>
            <a:ext cx="4104456" cy="2878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住基固定突合アプリをインストールする</a:t>
            </a:r>
            <a:endPar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488163" y="1741783"/>
            <a:ext cx="5535829" cy="435151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27" name="正方形/長方形 26"/>
          <p:cNvSpPr/>
          <p:nvPr/>
        </p:nvSpPr>
        <p:spPr>
          <a:xfrm>
            <a:off x="911424" y="6165304"/>
            <a:ext cx="2520280" cy="2149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農業委員会等が本システム</a:t>
            </a:r>
            <a:r>
              <a:rPr kumimoji="1" lang="ja-JP" altLang="en-US" sz="10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で行う作業</a:t>
            </a:r>
            <a:endParaRPr kumimoji="1" lang="en-US" altLang="ja-JP" sz="10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3503712" y="6166366"/>
            <a:ext cx="2520280" cy="214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その他</a:t>
            </a:r>
            <a:endParaRPr kumimoji="1" lang="en-US" altLang="ja-JP" sz="10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415752" y="6165304"/>
            <a:ext cx="4956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5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凡例</a:t>
            </a:r>
            <a:endParaRPr kumimoji="1" lang="en-US" altLang="ja-JP" sz="105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1213886" y="2006459"/>
            <a:ext cx="4090026" cy="432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最新の住民基本台帳データ・固定資産課税台帳データを準備する</a:t>
            </a:r>
          </a:p>
        </p:txBody>
      </p:sp>
      <p:sp>
        <p:nvSpPr>
          <p:cNvPr id="24" name="右矢印 23"/>
          <p:cNvSpPr/>
          <p:nvPr/>
        </p:nvSpPr>
        <p:spPr>
          <a:xfrm rot="5400000">
            <a:off x="3182252" y="2387459"/>
            <a:ext cx="210873"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 name="正方形/長方形 13"/>
          <p:cNvSpPr/>
          <p:nvPr/>
        </p:nvSpPr>
        <p:spPr>
          <a:xfrm>
            <a:off x="1199456" y="3357161"/>
            <a:ext cx="4104456" cy="2878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住基固定突合アプリにログインする</a:t>
            </a:r>
            <a:endPar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右矢印 14"/>
          <p:cNvSpPr/>
          <p:nvPr/>
        </p:nvSpPr>
        <p:spPr>
          <a:xfrm rot="5400000">
            <a:off x="3182252" y="2995211"/>
            <a:ext cx="210873"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6" name="正方形/長方形 15"/>
          <p:cNvSpPr/>
          <p:nvPr/>
        </p:nvSpPr>
        <p:spPr>
          <a:xfrm>
            <a:off x="1199456" y="3933225"/>
            <a:ext cx="4104456" cy="2878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農地台帳データを</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ダウンロードする</a:t>
            </a:r>
            <a:endPar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右矢印 16"/>
          <p:cNvSpPr/>
          <p:nvPr/>
        </p:nvSpPr>
        <p:spPr>
          <a:xfrm rot="5400000">
            <a:off x="3182252" y="3571275"/>
            <a:ext cx="210873"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タイトル 2"/>
          <p:cNvSpPr>
            <a:spLocks noGrp="1"/>
          </p:cNvSpPr>
          <p:nvPr>
            <p:ph type="title"/>
          </p:nvPr>
        </p:nvSpPr>
        <p:spPr/>
        <p:txBody>
          <a:bodyPr/>
          <a:lstStyle/>
          <a:p>
            <a:r>
              <a:rPr lang="en-US" altLang="ja-JP" dirty="0"/>
              <a:t>4-1. </a:t>
            </a:r>
            <a:r>
              <a:rPr lang="ja-JP" altLang="en-US" dirty="0"/>
              <a:t>事前準備を行う</a:t>
            </a:r>
            <a:endParaRPr kumimoji="1" lang="ja-JP" altLang="en-US" dirty="0"/>
          </a:p>
        </p:txBody>
      </p:sp>
      <p:sp>
        <p:nvSpPr>
          <p:cNvPr id="20" name="テキスト プレースホルダー 19"/>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住民基本台帳／固定資産課税台帳との突合</a:t>
            </a:r>
            <a:r>
              <a:rPr lang="ja-JP" altLang="en-US" i="1" dirty="0">
                <a:latin typeface="メイリオ" panose="020B0604030504040204" pitchFamily="50" charset="-128"/>
                <a:ea typeface="メイリオ" panose="020B0604030504040204" pitchFamily="50" charset="-128"/>
              </a:rPr>
              <a:t>処理には住基固定突合アプリで実施します。事前準備のため、最新データの準備と住基固定突合アプリのインストールを</a:t>
            </a:r>
            <a:r>
              <a:rPr lang="ja-JP" altLang="en-US" dirty="0">
                <a:latin typeface="メイリオ" panose="020B0604030504040204" pitchFamily="50" charset="-128"/>
                <a:ea typeface="メイリオ" panose="020B0604030504040204" pitchFamily="50" charset="-128"/>
              </a:rPr>
              <a:t>行ってください。</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15595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08BFDD6-2D32-469D-A342-299F617986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99" y="1507296"/>
            <a:ext cx="6840730" cy="4505640"/>
          </a:xfrm>
          <a:prstGeom prst="rect">
            <a:avLst/>
          </a:prstGeom>
        </p:spPr>
      </p:pic>
      <p:sp>
        <p:nvSpPr>
          <p:cNvPr id="17" name="正方形/長方形 16"/>
          <p:cNvSpPr>
            <a:spLocks noChangeArrowheads="1"/>
          </p:cNvSpPr>
          <p:nvPr/>
        </p:nvSpPr>
        <p:spPr bwMode="auto">
          <a:xfrm>
            <a:off x="160288" y="2794049"/>
            <a:ext cx="4279528" cy="43672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3" name="テキスト ボックス 12"/>
          <p:cNvSpPr txBox="1"/>
          <p:nvPr/>
        </p:nvSpPr>
        <p:spPr>
          <a:xfrm>
            <a:off x="6922304" y="1507296"/>
            <a:ext cx="5269696" cy="52629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住基突合処理画面での農業委員会サポートシステムへの突合結果の反映・非反映設定方法について説明します。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突合結果を確認する場合、世帯員番号から絞ったり、反映項目の絞り込み（更新、新規）をすることができます。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突合に不要な項目があった場合、チェックボックスを外すことで、該当項目は突合対象項目外となります。</a:t>
            </a: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更新対象ではあるものの、住基台帳側で農地台帳を更新したくないという世帯員情報があった場合、チェックボックスを外すことで、該当項目は突合対象項目外となります。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各更新内容の確認や、</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での突合結果の反映・非反映は「突合結果出力・取込」から行います。</a:t>
            </a:r>
          </a:p>
          <a:p>
            <a:endParaRPr lang="ja-JP" altLang="en-US"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反映すべきか判断が難しいデータは非反映とし、調査後、直接農地台帳のデータを更新してください。</a:t>
            </a:r>
          </a:p>
          <a:p>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アップロードでは更新対象データは常に上書きされます。過去にアップロードしたデータを復元することはできません。</a:t>
            </a:r>
          </a:p>
        </p:txBody>
      </p:sp>
      <p:sp>
        <p:nvSpPr>
          <p:cNvPr id="15" name="円/楕円 19"/>
          <p:cNvSpPr/>
          <p:nvPr/>
        </p:nvSpPr>
        <p:spPr>
          <a:xfrm>
            <a:off x="4476981" y="2582182"/>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9"/>
          <p:cNvSpPr/>
          <p:nvPr/>
        </p:nvSpPr>
        <p:spPr>
          <a:xfrm>
            <a:off x="5447788" y="3005925"/>
            <a:ext cx="269572" cy="3213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382916" y="3828938"/>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446589" y="113878"/>
            <a:ext cx="9494526" cy="547835"/>
          </a:xfrm>
        </p:spPr>
        <p:txBody>
          <a:bodyPr/>
          <a:lstStyle/>
          <a:p>
            <a:r>
              <a:rPr lang="en-US" altLang="ja-JP" dirty="0"/>
              <a:t>4-2-5. </a:t>
            </a:r>
            <a:r>
              <a:rPr lang="ja-JP" altLang="en-US" dirty="0"/>
              <a:t>突合処理を実行する（</a:t>
            </a:r>
            <a:r>
              <a:rPr lang="en-US" altLang="ja-JP" dirty="0"/>
              <a:t>1/4</a:t>
            </a:r>
            <a:r>
              <a:rPr lang="ja-JP" altLang="en-US" dirty="0"/>
              <a:t>）</a:t>
            </a:r>
            <a:endParaRPr kumimoji="1" lang="ja-JP" altLang="en-US" dirty="0"/>
          </a:p>
        </p:txBody>
      </p:sp>
      <p:sp>
        <p:nvSpPr>
          <p:cNvPr id="18" name="テキスト プレースホルダー 17"/>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レイアウトチェックが完了した後、突合処理を実行します。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dirty="0"/>
              <a:t>＞データ項目・コードの紐づけ</a:t>
            </a:r>
            <a:r>
              <a:rPr lang="ja-JP" altLang="en-US" dirty="0">
                <a:latin typeface="メイリオ" panose="020B0604030504040204" pitchFamily="50" charset="-128"/>
                <a:ea typeface="メイリオ" panose="020B0604030504040204" pitchFamily="50" charset="-128"/>
              </a:rPr>
              <a:t>＞レイアウトチェック＞</a:t>
            </a:r>
            <a:r>
              <a:rPr lang="ja-JP" altLang="en-US" b="1" dirty="0">
                <a:solidFill>
                  <a:srgbClr val="FF0000"/>
                </a:solidFill>
                <a:latin typeface="メイリオ" panose="020B0604030504040204" pitchFamily="50" charset="-128"/>
                <a:ea typeface="メイリオ" panose="020B0604030504040204" pitchFamily="50" charset="-128"/>
              </a:rPr>
              <a:t>突合処理実行</a:t>
            </a:r>
            <a:r>
              <a:rPr lang="ja-JP" altLang="en-US" dirty="0">
                <a:latin typeface="メイリオ" panose="020B0604030504040204" pitchFamily="50" charset="-128"/>
                <a:ea typeface="メイリオ" panose="020B0604030504040204" pitchFamily="50" charset="-128"/>
              </a:rPr>
              <a:t>＞突合結果アップロード</a:t>
            </a:r>
          </a:p>
        </p:txBody>
      </p:sp>
      <p:sp>
        <p:nvSpPr>
          <p:cNvPr id="22" name="正方形/長方形 21">
            <a:extLst>
              <a:ext uri="{FF2B5EF4-FFF2-40B4-BE49-F238E27FC236}">
                <a16:creationId xmlns:a16="http://schemas.microsoft.com/office/drawing/2014/main" id="{4A56C0CF-CDAC-4C1E-B931-B17981498D33}"/>
              </a:ext>
            </a:extLst>
          </p:cNvPr>
          <p:cNvSpPr>
            <a:spLocks noChangeArrowheads="1"/>
          </p:cNvSpPr>
          <p:nvPr/>
        </p:nvSpPr>
        <p:spPr bwMode="auto">
          <a:xfrm>
            <a:off x="706382" y="3927941"/>
            <a:ext cx="278569" cy="1897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1" name="円/楕円 19">
            <a:extLst>
              <a:ext uri="{FF2B5EF4-FFF2-40B4-BE49-F238E27FC236}">
                <a16:creationId xmlns:a16="http://schemas.microsoft.com/office/drawing/2014/main" id="{2F3E6F1A-2E87-4C61-AA11-0F8EC54B67C1}"/>
              </a:ext>
            </a:extLst>
          </p:cNvPr>
          <p:cNvSpPr/>
          <p:nvPr/>
        </p:nvSpPr>
        <p:spPr>
          <a:xfrm>
            <a:off x="123123" y="5639165"/>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 </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5A7C690B-CA78-48D9-9256-82AC7DE5AD62}"/>
              </a:ext>
            </a:extLst>
          </p:cNvPr>
          <p:cNvSpPr>
            <a:spLocks noChangeArrowheads="1"/>
          </p:cNvSpPr>
          <p:nvPr/>
        </p:nvSpPr>
        <p:spPr bwMode="auto">
          <a:xfrm>
            <a:off x="5720235" y="3230771"/>
            <a:ext cx="323466" cy="239994"/>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pic>
        <p:nvPicPr>
          <p:cNvPr id="7" name="図 6">
            <a:extLst>
              <a:ext uri="{FF2B5EF4-FFF2-40B4-BE49-F238E27FC236}">
                <a16:creationId xmlns:a16="http://schemas.microsoft.com/office/drawing/2014/main" id="{E8C4E825-81E3-40E5-8F78-470C786F44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807968" y="3356992"/>
            <a:ext cx="148000" cy="108536"/>
          </a:xfrm>
          <a:prstGeom prst="rect">
            <a:avLst/>
          </a:prstGeom>
        </p:spPr>
      </p:pic>
      <p:pic>
        <p:nvPicPr>
          <p:cNvPr id="24" name="図 23">
            <a:extLst>
              <a:ext uri="{FF2B5EF4-FFF2-40B4-BE49-F238E27FC236}">
                <a16:creationId xmlns:a16="http://schemas.microsoft.com/office/drawing/2014/main" id="{E48E9170-46C1-4326-BC01-C21F45FB01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67408" y="3968536"/>
            <a:ext cx="148000" cy="108536"/>
          </a:xfrm>
          <a:prstGeom prst="rect">
            <a:avLst/>
          </a:prstGeom>
        </p:spPr>
      </p:pic>
      <p:sp>
        <p:nvSpPr>
          <p:cNvPr id="26" name="正方形/長方形 25">
            <a:extLst>
              <a:ext uri="{FF2B5EF4-FFF2-40B4-BE49-F238E27FC236}">
                <a16:creationId xmlns:a16="http://schemas.microsoft.com/office/drawing/2014/main" id="{0EE91803-DD51-41D8-B1C5-82BA2E96E83D}"/>
              </a:ext>
            </a:extLst>
          </p:cNvPr>
          <p:cNvSpPr>
            <a:spLocks noChangeArrowheads="1"/>
          </p:cNvSpPr>
          <p:nvPr/>
        </p:nvSpPr>
        <p:spPr bwMode="auto">
          <a:xfrm>
            <a:off x="168020" y="5392976"/>
            <a:ext cx="816931" cy="1897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Tree>
    <p:extLst>
      <p:ext uri="{BB962C8B-B14F-4D97-AF65-F5344CB8AC3E}">
        <p14:creationId xmlns:p14="http://schemas.microsoft.com/office/powerpoint/2010/main" val="1145000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B8FEF4C-97C8-4EFD-BC7B-D8BD55DFBC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467" y="1556792"/>
            <a:ext cx="6675319" cy="5036880"/>
          </a:xfrm>
          <a:prstGeom prst="rect">
            <a:avLst/>
          </a:prstGeom>
        </p:spPr>
      </p:pic>
      <p:sp>
        <p:nvSpPr>
          <p:cNvPr id="13" name="テキスト ボックス 12"/>
          <p:cNvSpPr txBox="1"/>
          <p:nvPr/>
        </p:nvSpPr>
        <p:spPr>
          <a:xfrm>
            <a:off x="7192865" y="1556792"/>
            <a:ext cx="4702676" cy="42780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突合結果は住基突合結果</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出力画面から</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ファイルとして出力し、確認することが可能です。</a:t>
            </a:r>
          </a:p>
          <a:p>
            <a:pPr marL="342900" indent="-342900">
              <a:buFont typeface="+mj-ea"/>
              <a:buAutoNum type="circleNumDbPlain" startAt="2"/>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5"/>
            </a:pPr>
            <a:r>
              <a:rPr lang="zh-CN" altLang="en-US" sz="1600" dirty="0">
                <a:latin typeface="メイリオ" panose="020B0604030504040204" pitchFamily="50" charset="-128"/>
                <a:ea typeface="メイリオ" panose="020B0604030504040204" pitchFamily="50" charset="-128"/>
                <a:cs typeface="Meiryo UI" panose="020B0604030504040204" pitchFamily="50" charset="-128"/>
              </a:rPr>
              <a:t>住基突合処理画面</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で、突合結果</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出力ボタンを押下することにより、住基突合結果</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出力画面が表示されます。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5"/>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5"/>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出力ボタンを押下し、</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ファイルをダウンロードします。</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ファイルの内容については次頁参照</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5"/>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5"/>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「取込」となっている一覧では、住基台帳側でのデータの反映・非反映の設定を行えるものになります。⑥で出力した一覧を</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P28</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に記載のある</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ファイルでの反映・非反映設定を行った後、ここから取り込むことができます。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4" name="円/楕円 19"/>
          <p:cNvSpPr/>
          <p:nvPr/>
        </p:nvSpPr>
        <p:spPr>
          <a:xfrm>
            <a:off x="335360" y="1821120"/>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5303912" y="3157266"/>
            <a:ext cx="792088" cy="1639886"/>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0" name="円/楕円 19"/>
          <p:cNvSpPr/>
          <p:nvPr/>
        </p:nvSpPr>
        <p:spPr>
          <a:xfrm>
            <a:off x="5447928" y="2780179"/>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4-2-5. </a:t>
            </a:r>
            <a:r>
              <a:rPr lang="ja-JP" altLang="en-US" dirty="0"/>
              <a:t>突合処理を実行する（</a:t>
            </a:r>
            <a:r>
              <a:rPr lang="en-US" altLang="ja-JP" dirty="0"/>
              <a:t>2/4</a:t>
            </a:r>
            <a:r>
              <a:rPr lang="ja-JP" altLang="en-US" dirty="0"/>
              <a:t>）</a:t>
            </a:r>
            <a:endParaRPr kumimoji="1" lang="ja-JP" altLang="en-US" dirty="0"/>
          </a:p>
        </p:txBody>
      </p:sp>
      <p:sp>
        <p:nvSpPr>
          <p:cNvPr id="11" name="テキスト プレースホルダー 17">
            <a:extLst>
              <a:ext uri="{FF2B5EF4-FFF2-40B4-BE49-F238E27FC236}">
                <a16:creationId xmlns:a16="http://schemas.microsoft.com/office/drawing/2014/main" id="{3E9A6B2C-EC8A-4777-BD23-00E45801EEE5}"/>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レイアウトチェックが完了した後、突合処理を実行します。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dirty="0"/>
              <a:t>＞データ項目・コードの紐づけ</a:t>
            </a:r>
            <a:r>
              <a:rPr lang="ja-JP" altLang="en-US" dirty="0">
                <a:latin typeface="メイリオ" panose="020B0604030504040204" pitchFamily="50" charset="-128"/>
                <a:ea typeface="メイリオ" panose="020B0604030504040204" pitchFamily="50" charset="-128"/>
              </a:rPr>
              <a:t>＞レイアウトチェック＞</a:t>
            </a:r>
            <a:r>
              <a:rPr lang="ja-JP" altLang="en-US" b="1" dirty="0">
                <a:solidFill>
                  <a:srgbClr val="FF0000"/>
                </a:solidFill>
                <a:latin typeface="メイリオ" panose="020B0604030504040204" pitchFamily="50" charset="-128"/>
                <a:ea typeface="メイリオ" panose="020B0604030504040204" pitchFamily="50" charset="-128"/>
              </a:rPr>
              <a:t>突合処理実行</a:t>
            </a:r>
            <a:r>
              <a:rPr lang="ja-JP" altLang="en-US" dirty="0">
                <a:latin typeface="メイリオ" panose="020B0604030504040204" pitchFamily="50" charset="-128"/>
                <a:ea typeface="メイリオ" panose="020B0604030504040204" pitchFamily="50" charset="-128"/>
              </a:rPr>
              <a:t>＞突合結果アップロード</a:t>
            </a:r>
          </a:p>
        </p:txBody>
      </p:sp>
      <p:sp>
        <p:nvSpPr>
          <p:cNvPr id="15" name="正方形/長方形 14">
            <a:extLst>
              <a:ext uri="{FF2B5EF4-FFF2-40B4-BE49-F238E27FC236}">
                <a16:creationId xmlns:a16="http://schemas.microsoft.com/office/drawing/2014/main" id="{7981A504-F997-4946-AA43-89CBD5A9E664}"/>
              </a:ext>
            </a:extLst>
          </p:cNvPr>
          <p:cNvSpPr>
            <a:spLocks noChangeArrowheads="1"/>
          </p:cNvSpPr>
          <p:nvPr/>
        </p:nvSpPr>
        <p:spPr bwMode="auto">
          <a:xfrm>
            <a:off x="6088061" y="3157266"/>
            <a:ext cx="792088" cy="1639886"/>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7" name="円/楕円 19">
            <a:extLst>
              <a:ext uri="{FF2B5EF4-FFF2-40B4-BE49-F238E27FC236}">
                <a16:creationId xmlns:a16="http://schemas.microsoft.com/office/drawing/2014/main" id="{58E38E3E-17EF-4477-95DD-1382E823FEB5}"/>
              </a:ext>
            </a:extLst>
          </p:cNvPr>
          <p:cNvSpPr/>
          <p:nvPr/>
        </p:nvSpPr>
        <p:spPr>
          <a:xfrm>
            <a:off x="6322372" y="2780179"/>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39685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309985162"/>
              </p:ext>
            </p:extLst>
          </p:nvPr>
        </p:nvGraphicFramePr>
        <p:xfrm>
          <a:off x="479376" y="1844824"/>
          <a:ext cx="11233249" cy="3992880"/>
        </p:xfrm>
        <a:graphic>
          <a:graphicData uri="http://schemas.openxmlformats.org/drawingml/2006/table">
            <a:tbl>
              <a:tblPr firstRow="1" bandRow="1">
                <a:tableStyleId>{5C22544A-7EE6-4342-B048-85BDC9FD1C3A}</a:tableStyleId>
              </a:tblPr>
              <a:tblGrid>
                <a:gridCol w="506334">
                  <a:extLst>
                    <a:ext uri="{9D8B030D-6E8A-4147-A177-3AD203B41FA5}">
                      <a16:colId xmlns:a16="http://schemas.microsoft.com/office/drawing/2014/main" val="20000"/>
                    </a:ext>
                  </a:extLst>
                </a:gridCol>
                <a:gridCol w="3015580">
                  <a:extLst>
                    <a:ext uri="{9D8B030D-6E8A-4147-A177-3AD203B41FA5}">
                      <a16:colId xmlns:a16="http://schemas.microsoft.com/office/drawing/2014/main" val="20001"/>
                    </a:ext>
                  </a:extLst>
                </a:gridCol>
                <a:gridCol w="7711335">
                  <a:extLst>
                    <a:ext uri="{9D8B030D-6E8A-4147-A177-3AD203B41FA5}">
                      <a16:colId xmlns:a16="http://schemas.microsoft.com/office/drawing/2014/main" val="20002"/>
                    </a:ext>
                  </a:extLst>
                </a:gridCol>
              </a:tblGrid>
              <a:tr h="0">
                <a:tc>
                  <a:txBody>
                    <a:bodyPr/>
                    <a:lstStyle/>
                    <a:p>
                      <a:pPr algn="ctr"/>
                      <a:r>
                        <a:rPr kumimoji="1" lang="ja-JP" altLang="en-US" sz="1400" dirty="0">
                          <a:latin typeface="Meiryo" panose="020B0604030504040204" pitchFamily="50" charset="-128"/>
                          <a:ea typeface="Meiryo" panose="020B0604030504040204" pitchFamily="50" charset="-128"/>
                        </a:rPr>
                        <a:t>№</a:t>
                      </a:r>
                    </a:p>
                  </a:txBody>
                  <a:tcPr/>
                </a:tc>
                <a:tc>
                  <a:txBody>
                    <a:bodyPr/>
                    <a:lstStyle/>
                    <a:p>
                      <a:pPr algn="ctr"/>
                      <a:r>
                        <a:rPr kumimoji="1" lang="ja-JP" altLang="en-US" sz="1400" dirty="0">
                          <a:latin typeface="Meiryo" panose="020B0604030504040204" pitchFamily="50" charset="-128"/>
                          <a:ea typeface="Meiryo" panose="020B0604030504040204" pitchFamily="50" charset="-128"/>
                        </a:rPr>
                        <a:t>リスト名</a:t>
                      </a:r>
                      <a:endParaRPr kumimoji="1" lang="en-US" altLang="ja-JP" sz="1400" dirty="0">
                        <a:latin typeface="Meiryo" panose="020B0604030504040204" pitchFamily="50" charset="-128"/>
                        <a:ea typeface="Meiryo" panose="020B0604030504040204" pitchFamily="50" charset="-128"/>
                      </a:endParaRPr>
                    </a:p>
                  </a:txBody>
                  <a:tcPr/>
                </a:tc>
                <a:tc>
                  <a:txBody>
                    <a:bodyPr/>
                    <a:lstStyle/>
                    <a:p>
                      <a:pPr algn="ctr"/>
                      <a:r>
                        <a:rPr kumimoji="1" lang="ja-JP" altLang="en-US" sz="1400" dirty="0">
                          <a:latin typeface="Meiryo" panose="020B0604030504040204" pitchFamily="50" charset="-128"/>
                          <a:ea typeface="Meiryo" panose="020B0604030504040204" pitchFamily="50" charset="-128"/>
                        </a:rPr>
                        <a:t>ファイル内容</a:t>
                      </a:r>
                    </a:p>
                  </a:txBody>
                  <a:tcPr/>
                </a:tc>
                <a:extLst>
                  <a:ext uri="{0D108BD9-81ED-4DB2-BD59-A6C34878D82A}">
                    <a16:rowId xmlns:a16="http://schemas.microsoft.com/office/drawing/2014/main" val="10000"/>
                  </a:ext>
                </a:extLst>
              </a:tr>
              <a:tr h="470933">
                <a:tc>
                  <a:txBody>
                    <a:bodyPr/>
                    <a:lstStyle/>
                    <a:p>
                      <a:pPr algn="ctr"/>
                      <a:r>
                        <a:rPr kumimoji="1" lang="en-US" altLang="ja-JP" sz="1400" dirty="0">
                          <a:latin typeface="Meiryo" panose="020B0604030504040204" pitchFamily="50" charset="-128"/>
                          <a:ea typeface="Meiryo" panose="020B0604030504040204" pitchFamily="50" charset="-128"/>
                        </a:rPr>
                        <a:t>1</a:t>
                      </a:r>
                      <a:endParaRPr kumimoji="1" lang="ja-JP" altLang="en-US" sz="1400" dirty="0">
                        <a:latin typeface="Meiryo" panose="020B0604030504040204" pitchFamily="50" charset="-128"/>
                        <a:ea typeface="Meiryo" panose="020B0604030504040204" pitchFamily="50" charset="-128"/>
                      </a:endParaRPr>
                    </a:p>
                  </a:txBody>
                  <a:tcPr/>
                </a:tc>
                <a:tc>
                  <a:txBody>
                    <a:bodyPr/>
                    <a:lstStyle/>
                    <a:p>
                      <a:r>
                        <a:rPr kumimoji="1" lang="ja-JP" altLang="en-US" sz="1400" kern="1200" dirty="0">
                          <a:solidFill>
                            <a:srgbClr val="FF0000"/>
                          </a:solidFill>
                          <a:effectLst/>
                          <a:latin typeface="Meiryo" panose="020B0604030504040204" pitchFamily="50" charset="-128"/>
                          <a:ea typeface="Meiryo" panose="020B0604030504040204" pitchFamily="50" charset="-128"/>
                          <a:cs typeface="+mn-cs"/>
                        </a:rPr>
                        <a:t>更新</a:t>
                      </a:r>
                      <a:r>
                        <a:rPr kumimoji="1" lang="ja-JP" altLang="ja-JP" sz="1400" kern="1200" dirty="0">
                          <a:solidFill>
                            <a:srgbClr val="FF0000"/>
                          </a:solidFill>
                          <a:effectLst/>
                          <a:latin typeface="Meiryo" panose="020B0604030504040204" pitchFamily="50" charset="-128"/>
                          <a:ea typeface="Meiryo" panose="020B0604030504040204" pitchFamily="50" charset="-128"/>
                          <a:cs typeface="+mn-cs"/>
                        </a:rPr>
                        <a:t>一覧</a:t>
                      </a:r>
                      <a:endParaRPr kumimoji="1" lang="en-US" altLang="ja-JP" sz="1400" dirty="0">
                        <a:solidFill>
                          <a:srgbClr val="FF0000"/>
                        </a:solidFill>
                        <a:latin typeface="Meiryo" panose="020B0604030504040204" pitchFamily="50" charset="-128"/>
                        <a:ea typeface="Meiryo" panose="020B0604030504040204" pitchFamily="50" charset="-128"/>
                      </a:endParaRPr>
                    </a:p>
                  </a:txBody>
                  <a:tcPr/>
                </a:tc>
                <a:tc>
                  <a:txBody>
                    <a:bodyPr/>
                    <a:lstStyle/>
                    <a:p>
                      <a:r>
                        <a:rPr kumimoji="1" lang="ja-JP" altLang="en-US" sz="1400" dirty="0">
                          <a:latin typeface="Meiryo" panose="020B0604030504040204" pitchFamily="50" charset="-128"/>
                          <a:ea typeface="Meiryo" panose="020B0604030504040204" pitchFamily="50" charset="-128"/>
                        </a:rPr>
                        <a:t>突合用住基データとシステム間において、続柄、住所、住民区分等の項目で内容が異なるデータの反映内容が確認できる一覧です。</a:t>
                      </a:r>
                      <a:endParaRPr kumimoji="1" lang="en-US" altLang="ja-JP" sz="1400" dirty="0">
                        <a:latin typeface="Meiryo" panose="020B0604030504040204" pitchFamily="50" charset="-128"/>
                        <a:ea typeface="Meiryo" panose="020B0604030504040204" pitchFamily="50" charset="-128"/>
                      </a:endParaRPr>
                    </a:p>
                    <a:p>
                      <a:endParaRPr kumimoji="1" lang="en-US" altLang="ja-JP" sz="1400" dirty="0">
                        <a:latin typeface="Meiryo" panose="020B0604030504040204" pitchFamily="50" charset="-128"/>
                        <a:ea typeface="Meiryo" panose="020B0604030504040204" pitchFamily="50" charset="-128"/>
                      </a:endParaRPr>
                    </a:p>
                    <a:p>
                      <a:r>
                        <a:rPr kumimoji="1" lang="ja-JP" altLang="en-US" sz="1200" dirty="0">
                          <a:latin typeface="Meiryo" panose="020B0604030504040204" pitchFamily="50" charset="-128"/>
                          <a:ea typeface="Meiryo" panose="020B0604030504040204" pitchFamily="50" charset="-128"/>
                        </a:rPr>
                        <a:t>住基突合処理結果画面の突合結果一覧で</a:t>
                      </a:r>
                      <a:r>
                        <a:rPr kumimoji="1" lang="en-US" altLang="ja-JP" sz="1200" dirty="0">
                          <a:latin typeface="Meiryo" panose="020B0604030504040204" pitchFamily="50" charset="-128"/>
                          <a:ea typeface="Meiryo" panose="020B0604030504040204" pitchFamily="50" charset="-128"/>
                        </a:rPr>
                        <a:t>【</a:t>
                      </a:r>
                      <a:r>
                        <a:rPr kumimoji="1" lang="ja-JP" altLang="en-US" sz="1200" dirty="0">
                          <a:latin typeface="Meiryo" panose="020B0604030504040204" pitchFamily="50" charset="-128"/>
                          <a:ea typeface="Meiryo" panose="020B0604030504040204" pitchFamily="50" charset="-128"/>
                        </a:rPr>
                        <a:t>更新</a:t>
                      </a:r>
                      <a:r>
                        <a:rPr kumimoji="1" lang="en-US" altLang="ja-JP" sz="1200" dirty="0">
                          <a:latin typeface="Meiryo" panose="020B0604030504040204" pitchFamily="50" charset="-128"/>
                          <a:ea typeface="Meiryo" panose="020B0604030504040204" pitchFamily="50" charset="-128"/>
                        </a:rPr>
                        <a:t>】</a:t>
                      </a:r>
                      <a:r>
                        <a:rPr kumimoji="1" lang="ja-JP" altLang="en-US" sz="1200" dirty="0">
                          <a:latin typeface="Meiryo" panose="020B0604030504040204" pitchFamily="50" charset="-128"/>
                          <a:ea typeface="Meiryo" panose="020B0604030504040204" pitchFamily="50" charset="-128"/>
                        </a:rPr>
                        <a:t>となっているデータが該当します。</a:t>
                      </a:r>
                    </a:p>
                  </a:txBody>
                  <a:tcPr/>
                </a:tc>
                <a:extLst>
                  <a:ext uri="{0D108BD9-81ED-4DB2-BD59-A6C34878D82A}">
                    <a16:rowId xmlns:a16="http://schemas.microsoft.com/office/drawing/2014/main" val="10001"/>
                  </a:ext>
                </a:extLst>
              </a:tr>
              <a:tr h="470933">
                <a:tc>
                  <a:txBody>
                    <a:bodyPr/>
                    <a:lstStyle/>
                    <a:p>
                      <a:pPr algn="ctr"/>
                      <a:r>
                        <a:rPr kumimoji="1" lang="en-US" altLang="ja-JP" sz="1400" dirty="0">
                          <a:latin typeface="Meiryo" panose="020B0604030504040204" pitchFamily="50" charset="-128"/>
                          <a:ea typeface="Meiryo" panose="020B0604030504040204" pitchFamily="50" charset="-128"/>
                        </a:rPr>
                        <a:t>2</a:t>
                      </a:r>
                      <a:endParaRPr kumimoji="1" lang="ja-JP" altLang="en-US" sz="1400" dirty="0">
                        <a:latin typeface="Meiryo" panose="020B0604030504040204" pitchFamily="50" charset="-128"/>
                        <a:ea typeface="Meiryo" panose="020B0604030504040204" pitchFamily="50" charset="-128"/>
                      </a:endParaRPr>
                    </a:p>
                  </a:txBody>
                  <a:tcPr/>
                </a:tc>
                <a:tc>
                  <a:txBody>
                    <a:bodyPr/>
                    <a:lstStyle/>
                    <a:p>
                      <a:r>
                        <a:rPr kumimoji="1" lang="ja-JP" altLang="en-US" sz="1400" dirty="0">
                          <a:latin typeface="Meiryo" panose="020B0604030504040204" pitchFamily="50" charset="-128"/>
                          <a:ea typeface="Meiryo" panose="020B0604030504040204" pitchFamily="50" charset="-128"/>
                        </a:rPr>
                        <a:t>世帯員・農家</a:t>
                      </a:r>
                      <a:r>
                        <a:rPr kumimoji="1" lang="en-US" altLang="ja-JP" sz="1400" dirty="0">
                          <a:latin typeface="Meiryo" panose="020B0604030504040204" pitchFamily="50" charset="-128"/>
                          <a:ea typeface="Meiryo" panose="020B0604030504040204" pitchFamily="50" charset="-128"/>
                        </a:rPr>
                        <a:t>/</a:t>
                      </a:r>
                      <a:r>
                        <a:rPr kumimoji="1" lang="ja-JP" altLang="en-US" sz="1400" dirty="0">
                          <a:latin typeface="Meiryo" panose="020B0604030504040204" pitchFamily="50" charset="-128"/>
                          <a:ea typeface="Meiryo" panose="020B0604030504040204" pitchFamily="50" charset="-128"/>
                        </a:rPr>
                        <a:t>法人突合エラー一覧</a:t>
                      </a:r>
                    </a:p>
                  </a:txBody>
                  <a:tcPr/>
                </a:tc>
                <a:tc>
                  <a:txBody>
                    <a:bodyPr/>
                    <a:lstStyle/>
                    <a:p>
                      <a:r>
                        <a:rPr kumimoji="1" lang="ja-JP" altLang="en-US" sz="1400" dirty="0">
                          <a:latin typeface="Meiryo" panose="020B0604030504040204" pitchFamily="50" charset="-128"/>
                          <a:ea typeface="Meiryo" panose="020B0604030504040204" pitchFamily="50" charset="-128"/>
                        </a:rPr>
                        <a:t>更新対象の農家</a:t>
                      </a:r>
                      <a:r>
                        <a:rPr kumimoji="1" lang="en-US" altLang="ja-JP" sz="1400" dirty="0">
                          <a:latin typeface="Meiryo" panose="020B0604030504040204" pitchFamily="50" charset="-128"/>
                          <a:ea typeface="Meiryo" panose="020B0604030504040204" pitchFamily="50" charset="-128"/>
                        </a:rPr>
                        <a:t>/</a:t>
                      </a:r>
                      <a:r>
                        <a:rPr kumimoji="1" lang="ja-JP" altLang="en-US" sz="1400" dirty="0">
                          <a:latin typeface="Meiryo" panose="020B0604030504040204" pitchFamily="50" charset="-128"/>
                          <a:ea typeface="Meiryo" panose="020B0604030504040204" pitchFamily="50" charset="-128"/>
                        </a:rPr>
                        <a:t>法人のうち代表者の突合用住基データの住民区分をチェックし、住民ではないと判断された一覧です。</a:t>
                      </a:r>
                      <a:endParaRPr kumimoji="1" lang="en-US" altLang="ja-JP" sz="1400" dirty="0">
                        <a:latin typeface="Meiryo" panose="020B0604030504040204" pitchFamily="50" charset="-128"/>
                        <a:ea typeface="Meiryo" panose="020B0604030504040204" pitchFamily="50" charset="-128"/>
                      </a:endParaRPr>
                    </a:p>
                    <a:p>
                      <a:endParaRPr kumimoji="1" lang="en-US" altLang="ja-JP" sz="1400" dirty="0">
                        <a:latin typeface="Meiryo" panose="020B0604030504040204" pitchFamily="50" charset="-128"/>
                        <a:ea typeface="Meiryo" panose="020B0604030504040204" pitchFamily="50" charset="-128"/>
                      </a:endParaRPr>
                    </a:p>
                    <a:p>
                      <a:r>
                        <a:rPr kumimoji="1" lang="ja-JP" altLang="en-US" sz="1200" dirty="0">
                          <a:latin typeface="Meiryo" panose="020B0604030504040204" pitchFamily="50" charset="-128"/>
                          <a:ea typeface="Meiryo" panose="020B0604030504040204" pitchFamily="50" charset="-128"/>
                        </a:rPr>
                        <a:t>更新対象となったデータの世帯員番号が、農業委員会サポートシステムの農家</a:t>
                      </a:r>
                      <a:r>
                        <a:rPr kumimoji="1" lang="en-US" altLang="ja-JP" sz="1200" dirty="0">
                          <a:latin typeface="Meiryo" panose="020B0604030504040204" pitchFamily="50" charset="-128"/>
                          <a:ea typeface="Meiryo" panose="020B0604030504040204" pitchFamily="50" charset="-128"/>
                        </a:rPr>
                        <a:t>/</a:t>
                      </a:r>
                      <a:r>
                        <a:rPr kumimoji="1" lang="ja-JP" altLang="en-US" sz="1200" dirty="0">
                          <a:latin typeface="Meiryo" panose="020B0604030504040204" pitchFamily="50" charset="-128"/>
                          <a:ea typeface="Meiryo" panose="020B0604030504040204" pitchFamily="50" charset="-128"/>
                        </a:rPr>
                        <a:t>法人経営データの代表者として登録されている場合、突合用住基データの住民区分をチェックします。その結果、住民区分が「住民」以外だった場合は、「農家</a:t>
                      </a:r>
                      <a:r>
                        <a:rPr kumimoji="1" lang="en-US" altLang="ja-JP" sz="1200" dirty="0">
                          <a:latin typeface="Meiryo" panose="020B0604030504040204" pitchFamily="50" charset="-128"/>
                          <a:ea typeface="Meiryo" panose="020B0604030504040204" pitchFamily="50" charset="-128"/>
                        </a:rPr>
                        <a:t>/</a:t>
                      </a:r>
                      <a:r>
                        <a:rPr kumimoji="1" lang="ja-JP" altLang="en-US" sz="1200" dirty="0">
                          <a:latin typeface="Meiryo" panose="020B0604030504040204" pitchFamily="50" charset="-128"/>
                          <a:ea typeface="Meiryo" panose="020B0604030504040204" pitchFamily="50" charset="-128"/>
                        </a:rPr>
                        <a:t>法人が住民でない」エラーとなります。</a:t>
                      </a:r>
                    </a:p>
                  </a:txBody>
                  <a:tcPr/>
                </a:tc>
                <a:extLst>
                  <a:ext uri="{0D108BD9-81ED-4DB2-BD59-A6C34878D82A}">
                    <a16:rowId xmlns:a16="http://schemas.microsoft.com/office/drawing/2014/main" val="10002"/>
                  </a:ext>
                </a:extLst>
              </a:tr>
              <a:tr h="559236">
                <a:tc>
                  <a:txBody>
                    <a:bodyPr/>
                    <a:lstStyle/>
                    <a:p>
                      <a:pPr algn="ctr"/>
                      <a:r>
                        <a:rPr kumimoji="1" lang="en-US" altLang="ja-JP" sz="1400" dirty="0">
                          <a:latin typeface="Meiryo" panose="020B0604030504040204" pitchFamily="50" charset="-128"/>
                          <a:ea typeface="Meiryo" panose="020B0604030504040204" pitchFamily="50" charset="-128"/>
                        </a:rPr>
                        <a:t>3</a:t>
                      </a:r>
                      <a:endParaRPr kumimoji="1" lang="ja-JP" altLang="en-US" sz="1400" dirty="0">
                        <a:latin typeface="Meiryo" panose="020B0604030504040204" pitchFamily="50" charset="-128"/>
                        <a:ea typeface="Meiryo" panose="020B0604030504040204" pitchFamily="50" charset="-128"/>
                      </a:endParaRPr>
                    </a:p>
                  </a:txBody>
                  <a:tcPr/>
                </a:tc>
                <a:tc>
                  <a:txBody>
                    <a:bodyPr/>
                    <a:lstStyle/>
                    <a:p>
                      <a:r>
                        <a:rPr kumimoji="1" lang="zh-TW" altLang="en-US" sz="1400" dirty="0">
                          <a:solidFill>
                            <a:srgbClr val="FF0000"/>
                          </a:solidFill>
                          <a:latin typeface="Meiryo" panose="020B0604030504040204" pitchFamily="50" charset="-128"/>
                          <a:ea typeface="Meiryo" panose="020B0604030504040204" pitchFamily="50" charset="-128"/>
                        </a:rPr>
                        <a:t>世帯員自動作成一覧</a:t>
                      </a:r>
                      <a:endParaRPr kumimoji="1" lang="en-US" altLang="ja-JP" sz="1400" dirty="0">
                        <a:solidFill>
                          <a:srgbClr val="FF0000"/>
                        </a:solidFill>
                        <a:latin typeface="Meiryo" panose="020B0604030504040204" pitchFamily="50" charset="-128"/>
                        <a:ea typeface="Meiryo" panose="020B0604030504040204" pitchFamily="50" charset="-128"/>
                      </a:endParaRPr>
                    </a:p>
                  </a:txBody>
                  <a:tcPr/>
                </a:tc>
                <a:tc>
                  <a:txBody>
                    <a:bodyPr/>
                    <a:lstStyle/>
                    <a:p>
                      <a:r>
                        <a:rPr kumimoji="1" lang="ja-JP" altLang="en-US" sz="1400" dirty="0">
                          <a:latin typeface="Meiryo" panose="020B0604030504040204" pitchFamily="50" charset="-128"/>
                          <a:ea typeface="Meiryo" panose="020B0604030504040204" pitchFamily="50" charset="-128"/>
                        </a:rPr>
                        <a:t>住基世帯コードで突合した結果、農地台帳に登録済の世帯における世帯員であり、かつ突合用住基データに登録されているが、農業委員会サポートシステムには登録されていないため、新規追加する必要がある世帯員の一覧です。</a:t>
                      </a:r>
                      <a:endParaRPr kumimoji="1" lang="en-US" altLang="ja-JP" sz="1400" dirty="0">
                        <a:latin typeface="Meiryo" panose="020B0604030504040204" pitchFamily="50" charset="-128"/>
                        <a:ea typeface="Meiryo" panose="020B0604030504040204" pitchFamily="50" charset="-128"/>
                      </a:endParaRPr>
                    </a:p>
                    <a:p>
                      <a:endParaRPr kumimoji="1" lang="en-US" altLang="ja-JP" sz="1400" dirty="0">
                        <a:latin typeface="Meiryo" panose="020B0604030504040204" pitchFamily="50" charset="-128"/>
                        <a:ea typeface="Meiryo" panose="020B0604030504040204" pitchFamily="50" charset="-128"/>
                      </a:endParaRPr>
                    </a:p>
                    <a:p>
                      <a:r>
                        <a:rPr kumimoji="1" lang="ja-JP" altLang="en-US" sz="1200" dirty="0">
                          <a:latin typeface="Meiryo" panose="020B0604030504040204" pitchFamily="50" charset="-128"/>
                          <a:ea typeface="Meiryo" panose="020B0604030504040204" pitchFamily="50" charset="-128"/>
                        </a:rPr>
                        <a:t>住基突合処理結果画面の突合結果一覧で</a:t>
                      </a:r>
                      <a:r>
                        <a:rPr kumimoji="1" lang="en-US" altLang="ja-JP" sz="1200" dirty="0">
                          <a:latin typeface="Meiryo" panose="020B0604030504040204" pitchFamily="50" charset="-128"/>
                          <a:ea typeface="Meiryo" panose="020B0604030504040204" pitchFamily="50" charset="-128"/>
                        </a:rPr>
                        <a:t>【</a:t>
                      </a:r>
                      <a:r>
                        <a:rPr kumimoji="1" lang="ja-JP" altLang="en-US" sz="1200" dirty="0">
                          <a:latin typeface="Meiryo" panose="020B0604030504040204" pitchFamily="50" charset="-128"/>
                          <a:ea typeface="Meiryo" panose="020B0604030504040204" pitchFamily="50" charset="-128"/>
                        </a:rPr>
                        <a:t>新規</a:t>
                      </a:r>
                      <a:r>
                        <a:rPr kumimoji="1" lang="en-US" altLang="ja-JP" sz="1200" dirty="0">
                          <a:latin typeface="Meiryo" panose="020B0604030504040204" pitchFamily="50" charset="-128"/>
                          <a:ea typeface="Meiryo" panose="020B0604030504040204" pitchFamily="50" charset="-128"/>
                        </a:rPr>
                        <a:t>】</a:t>
                      </a:r>
                      <a:r>
                        <a:rPr kumimoji="1" lang="ja-JP" altLang="en-US" sz="1200" dirty="0">
                          <a:latin typeface="Meiryo" panose="020B0604030504040204" pitchFamily="50" charset="-128"/>
                          <a:ea typeface="Meiryo" panose="020B0604030504040204" pitchFamily="50" charset="-128"/>
                        </a:rPr>
                        <a:t>となっているデータが該当します。</a:t>
                      </a:r>
                    </a:p>
                    <a:p>
                      <a:r>
                        <a:rPr kumimoji="1" lang="ja-JP" altLang="en-US" sz="1200" dirty="0">
                          <a:latin typeface="Meiryo" panose="020B0604030504040204" pitchFamily="50" charset="-128"/>
                          <a:ea typeface="Meiryo" panose="020B0604030504040204" pitchFamily="50" charset="-128"/>
                        </a:rPr>
                        <a:t>住基世帯コードで突合した結果、農業委員会サポートシステム側に登録されていない世帯員番号（住民のみ）が突合用住基データに存在する場合、新規で追加すべき世帯員としてデータが作成されます。</a:t>
                      </a:r>
                    </a:p>
                  </a:txBody>
                  <a:tcPr/>
                </a:tc>
                <a:extLst>
                  <a:ext uri="{0D108BD9-81ED-4DB2-BD59-A6C34878D82A}">
                    <a16:rowId xmlns:a16="http://schemas.microsoft.com/office/drawing/2014/main" val="10003"/>
                  </a:ext>
                </a:extLst>
              </a:tr>
            </a:tbl>
          </a:graphicData>
        </a:graphic>
      </p:graphicFrame>
      <p:sp>
        <p:nvSpPr>
          <p:cNvPr id="2" name="タイトル 1"/>
          <p:cNvSpPr>
            <a:spLocks noGrp="1"/>
          </p:cNvSpPr>
          <p:nvPr>
            <p:ph type="title"/>
          </p:nvPr>
        </p:nvSpPr>
        <p:spPr/>
        <p:txBody>
          <a:bodyPr/>
          <a:lstStyle/>
          <a:p>
            <a:r>
              <a:rPr lang="en-US" altLang="ja-JP" dirty="0"/>
              <a:t>4-2-5. </a:t>
            </a:r>
            <a:r>
              <a:rPr lang="ja-JP" altLang="en-US" dirty="0"/>
              <a:t>突合処理を実行する（</a:t>
            </a:r>
            <a:r>
              <a:rPr lang="en-US" altLang="ja-JP" dirty="0"/>
              <a:t>3/4</a:t>
            </a:r>
            <a:r>
              <a:rPr lang="ja-JP" altLang="en-US" dirty="0"/>
              <a:t>）</a:t>
            </a:r>
            <a:endParaRPr kumimoji="1" lang="ja-JP" altLang="en-US" dirty="0"/>
          </a:p>
        </p:txBody>
      </p:sp>
      <p:sp>
        <p:nvSpPr>
          <p:cNvPr id="5" name="テキスト プレースホルダー 17">
            <a:extLst>
              <a:ext uri="{FF2B5EF4-FFF2-40B4-BE49-F238E27FC236}">
                <a16:creationId xmlns:a16="http://schemas.microsoft.com/office/drawing/2014/main" id="{8ADD00C7-8E07-45BC-A13D-90AC86D69D15}"/>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レイアウトチェックが完了した後、突合処理を実行します。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dirty="0"/>
              <a:t>＞データ項目・コードの紐づけ</a:t>
            </a:r>
            <a:r>
              <a:rPr lang="ja-JP" altLang="en-US" dirty="0">
                <a:latin typeface="メイリオ" panose="020B0604030504040204" pitchFamily="50" charset="-128"/>
                <a:ea typeface="メイリオ" panose="020B0604030504040204" pitchFamily="50" charset="-128"/>
              </a:rPr>
              <a:t>＞レイアウトチェック＞</a:t>
            </a:r>
            <a:r>
              <a:rPr lang="ja-JP" altLang="en-US" b="1" dirty="0">
                <a:solidFill>
                  <a:srgbClr val="FF0000"/>
                </a:solidFill>
                <a:latin typeface="メイリオ" panose="020B0604030504040204" pitchFamily="50" charset="-128"/>
                <a:ea typeface="メイリオ" panose="020B0604030504040204" pitchFamily="50" charset="-128"/>
              </a:rPr>
              <a:t>突合処理実行</a:t>
            </a:r>
            <a:r>
              <a:rPr lang="ja-JP" altLang="en-US" dirty="0">
                <a:latin typeface="メイリオ" panose="020B0604030504040204" pitchFamily="50" charset="-128"/>
                <a:ea typeface="メイリオ" panose="020B0604030504040204" pitchFamily="50" charset="-128"/>
              </a:rPr>
              <a:t>＞突合結果アップロード</a:t>
            </a:r>
          </a:p>
        </p:txBody>
      </p:sp>
      <p:sp>
        <p:nvSpPr>
          <p:cNvPr id="6" name="テキスト ボックス 5">
            <a:extLst>
              <a:ext uri="{FF2B5EF4-FFF2-40B4-BE49-F238E27FC236}">
                <a16:creationId xmlns:a16="http://schemas.microsoft.com/office/drawing/2014/main" id="{DC17BC8A-C69B-4496-ABEA-932D17573FDA}"/>
              </a:ext>
            </a:extLst>
          </p:cNvPr>
          <p:cNvSpPr txBox="1"/>
          <p:nvPr/>
        </p:nvSpPr>
        <p:spPr>
          <a:xfrm>
            <a:off x="512811" y="5805952"/>
            <a:ext cx="4680520"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赤文字は</a:t>
            </a:r>
            <a:r>
              <a:rPr kumimoji="1" lang="en-US" altLang="ja-JP" sz="1400" dirty="0">
                <a:latin typeface="メイリオ" panose="020B0604030504040204" pitchFamily="50" charset="-128"/>
                <a:ea typeface="メイリオ" panose="020B0604030504040204" pitchFamily="50" charset="-128"/>
              </a:rPr>
              <a:t>CSV</a:t>
            </a:r>
            <a:r>
              <a:rPr kumimoji="1" lang="ja-JP" altLang="en-US" sz="1400" dirty="0">
                <a:latin typeface="メイリオ" panose="020B0604030504040204" pitchFamily="50" charset="-128"/>
                <a:ea typeface="メイリオ" panose="020B0604030504040204" pitchFamily="50" charset="-128"/>
              </a:rPr>
              <a:t>での反映・非反映項目の取り込み可能</a:t>
            </a:r>
          </a:p>
        </p:txBody>
      </p:sp>
    </p:spTree>
    <p:extLst>
      <p:ext uri="{BB962C8B-B14F-4D97-AF65-F5344CB8AC3E}">
        <p14:creationId xmlns:p14="http://schemas.microsoft.com/office/powerpoint/2010/main" val="408403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4-2-5. </a:t>
            </a:r>
            <a:r>
              <a:rPr lang="ja-JP" altLang="en-US" dirty="0"/>
              <a:t>突合処理を実行する（</a:t>
            </a:r>
            <a:r>
              <a:rPr lang="en-US" altLang="ja-JP" dirty="0"/>
              <a:t>4/4</a:t>
            </a:r>
            <a:r>
              <a:rPr lang="ja-JP" altLang="en-US" dirty="0"/>
              <a:t>）</a:t>
            </a:r>
            <a:endParaRPr kumimoji="1" lang="ja-JP" altLang="en-US" dirty="0"/>
          </a:p>
        </p:txBody>
      </p:sp>
      <p:pic>
        <p:nvPicPr>
          <p:cNvPr id="3" name="図 2">
            <a:extLst>
              <a:ext uri="{FF2B5EF4-FFF2-40B4-BE49-F238E27FC236}">
                <a16:creationId xmlns:a16="http://schemas.microsoft.com/office/drawing/2014/main" id="{20EA31BA-19EA-478C-BF10-7CC3E3388BCF}"/>
              </a:ext>
            </a:extLst>
          </p:cNvPr>
          <p:cNvPicPr>
            <a:picLocks noChangeAspect="1"/>
          </p:cNvPicPr>
          <p:nvPr/>
        </p:nvPicPr>
        <p:blipFill>
          <a:blip r:embed="rId2"/>
          <a:stretch>
            <a:fillRect/>
          </a:stretch>
        </p:blipFill>
        <p:spPr>
          <a:xfrm>
            <a:off x="119336" y="1628799"/>
            <a:ext cx="7488832" cy="4752528"/>
          </a:xfrm>
          <a:prstGeom prst="rect">
            <a:avLst/>
          </a:prstGeom>
        </p:spPr>
      </p:pic>
      <p:sp>
        <p:nvSpPr>
          <p:cNvPr id="6" name="正方形/長方形 5">
            <a:extLst>
              <a:ext uri="{FF2B5EF4-FFF2-40B4-BE49-F238E27FC236}">
                <a16:creationId xmlns:a16="http://schemas.microsoft.com/office/drawing/2014/main" id="{FA486F19-C7F5-4F9A-BF13-87E86AB3A543}"/>
              </a:ext>
            </a:extLst>
          </p:cNvPr>
          <p:cNvSpPr>
            <a:spLocks noChangeArrowheads="1"/>
          </p:cNvSpPr>
          <p:nvPr/>
        </p:nvSpPr>
        <p:spPr bwMode="auto">
          <a:xfrm>
            <a:off x="623392" y="1628799"/>
            <a:ext cx="504056" cy="4680521"/>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4" name="テキスト ボックス 3">
            <a:extLst>
              <a:ext uri="{FF2B5EF4-FFF2-40B4-BE49-F238E27FC236}">
                <a16:creationId xmlns:a16="http://schemas.microsoft.com/office/drawing/2014/main" id="{A0A443BF-3F11-4823-8C36-7D5E29E8A216}"/>
              </a:ext>
            </a:extLst>
          </p:cNvPr>
          <p:cNvSpPr txBox="1"/>
          <p:nvPr/>
        </p:nvSpPr>
        <p:spPr>
          <a:xfrm>
            <a:off x="2351584" y="6469778"/>
            <a:ext cx="3744416" cy="338554"/>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図：「更新一覧」の</a:t>
            </a:r>
            <a:r>
              <a:rPr kumimoji="1" lang="en-US" altLang="ja-JP" sz="1600" dirty="0">
                <a:latin typeface="メイリオ" panose="020B0604030504040204" pitchFamily="50" charset="-128"/>
                <a:ea typeface="メイリオ" panose="020B0604030504040204" pitchFamily="50" charset="-128"/>
              </a:rPr>
              <a:t>CSV</a:t>
            </a:r>
            <a:r>
              <a:rPr kumimoji="1" lang="ja-JP" altLang="en-US" sz="1600" dirty="0">
                <a:latin typeface="メイリオ" panose="020B0604030504040204" pitchFamily="50" charset="-128"/>
                <a:ea typeface="メイリオ" panose="020B0604030504040204" pitchFamily="50" charset="-128"/>
              </a:rPr>
              <a:t>ファイル</a:t>
            </a:r>
          </a:p>
        </p:txBody>
      </p:sp>
      <p:sp>
        <p:nvSpPr>
          <p:cNvPr id="8" name="テキスト ボックス 7">
            <a:extLst>
              <a:ext uri="{FF2B5EF4-FFF2-40B4-BE49-F238E27FC236}">
                <a16:creationId xmlns:a16="http://schemas.microsoft.com/office/drawing/2014/main" id="{9ADC209F-EBF5-438C-B07D-162143CCABBD}"/>
              </a:ext>
            </a:extLst>
          </p:cNvPr>
          <p:cNvSpPr txBox="1"/>
          <p:nvPr/>
        </p:nvSpPr>
        <p:spPr>
          <a:xfrm>
            <a:off x="7608168" y="1628799"/>
            <a:ext cx="4702676" cy="46474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ファイルでの突合結果の反映・非反映方法を説明します。ここでは「更新一覧」の</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ファイルでの更新方法を例示します。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①まずは「内容表示」で各世帯員番号での更新項目を確認します。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反映有無</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で住基台帳データで更新を行わない世帯員番号がある場合には、「１」→「０」に変更します。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「１」→住基台帳データで反映する</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「０」→住基台帳データで反映しない</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反映有無の設定後、ファイルを保存し、「突合結果出力・取込」画面で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ファイルの取込を行います。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反映有無</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以外の項目は、編集しても突合結果に反映することはできませんのでご留意ください。</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5DCAEE75-9759-4C23-8D8C-843FE37807DB}"/>
              </a:ext>
            </a:extLst>
          </p:cNvPr>
          <p:cNvSpPr>
            <a:spLocks noChangeArrowheads="1"/>
          </p:cNvSpPr>
          <p:nvPr/>
        </p:nvSpPr>
        <p:spPr bwMode="auto">
          <a:xfrm>
            <a:off x="1127448" y="1628799"/>
            <a:ext cx="1728192" cy="4680521"/>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1" name="円/楕円 19">
            <a:extLst>
              <a:ext uri="{FF2B5EF4-FFF2-40B4-BE49-F238E27FC236}">
                <a16:creationId xmlns:a16="http://schemas.microsoft.com/office/drawing/2014/main" id="{E111D212-1BC9-499A-B8CB-F64AB39823D2}"/>
              </a:ext>
            </a:extLst>
          </p:cNvPr>
          <p:cNvSpPr/>
          <p:nvPr/>
        </p:nvSpPr>
        <p:spPr>
          <a:xfrm>
            <a:off x="2189851" y="1700808"/>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プレースホルダー 17">
            <a:extLst>
              <a:ext uri="{FF2B5EF4-FFF2-40B4-BE49-F238E27FC236}">
                <a16:creationId xmlns:a16="http://schemas.microsoft.com/office/drawing/2014/main" id="{D1FE7FD9-77E5-44AB-880E-E35A679B56FC}"/>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レイアウトチェックが完了した後、突合処理を実行します。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dirty="0"/>
              <a:t>＞データ項目・コードの紐づけ</a:t>
            </a:r>
            <a:r>
              <a:rPr lang="ja-JP" altLang="en-US" dirty="0">
                <a:latin typeface="メイリオ" panose="020B0604030504040204" pitchFamily="50" charset="-128"/>
                <a:ea typeface="メイリオ" panose="020B0604030504040204" pitchFamily="50" charset="-128"/>
              </a:rPr>
              <a:t>＞レイアウトチェック＞</a:t>
            </a:r>
            <a:r>
              <a:rPr lang="ja-JP" altLang="en-US" b="1" dirty="0">
                <a:solidFill>
                  <a:srgbClr val="FF0000"/>
                </a:solidFill>
                <a:latin typeface="メイリオ" panose="020B0604030504040204" pitchFamily="50" charset="-128"/>
                <a:ea typeface="メイリオ" panose="020B0604030504040204" pitchFamily="50" charset="-128"/>
              </a:rPr>
              <a:t>突合処理実行</a:t>
            </a:r>
            <a:r>
              <a:rPr lang="ja-JP" altLang="en-US" dirty="0">
                <a:latin typeface="メイリオ" panose="020B0604030504040204" pitchFamily="50" charset="-128"/>
                <a:ea typeface="メイリオ" panose="020B0604030504040204" pitchFamily="50" charset="-128"/>
              </a:rPr>
              <a:t>＞突合結果アップロード</a:t>
            </a:r>
          </a:p>
        </p:txBody>
      </p:sp>
    </p:spTree>
    <p:extLst>
      <p:ext uri="{BB962C8B-B14F-4D97-AF65-F5344CB8AC3E}">
        <p14:creationId xmlns:p14="http://schemas.microsoft.com/office/powerpoint/2010/main" val="147351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E29C46A-B50A-42C9-A06A-8DB95E95A7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881" y="1634636"/>
            <a:ext cx="6845276" cy="4493093"/>
          </a:xfrm>
          <a:prstGeom prst="rect">
            <a:avLst/>
          </a:prstGeom>
        </p:spPr>
      </p:pic>
      <p:sp>
        <p:nvSpPr>
          <p:cNvPr id="13" name="正方形/長方形 12"/>
          <p:cNvSpPr>
            <a:spLocks noChangeArrowheads="1"/>
          </p:cNvSpPr>
          <p:nvPr/>
        </p:nvSpPr>
        <p:spPr bwMode="auto">
          <a:xfrm>
            <a:off x="6492043" y="2851851"/>
            <a:ext cx="576063" cy="23470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4" name="正方形/長方形 13"/>
          <p:cNvSpPr>
            <a:spLocks noChangeArrowheads="1"/>
          </p:cNvSpPr>
          <p:nvPr/>
        </p:nvSpPr>
        <p:spPr bwMode="auto">
          <a:xfrm>
            <a:off x="6490059" y="5896395"/>
            <a:ext cx="648098" cy="231334"/>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0" name="テキスト ボックス 19"/>
          <p:cNvSpPr txBox="1"/>
          <p:nvPr/>
        </p:nvSpPr>
        <p:spPr>
          <a:xfrm>
            <a:off x="7402322" y="1625768"/>
            <a:ext cx="4670341"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P27</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28</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での</a:t>
            </a:r>
            <a:r>
              <a:rPr lang="zh-CN" altLang="en-US" sz="1600" dirty="0">
                <a:latin typeface="メイリオ" panose="020B0604030504040204" pitchFamily="50" charset="-128"/>
                <a:ea typeface="メイリオ" panose="020B0604030504040204" pitchFamily="50" charset="-128"/>
                <a:cs typeface="Meiryo UI" panose="020B0604030504040204" pitchFamily="50" charset="-128"/>
              </a:rPr>
              <a:t>住基突合処理画面</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や</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ファイルでの反映・非反映設定を行い、農業委員会サポートシステムに反映結果をアップロードします。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①今回設定した反映・非反映情報を保存するため「設定を保存」を押下します。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②次回以降の突合で今回の反映・非反映設定を利用する場合「設定を読み込む」を押下します。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③「反映結果アップロード」を押下し、農業委員会サポートシステムに突合結果をアップロードします。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1" name="円/楕円 19"/>
          <p:cNvSpPr/>
          <p:nvPr/>
        </p:nvSpPr>
        <p:spPr>
          <a:xfrm>
            <a:off x="6119765" y="2494178"/>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19"/>
          <p:cNvSpPr/>
          <p:nvPr/>
        </p:nvSpPr>
        <p:spPr>
          <a:xfrm>
            <a:off x="6119765" y="2851851"/>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lang="en-US" altLang="ja-JP" dirty="0"/>
              <a:t>4-2-6. </a:t>
            </a:r>
            <a:r>
              <a:rPr lang="ja-JP" altLang="en-US" dirty="0"/>
              <a:t>住基台帳との突合結果をアップロードする</a:t>
            </a:r>
            <a:endParaRPr kumimoji="1" lang="ja-JP" altLang="en-US" dirty="0"/>
          </a:p>
        </p:txBody>
      </p:sp>
      <p:sp>
        <p:nvSpPr>
          <p:cNvPr id="18" name="テキスト プレースホルダー 17">
            <a:extLst>
              <a:ext uri="{FF2B5EF4-FFF2-40B4-BE49-F238E27FC236}">
                <a16:creationId xmlns:a16="http://schemas.microsoft.com/office/drawing/2014/main" id="{812EE440-9E14-44CD-B9D8-891A4C292AE2}"/>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レイアウトチェックが完了した後、突合処理を実行します。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ファイル取り込み</a:t>
            </a:r>
            <a:r>
              <a:rPr lang="ja-JP" altLang="en-US" dirty="0"/>
              <a:t>＞データ項目・コードの紐づけ</a:t>
            </a:r>
            <a:r>
              <a:rPr lang="ja-JP" altLang="en-US" dirty="0">
                <a:latin typeface="メイリオ" panose="020B0604030504040204" pitchFamily="50" charset="-128"/>
                <a:ea typeface="メイリオ" panose="020B0604030504040204" pitchFamily="50" charset="-128"/>
              </a:rPr>
              <a:t>＞レイアウトチェック＞突合処理実行＞</a:t>
            </a:r>
            <a:r>
              <a:rPr lang="ja-JP" altLang="en-US" b="1" dirty="0">
                <a:solidFill>
                  <a:srgbClr val="FF0000"/>
                </a:solidFill>
                <a:latin typeface="メイリオ" panose="020B0604030504040204" pitchFamily="50" charset="-128"/>
                <a:ea typeface="メイリオ" panose="020B0604030504040204" pitchFamily="50" charset="-128"/>
              </a:rPr>
              <a:t>突合結果アップロード</a:t>
            </a:r>
          </a:p>
        </p:txBody>
      </p:sp>
      <p:sp>
        <p:nvSpPr>
          <p:cNvPr id="26" name="正方形/長方形 25">
            <a:extLst>
              <a:ext uri="{FF2B5EF4-FFF2-40B4-BE49-F238E27FC236}">
                <a16:creationId xmlns:a16="http://schemas.microsoft.com/office/drawing/2014/main" id="{D5DF002C-2537-4E95-9AE1-E9D183300F97}"/>
              </a:ext>
            </a:extLst>
          </p:cNvPr>
          <p:cNvSpPr>
            <a:spLocks noChangeArrowheads="1"/>
          </p:cNvSpPr>
          <p:nvPr/>
        </p:nvSpPr>
        <p:spPr bwMode="auto">
          <a:xfrm>
            <a:off x="6492044" y="2617670"/>
            <a:ext cx="576063" cy="23470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7" name="円/楕円 19">
            <a:extLst>
              <a:ext uri="{FF2B5EF4-FFF2-40B4-BE49-F238E27FC236}">
                <a16:creationId xmlns:a16="http://schemas.microsoft.com/office/drawing/2014/main" id="{A213E1A6-9D40-4347-99E7-2388AC1617B5}"/>
              </a:ext>
            </a:extLst>
          </p:cNvPr>
          <p:cNvSpPr/>
          <p:nvPr/>
        </p:nvSpPr>
        <p:spPr>
          <a:xfrm>
            <a:off x="6119765" y="5965996"/>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4604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参考）</a:t>
            </a:r>
            <a:r>
              <a:rPr lang="en-US" altLang="ja-JP" dirty="0"/>
              <a:t>CSV</a:t>
            </a:r>
            <a:r>
              <a:rPr lang="ja-JP" altLang="en-US" dirty="0"/>
              <a:t>ファイルを閲覧・編集するための方法</a:t>
            </a:r>
            <a:endParaRPr kumimoji="1" lang="ja-JP" altLang="en-US" dirty="0"/>
          </a:p>
        </p:txBody>
      </p:sp>
      <p:sp>
        <p:nvSpPr>
          <p:cNvPr id="9" name="テキスト プレースホルダー 8"/>
          <p:cNvSpPr txBox="1">
            <a:spLocks noGrp="1"/>
          </p:cNvSpPr>
          <p:nvPr>
            <p:ph type="body" sz="quarter" idx="10"/>
          </p:nvPr>
        </p:nvSpPr>
        <p:spPr>
          <a:prstGeom prst="rect">
            <a:avLst/>
          </a:prstGeom>
          <a:solidFill>
            <a:schemeClr val="bg1">
              <a:lumMod val="95000"/>
            </a:schemeClr>
          </a:solidFill>
        </p:spPr>
        <p:txBody>
          <a:bodyPr wrap="square" rtlCol="0">
            <a:normAutofit fontScale="92500"/>
          </a:bodyPr>
          <a:lstStyle/>
          <a:p>
            <a:r>
              <a:rPr lang="ja-JP" altLang="en-US" dirty="0"/>
              <a:t>突合アプリから出力した</a:t>
            </a:r>
            <a:r>
              <a:rPr lang="en-US" altLang="ja-JP" dirty="0"/>
              <a:t>CSV</a:t>
            </a:r>
            <a:r>
              <a:rPr lang="ja-JP" altLang="en-US" dirty="0"/>
              <a:t>ファイルの閲覧・編集を行う際には、ご利用のパソコンにインストールされている表計算ソフトウェア（例：</a:t>
            </a:r>
            <a:r>
              <a:rPr lang="en-US" altLang="ja-JP" dirty="0"/>
              <a:t>Microsoft Excel</a:t>
            </a:r>
            <a:r>
              <a:rPr lang="ja-JP" altLang="en-US" dirty="0"/>
              <a:t>）やテキストエディタ（例：メモ帳）を使用します。ここでは、</a:t>
            </a:r>
            <a:r>
              <a:rPr lang="en-US" altLang="ja-JP" dirty="0"/>
              <a:t>Excel</a:t>
            </a:r>
            <a:r>
              <a:rPr lang="ja-JP" altLang="en-US" dirty="0"/>
              <a:t>を用いた方法を説明します。</a:t>
            </a:r>
            <a:endParaRPr lang="ja-JP" altLang="en-US"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583D9D72-3682-40B5-93C0-D7137283A97D}"/>
              </a:ext>
            </a:extLst>
          </p:cNvPr>
          <p:cNvPicPr>
            <a:picLocks noChangeAspect="1"/>
          </p:cNvPicPr>
          <p:nvPr/>
        </p:nvPicPr>
        <p:blipFill>
          <a:blip r:embed="rId2"/>
          <a:stretch>
            <a:fillRect/>
          </a:stretch>
        </p:blipFill>
        <p:spPr>
          <a:xfrm>
            <a:off x="6528048" y="1441348"/>
            <a:ext cx="5093227" cy="5339809"/>
          </a:xfrm>
          <a:prstGeom prst="rect">
            <a:avLst/>
          </a:prstGeom>
        </p:spPr>
      </p:pic>
      <p:pic>
        <p:nvPicPr>
          <p:cNvPr id="6" name="図 5">
            <a:extLst>
              <a:ext uri="{FF2B5EF4-FFF2-40B4-BE49-F238E27FC236}">
                <a16:creationId xmlns:a16="http://schemas.microsoft.com/office/drawing/2014/main" id="{F3A085C0-5340-4B2D-BB18-BB2189C0F953}"/>
              </a:ext>
            </a:extLst>
          </p:cNvPr>
          <p:cNvPicPr>
            <a:picLocks noChangeAspect="1"/>
          </p:cNvPicPr>
          <p:nvPr/>
        </p:nvPicPr>
        <p:blipFill>
          <a:blip r:embed="rId3"/>
          <a:stretch>
            <a:fillRect/>
          </a:stretch>
        </p:blipFill>
        <p:spPr>
          <a:xfrm>
            <a:off x="594344" y="1441348"/>
            <a:ext cx="5350773" cy="4725144"/>
          </a:xfrm>
          <a:prstGeom prst="rect">
            <a:avLst/>
          </a:prstGeom>
        </p:spPr>
      </p:pic>
    </p:spTree>
    <p:extLst>
      <p:ext uri="{BB962C8B-B14F-4D97-AF65-F5344CB8AC3E}">
        <p14:creationId xmlns:p14="http://schemas.microsoft.com/office/powerpoint/2010/main" val="347224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参考）</a:t>
            </a:r>
            <a:r>
              <a:rPr lang="en-US" altLang="ja-JP" dirty="0"/>
              <a:t>CSV</a:t>
            </a:r>
            <a:r>
              <a:rPr lang="ja-JP" altLang="en-US" dirty="0"/>
              <a:t>ファイルを閲覧・編集するための方法</a:t>
            </a:r>
            <a:endParaRPr kumimoji="1" lang="ja-JP" altLang="en-US" dirty="0"/>
          </a:p>
        </p:txBody>
      </p:sp>
      <p:sp>
        <p:nvSpPr>
          <p:cNvPr id="9" name="テキスト プレースホルダー 8"/>
          <p:cNvSpPr txBox="1">
            <a:spLocks noGrp="1"/>
          </p:cNvSpPr>
          <p:nvPr>
            <p:ph type="body" sz="quarter" idx="10"/>
          </p:nvPr>
        </p:nvSpPr>
        <p:spPr>
          <a:xfrm>
            <a:off x="417513" y="693041"/>
            <a:ext cx="11366500" cy="647727"/>
          </a:xfrm>
          <a:prstGeom prst="rect">
            <a:avLst/>
          </a:prstGeom>
          <a:solidFill>
            <a:schemeClr val="bg1">
              <a:lumMod val="95000"/>
            </a:schemeClr>
          </a:solidFill>
        </p:spPr>
        <p:txBody>
          <a:bodyPr wrap="square" rtlCol="0">
            <a:normAutofit fontScale="92500"/>
          </a:bodyPr>
          <a:lstStyle/>
          <a:p>
            <a:r>
              <a:rPr lang="ja-JP" altLang="en-US" dirty="0"/>
              <a:t>突合アプリから出力した</a:t>
            </a:r>
            <a:r>
              <a:rPr lang="en-US" altLang="ja-JP" dirty="0"/>
              <a:t>CSV</a:t>
            </a:r>
            <a:r>
              <a:rPr lang="ja-JP" altLang="en-US" dirty="0"/>
              <a:t>ファイルの閲覧・編集を行う際には、ご利用のパソコンにインストールされている表計算ソフトウェア（例：</a:t>
            </a:r>
            <a:r>
              <a:rPr lang="en-US" altLang="ja-JP" dirty="0"/>
              <a:t>Microsoft Excel</a:t>
            </a:r>
            <a:r>
              <a:rPr lang="ja-JP" altLang="en-US" dirty="0"/>
              <a:t>）やテキストエディタ（例：メモ帳）を使用します。ここでは、</a:t>
            </a:r>
            <a:r>
              <a:rPr lang="en-US" altLang="ja-JP" dirty="0"/>
              <a:t>Excel</a:t>
            </a:r>
            <a:r>
              <a:rPr lang="ja-JP" altLang="en-US" dirty="0"/>
              <a:t>を用いた方法を説明します。</a:t>
            </a:r>
            <a:endParaRPr lang="ja-JP" altLang="en-US"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62FC162C-F314-4389-8F43-04A6BC3C0228}"/>
              </a:ext>
            </a:extLst>
          </p:cNvPr>
          <p:cNvPicPr>
            <a:picLocks noChangeAspect="1"/>
          </p:cNvPicPr>
          <p:nvPr/>
        </p:nvPicPr>
        <p:blipFill>
          <a:blip r:embed="rId2"/>
          <a:stretch>
            <a:fillRect/>
          </a:stretch>
        </p:blipFill>
        <p:spPr>
          <a:xfrm>
            <a:off x="6600056" y="1574164"/>
            <a:ext cx="5328592" cy="2783268"/>
          </a:xfrm>
          <a:prstGeom prst="rect">
            <a:avLst/>
          </a:prstGeom>
        </p:spPr>
      </p:pic>
      <p:pic>
        <p:nvPicPr>
          <p:cNvPr id="7" name="図 6">
            <a:extLst>
              <a:ext uri="{FF2B5EF4-FFF2-40B4-BE49-F238E27FC236}">
                <a16:creationId xmlns:a16="http://schemas.microsoft.com/office/drawing/2014/main" id="{5276345F-2589-4853-8494-890C9AC94057}"/>
              </a:ext>
            </a:extLst>
          </p:cNvPr>
          <p:cNvPicPr>
            <a:picLocks noChangeAspect="1"/>
          </p:cNvPicPr>
          <p:nvPr/>
        </p:nvPicPr>
        <p:blipFill>
          <a:blip r:embed="rId3"/>
          <a:stretch>
            <a:fillRect/>
          </a:stretch>
        </p:blipFill>
        <p:spPr>
          <a:xfrm>
            <a:off x="130418" y="1574164"/>
            <a:ext cx="6397630" cy="5239212"/>
          </a:xfrm>
          <a:prstGeom prst="rect">
            <a:avLst/>
          </a:prstGeom>
        </p:spPr>
      </p:pic>
    </p:spTree>
    <p:extLst>
      <p:ext uri="{BB962C8B-B14F-4D97-AF65-F5344CB8AC3E}">
        <p14:creationId xmlns:p14="http://schemas.microsoft.com/office/powerpoint/2010/main" val="10589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住基台帳との突合処理の考え方</a:t>
            </a:r>
            <a:endParaRPr kumimoji="1" lang="ja-JP" altLang="en-US" dirty="0"/>
          </a:p>
        </p:txBody>
      </p:sp>
      <p:pic>
        <p:nvPicPr>
          <p:cNvPr id="3" name="図 2">
            <a:extLst>
              <a:ext uri="{FF2B5EF4-FFF2-40B4-BE49-F238E27FC236}">
                <a16:creationId xmlns:a16="http://schemas.microsoft.com/office/drawing/2014/main" id="{FF4AE5FB-60C1-4424-B8C3-7BCE4C3879EF}"/>
              </a:ext>
            </a:extLst>
          </p:cNvPr>
          <p:cNvPicPr>
            <a:picLocks noChangeAspect="1"/>
          </p:cNvPicPr>
          <p:nvPr/>
        </p:nvPicPr>
        <p:blipFill>
          <a:blip r:embed="rId2"/>
          <a:stretch>
            <a:fillRect/>
          </a:stretch>
        </p:blipFill>
        <p:spPr>
          <a:xfrm>
            <a:off x="1626538" y="2123515"/>
            <a:ext cx="8938924" cy="3240360"/>
          </a:xfrm>
          <a:prstGeom prst="rect">
            <a:avLst/>
          </a:prstGeom>
        </p:spPr>
      </p:pic>
      <p:sp>
        <p:nvSpPr>
          <p:cNvPr id="4" name="正方形/長方形 3">
            <a:extLst>
              <a:ext uri="{FF2B5EF4-FFF2-40B4-BE49-F238E27FC236}">
                <a16:creationId xmlns:a16="http://schemas.microsoft.com/office/drawing/2014/main" id="{C1AA3A1C-7F29-49A3-8B86-60BAB39A54C7}"/>
              </a:ext>
            </a:extLst>
          </p:cNvPr>
          <p:cNvSpPr/>
          <p:nvPr/>
        </p:nvSpPr>
        <p:spPr>
          <a:xfrm>
            <a:off x="2927648" y="5490455"/>
            <a:ext cx="7152456" cy="1169551"/>
          </a:xfrm>
          <a:prstGeom prst="rect">
            <a:avLst/>
          </a:prstGeom>
        </p:spPr>
        <p:txBody>
          <a:bodyPr wrap="square">
            <a:spAutoFit/>
          </a:bodyPr>
          <a:lstStyle/>
          <a:p>
            <a:r>
              <a:rPr lang="ja-JP" altLang="en-US" sz="1400" dirty="0">
                <a:latin typeface="メイリオ" panose="020B0604030504040204" pitchFamily="50" charset="-128"/>
                <a:ea typeface="メイリオ" panose="020B0604030504040204" pitchFamily="50" charset="-128"/>
              </a:rPr>
              <a:t>住基突合による更新が発生する要因としては、以下のような事柄が考えられます。</a:t>
            </a:r>
          </a:p>
          <a:p>
            <a:r>
              <a:rPr lang="ja-JP" altLang="en-US" sz="1400" dirty="0">
                <a:latin typeface="メイリオ" panose="020B0604030504040204" pitchFamily="50" charset="-128"/>
                <a:ea typeface="メイリオ" panose="020B0604030504040204" pitchFamily="50" charset="-128"/>
              </a:rPr>
              <a:t>・当該世帯員が所属する世帯の変更（婚姻・離婚など）が発生した。</a:t>
            </a:r>
          </a:p>
          <a:p>
            <a:r>
              <a:rPr lang="ja-JP" altLang="en-US" sz="1400" dirty="0">
                <a:latin typeface="メイリオ" panose="020B0604030504040204" pitchFamily="50" charset="-128"/>
                <a:ea typeface="メイリオ" panose="020B0604030504040204" pitchFamily="50" charset="-128"/>
              </a:rPr>
              <a:t>・当該世帯員が死亡した。（上記の例のパターン）</a:t>
            </a:r>
          </a:p>
          <a:p>
            <a:r>
              <a:rPr lang="ja-JP" altLang="en-US" sz="1400" dirty="0">
                <a:latin typeface="メイリオ" panose="020B0604030504040204" pitchFamily="50" charset="-128"/>
                <a:ea typeface="メイリオ" panose="020B0604030504040204" pitchFamily="50" charset="-128"/>
              </a:rPr>
              <a:t>・当該世帯員が転出・転入・転居した。</a:t>
            </a:r>
          </a:p>
          <a:p>
            <a:r>
              <a:rPr lang="ja-JP" altLang="en-US" sz="1400" dirty="0">
                <a:latin typeface="メイリオ" panose="020B0604030504040204" pitchFamily="50" charset="-128"/>
                <a:ea typeface="メイリオ" panose="020B0604030504040204" pitchFamily="50" charset="-128"/>
              </a:rPr>
              <a:t>・当該世帯員が</a:t>
            </a:r>
            <a:r>
              <a:rPr lang="en-US" altLang="ja-JP" sz="1400" dirty="0">
                <a:latin typeface="メイリオ" panose="020B0604030504040204" pitchFamily="50" charset="-128"/>
                <a:ea typeface="メイリオ" panose="020B0604030504040204" pitchFamily="50" charset="-128"/>
              </a:rPr>
              <a:t>DV</a:t>
            </a:r>
            <a:r>
              <a:rPr lang="ja-JP" altLang="en-US" sz="1400" dirty="0">
                <a:latin typeface="メイリオ" panose="020B0604030504040204" pitchFamily="50" charset="-128"/>
                <a:ea typeface="メイリオ" panose="020B0604030504040204" pitchFamily="50" charset="-128"/>
              </a:rPr>
              <a:t>等支援対象者となった。</a:t>
            </a:r>
          </a:p>
        </p:txBody>
      </p:sp>
      <p:sp>
        <p:nvSpPr>
          <p:cNvPr id="5" name="正方形/長方形 4">
            <a:extLst>
              <a:ext uri="{FF2B5EF4-FFF2-40B4-BE49-F238E27FC236}">
                <a16:creationId xmlns:a16="http://schemas.microsoft.com/office/drawing/2014/main" id="{9CB50279-B3C1-4D6D-BC31-B379B099E38C}"/>
              </a:ext>
            </a:extLst>
          </p:cNvPr>
          <p:cNvSpPr/>
          <p:nvPr/>
        </p:nvSpPr>
        <p:spPr>
          <a:xfrm>
            <a:off x="124601" y="1213351"/>
            <a:ext cx="11942798" cy="830997"/>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農業委員会サポートシステムの世帯員データの世帯員番号と、突合用住基</a:t>
            </a:r>
            <a:r>
              <a:rPr lang="en-US" altLang="ja-JP" sz="1600" dirty="0">
                <a:latin typeface="メイリオ" panose="020B0604030504040204" pitchFamily="50" charset="-128"/>
                <a:ea typeface="メイリオ" panose="020B0604030504040204" pitchFamily="50" charset="-128"/>
              </a:rPr>
              <a:t>CSV</a:t>
            </a:r>
            <a:r>
              <a:rPr lang="ja-JP" altLang="en-US" sz="1600" dirty="0">
                <a:latin typeface="メイリオ" panose="020B0604030504040204" pitchFamily="50" charset="-128"/>
                <a:ea typeface="メイリオ" panose="020B0604030504040204" pitchFamily="50" charset="-128"/>
              </a:rPr>
              <a:t>ファイルの世帯員番号を用いて照合を行い、世帯員番号が一致したデータに対して、突合用住基</a:t>
            </a:r>
            <a:r>
              <a:rPr lang="en-US" altLang="ja-JP" sz="1600" dirty="0">
                <a:latin typeface="メイリオ" panose="020B0604030504040204" pitchFamily="50" charset="-128"/>
                <a:ea typeface="メイリオ" panose="020B0604030504040204" pitchFamily="50" charset="-128"/>
              </a:rPr>
              <a:t>CSV</a:t>
            </a:r>
            <a:r>
              <a:rPr lang="ja-JP" altLang="en-US" sz="1600" dirty="0">
                <a:latin typeface="メイリオ" panose="020B0604030504040204" pitchFamily="50" charset="-128"/>
                <a:ea typeface="メイリオ" panose="020B0604030504040204" pitchFamily="50" charset="-128"/>
              </a:rPr>
              <a:t>ファイルの情報を農業委員会サポートシステムの世帯員データに上書き更新します。更新対象の世帯員と更新前後のデータの内容は、住基突合結果</a:t>
            </a:r>
            <a:r>
              <a:rPr lang="en-US" altLang="ja-JP" sz="1600" dirty="0">
                <a:latin typeface="メイリオ" panose="020B0604030504040204" pitchFamily="50" charset="-128"/>
                <a:ea typeface="メイリオ" panose="020B0604030504040204" pitchFamily="50" charset="-128"/>
              </a:rPr>
              <a:t>CSV</a:t>
            </a:r>
            <a:r>
              <a:rPr lang="ja-JP" altLang="en-US" sz="1600" dirty="0">
                <a:latin typeface="メイリオ" panose="020B0604030504040204" pitchFamily="50" charset="-128"/>
                <a:ea typeface="メイリオ" panose="020B0604030504040204" pitchFamily="50" charset="-128"/>
              </a:rPr>
              <a:t>ファイル「更新一覧」において確認できます。</a:t>
            </a:r>
          </a:p>
        </p:txBody>
      </p:sp>
      <p:sp>
        <p:nvSpPr>
          <p:cNvPr id="11" name="テキスト ボックス 10">
            <a:extLst>
              <a:ext uri="{FF2B5EF4-FFF2-40B4-BE49-F238E27FC236}">
                <a16:creationId xmlns:a16="http://schemas.microsoft.com/office/drawing/2014/main" id="{21B45745-307E-4FA7-8DE0-1EC271D99EE8}"/>
              </a:ext>
            </a:extLst>
          </p:cNvPr>
          <p:cNvSpPr txBox="1"/>
          <p:nvPr/>
        </p:nvSpPr>
        <p:spPr>
          <a:xfrm>
            <a:off x="124601" y="734514"/>
            <a:ext cx="344585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①更新処理の基本的な考え方</a:t>
            </a:r>
          </a:p>
        </p:txBody>
      </p:sp>
    </p:spTree>
    <p:extLst>
      <p:ext uri="{BB962C8B-B14F-4D97-AF65-F5344CB8AC3E}">
        <p14:creationId xmlns:p14="http://schemas.microsoft.com/office/powerpoint/2010/main" val="107741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住基台帳との突合処理の考え方</a:t>
            </a:r>
            <a:endParaRPr kumimoji="1" lang="ja-JP" altLang="en-US" dirty="0"/>
          </a:p>
        </p:txBody>
      </p:sp>
      <p:sp>
        <p:nvSpPr>
          <p:cNvPr id="5" name="正方形/長方形 4">
            <a:extLst>
              <a:ext uri="{FF2B5EF4-FFF2-40B4-BE49-F238E27FC236}">
                <a16:creationId xmlns:a16="http://schemas.microsoft.com/office/drawing/2014/main" id="{9CB50279-B3C1-4D6D-BC31-B379B099E38C}"/>
              </a:ext>
            </a:extLst>
          </p:cNvPr>
          <p:cNvSpPr/>
          <p:nvPr/>
        </p:nvSpPr>
        <p:spPr>
          <a:xfrm>
            <a:off x="417898" y="1124141"/>
            <a:ext cx="11547797" cy="1569660"/>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農業委員会サポートシステムに既に登録のある世帯（農家）において、農業委員会サポートシステムには存在せず、突合用住基</a:t>
            </a:r>
            <a:r>
              <a:rPr lang="en-US" altLang="ja-JP" sz="1600" dirty="0">
                <a:latin typeface="メイリオ" panose="020B0604030504040204" pitchFamily="50" charset="-128"/>
                <a:ea typeface="メイリオ" panose="020B0604030504040204" pitchFamily="50" charset="-128"/>
              </a:rPr>
              <a:t>CSV</a:t>
            </a:r>
            <a:r>
              <a:rPr lang="ja-JP" altLang="en-US" sz="1600" dirty="0">
                <a:latin typeface="メイリオ" panose="020B0604030504040204" pitchFamily="50" charset="-128"/>
                <a:ea typeface="メイリオ" panose="020B0604030504040204" pitchFamily="50" charset="-128"/>
              </a:rPr>
              <a:t>ファイルには存在する世帯員がいた場合（例：対象の世帯に子供が生まれた）、突合用住基</a:t>
            </a:r>
            <a:r>
              <a:rPr lang="en-US" altLang="ja-JP" sz="1600" dirty="0">
                <a:latin typeface="メイリオ" panose="020B0604030504040204" pitchFamily="50" charset="-128"/>
                <a:ea typeface="メイリオ" panose="020B0604030504040204" pitchFamily="50" charset="-128"/>
              </a:rPr>
              <a:t>CSV</a:t>
            </a:r>
            <a:r>
              <a:rPr lang="ja-JP" altLang="en-US" sz="1600" dirty="0">
                <a:latin typeface="メイリオ" panose="020B0604030504040204" pitchFamily="50" charset="-128"/>
                <a:ea typeface="メイリオ" panose="020B0604030504040204" pitchFamily="50" charset="-128"/>
              </a:rPr>
              <a:t>ファイルの世帯員を農業委員会サポートシステムの世帯員データに新規登録します。新規登録の対象となった世帯員は、住基突合結果</a:t>
            </a:r>
            <a:r>
              <a:rPr lang="en-US" altLang="ja-JP" sz="1600" dirty="0">
                <a:latin typeface="メイリオ" panose="020B0604030504040204" pitchFamily="50" charset="-128"/>
                <a:ea typeface="メイリオ" panose="020B0604030504040204" pitchFamily="50" charset="-128"/>
              </a:rPr>
              <a:t>CSV</a:t>
            </a:r>
            <a:r>
              <a:rPr lang="ja-JP" altLang="en-US" sz="1600" dirty="0">
                <a:latin typeface="メイリオ" panose="020B0604030504040204" pitchFamily="50" charset="-128"/>
                <a:ea typeface="メイリオ" panose="020B0604030504040204" pitchFamily="50" charset="-128"/>
              </a:rPr>
              <a:t>ファイル「世帯員自動作成一覧」において確認できます。反対に、農業委員会サポートシステムに既に登録のある世帯（農家）の世帯員が、突合用住基</a:t>
            </a:r>
            <a:r>
              <a:rPr lang="en-US" altLang="ja-JP" sz="1600" dirty="0">
                <a:latin typeface="メイリオ" panose="020B0604030504040204" pitchFamily="50" charset="-128"/>
                <a:ea typeface="メイリオ" panose="020B0604030504040204" pitchFamily="50" charset="-128"/>
              </a:rPr>
              <a:t>CSV</a:t>
            </a:r>
            <a:r>
              <a:rPr lang="ja-JP" altLang="en-US" sz="1600" dirty="0">
                <a:latin typeface="メイリオ" panose="020B0604030504040204" pitchFamily="50" charset="-128"/>
                <a:ea typeface="メイリオ" panose="020B0604030504040204" pitchFamily="50" charset="-128"/>
              </a:rPr>
              <a:t>ファイルに存在しない場合は、何も処理は行われず、住基突合結果</a:t>
            </a:r>
            <a:r>
              <a:rPr lang="en-US" altLang="ja-JP" sz="1600" dirty="0">
                <a:latin typeface="メイリオ" panose="020B0604030504040204" pitchFamily="50" charset="-128"/>
                <a:ea typeface="メイリオ" panose="020B0604030504040204" pitchFamily="50" charset="-128"/>
              </a:rPr>
              <a:t>CSV</a:t>
            </a:r>
            <a:r>
              <a:rPr lang="ja-JP" altLang="en-US" sz="1600" dirty="0">
                <a:latin typeface="メイリオ" panose="020B0604030504040204" pitchFamily="50" charset="-128"/>
                <a:ea typeface="メイリオ" panose="020B0604030504040204" pitchFamily="50" charset="-128"/>
              </a:rPr>
              <a:t>ファイルにも出力されません。結果</a:t>
            </a:r>
            <a:r>
              <a:rPr lang="en-US" altLang="ja-JP" sz="1600" dirty="0">
                <a:latin typeface="メイリオ" panose="020B0604030504040204" pitchFamily="50" charset="-128"/>
                <a:ea typeface="メイリオ" panose="020B0604030504040204" pitchFamily="50" charset="-128"/>
              </a:rPr>
              <a:t>CSV</a:t>
            </a:r>
            <a:r>
              <a:rPr lang="ja-JP" altLang="en-US" sz="1600" dirty="0">
                <a:latin typeface="メイリオ" panose="020B0604030504040204" pitchFamily="50" charset="-128"/>
                <a:ea typeface="メイリオ" panose="020B0604030504040204" pitchFamily="50" charset="-128"/>
              </a:rPr>
              <a:t>ファイル「更新一覧」において確認できます。</a:t>
            </a:r>
          </a:p>
        </p:txBody>
      </p:sp>
      <p:sp>
        <p:nvSpPr>
          <p:cNvPr id="11" name="テキスト ボックス 10">
            <a:extLst>
              <a:ext uri="{FF2B5EF4-FFF2-40B4-BE49-F238E27FC236}">
                <a16:creationId xmlns:a16="http://schemas.microsoft.com/office/drawing/2014/main" id="{21B45745-307E-4FA7-8DE0-1EC271D99EE8}"/>
              </a:ext>
            </a:extLst>
          </p:cNvPr>
          <p:cNvSpPr txBox="1"/>
          <p:nvPr/>
        </p:nvSpPr>
        <p:spPr>
          <a:xfrm>
            <a:off x="417898" y="735211"/>
            <a:ext cx="30963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②世帯員の自動作成処理</a:t>
            </a:r>
            <a:endParaRPr kumimoji="1" lang="ja-JP" altLang="en-US"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B0BC9180-D094-4394-B230-93DE4161797F}"/>
              </a:ext>
            </a:extLst>
          </p:cNvPr>
          <p:cNvPicPr>
            <a:picLocks noChangeAspect="1"/>
          </p:cNvPicPr>
          <p:nvPr/>
        </p:nvPicPr>
        <p:blipFill>
          <a:blip r:embed="rId2"/>
          <a:stretch>
            <a:fillRect/>
          </a:stretch>
        </p:blipFill>
        <p:spPr>
          <a:xfrm>
            <a:off x="2279576" y="2868115"/>
            <a:ext cx="7416824" cy="1940448"/>
          </a:xfrm>
          <a:prstGeom prst="rect">
            <a:avLst/>
          </a:prstGeom>
        </p:spPr>
      </p:pic>
      <p:sp>
        <p:nvSpPr>
          <p:cNvPr id="7" name="正方形/長方形 6">
            <a:extLst>
              <a:ext uri="{FF2B5EF4-FFF2-40B4-BE49-F238E27FC236}">
                <a16:creationId xmlns:a16="http://schemas.microsoft.com/office/drawing/2014/main" id="{02658156-9D56-446C-A6CC-C58CAE26D2AD}"/>
              </a:ext>
            </a:extLst>
          </p:cNvPr>
          <p:cNvSpPr/>
          <p:nvPr/>
        </p:nvSpPr>
        <p:spPr>
          <a:xfrm>
            <a:off x="1966070" y="5157192"/>
            <a:ext cx="8784976" cy="738664"/>
          </a:xfrm>
          <a:prstGeom prst="rect">
            <a:avLst/>
          </a:prstGeom>
        </p:spPr>
        <p:txBody>
          <a:bodyPr wrap="square">
            <a:spAutoFit/>
          </a:bodyPr>
          <a:lstStyle/>
          <a:p>
            <a:r>
              <a:rPr lang="ja-JP" altLang="en-US" sz="1400" dirty="0">
                <a:latin typeface="メイリオ" panose="020B0604030504040204" pitchFamily="50" charset="-128"/>
                <a:ea typeface="メイリオ" panose="020B0604030504040204" pitchFamily="50" charset="-128"/>
              </a:rPr>
              <a:t>①赤枠部分：同一の世帯番号の世帯員が他に存在するかを確認</a:t>
            </a:r>
          </a:p>
          <a:p>
            <a:r>
              <a:rPr lang="ja-JP" altLang="en-US" sz="1400" dirty="0">
                <a:latin typeface="メイリオ" panose="020B0604030504040204" pitchFamily="50" charset="-128"/>
                <a:ea typeface="メイリオ" panose="020B0604030504040204" pitchFamily="50" charset="-128"/>
              </a:rPr>
              <a:t>②緑点線枠部分：突合用住基</a:t>
            </a:r>
            <a:r>
              <a:rPr lang="en-US" altLang="ja-JP" sz="1400" dirty="0">
                <a:latin typeface="メイリオ" panose="020B0604030504040204" pitchFamily="50" charset="-128"/>
                <a:ea typeface="メイリオ" panose="020B0604030504040204" pitchFamily="50" charset="-128"/>
              </a:rPr>
              <a:t>CSV</a:t>
            </a:r>
            <a:r>
              <a:rPr lang="ja-JP" altLang="en-US" sz="1400" dirty="0">
                <a:latin typeface="メイリオ" panose="020B0604030504040204" pitchFamily="50" charset="-128"/>
                <a:ea typeface="メイリオ" panose="020B0604030504040204" pitchFamily="50" charset="-128"/>
              </a:rPr>
              <a:t>ファイルにのみ存在する場合、農業委員会サポートシステムに新規で登録</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（住民区分に「住民」が設定されている者に限る）</a:t>
            </a:r>
          </a:p>
        </p:txBody>
      </p:sp>
    </p:spTree>
    <p:extLst>
      <p:ext uri="{BB962C8B-B14F-4D97-AF65-F5344CB8AC3E}">
        <p14:creationId xmlns:p14="http://schemas.microsoft.com/office/powerpoint/2010/main" val="25805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住基台帳との突合処理の考え方</a:t>
            </a:r>
            <a:endParaRPr kumimoji="1" lang="ja-JP" altLang="en-US" dirty="0"/>
          </a:p>
        </p:txBody>
      </p:sp>
      <p:sp>
        <p:nvSpPr>
          <p:cNvPr id="5" name="正方形/長方形 4">
            <a:extLst>
              <a:ext uri="{FF2B5EF4-FFF2-40B4-BE49-F238E27FC236}">
                <a16:creationId xmlns:a16="http://schemas.microsoft.com/office/drawing/2014/main" id="{9CB50279-B3C1-4D6D-BC31-B379B099E38C}"/>
              </a:ext>
            </a:extLst>
          </p:cNvPr>
          <p:cNvSpPr/>
          <p:nvPr/>
        </p:nvSpPr>
        <p:spPr>
          <a:xfrm>
            <a:off x="271317" y="1260324"/>
            <a:ext cx="11030483" cy="584775"/>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突合結果が農業委員会サポートシステムに反映された直後の世帯員の世帯番号の中に、農業委員会サポートシステムの農家／法人経営データに存在しない農家／法人番号が存在する場合、農家／法人経営データの自動作成を行います。</a:t>
            </a:r>
          </a:p>
        </p:txBody>
      </p:sp>
      <p:sp>
        <p:nvSpPr>
          <p:cNvPr id="11" name="テキスト ボックス 10">
            <a:extLst>
              <a:ext uri="{FF2B5EF4-FFF2-40B4-BE49-F238E27FC236}">
                <a16:creationId xmlns:a16="http://schemas.microsoft.com/office/drawing/2014/main" id="{21B45745-307E-4FA7-8DE0-1EC271D99EE8}"/>
              </a:ext>
            </a:extLst>
          </p:cNvPr>
          <p:cNvSpPr txBox="1"/>
          <p:nvPr/>
        </p:nvSpPr>
        <p:spPr>
          <a:xfrm>
            <a:off x="263352" y="768220"/>
            <a:ext cx="632617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③農家／法人経営データの自動作成</a:t>
            </a:r>
          </a:p>
        </p:txBody>
      </p:sp>
      <p:sp>
        <p:nvSpPr>
          <p:cNvPr id="3" name="正方形/長方形 2">
            <a:extLst>
              <a:ext uri="{FF2B5EF4-FFF2-40B4-BE49-F238E27FC236}">
                <a16:creationId xmlns:a16="http://schemas.microsoft.com/office/drawing/2014/main" id="{E27BBA66-84C0-4504-9E2D-0A2AB640DAA9}"/>
              </a:ext>
            </a:extLst>
          </p:cNvPr>
          <p:cNvSpPr/>
          <p:nvPr/>
        </p:nvSpPr>
        <p:spPr>
          <a:xfrm>
            <a:off x="208949" y="2969768"/>
            <a:ext cx="11774102" cy="1077218"/>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住基突合による更新対象となった世帯員が、所属世帯（農家）の経営主として登録されており、かつ、突合用住基</a:t>
            </a:r>
            <a:r>
              <a:rPr lang="en-US" altLang="ja-JP" sz="1600" dirty="0">
                <a:latin typeface="メイリオ" panose="020B0604030504040204" pitchFamily="50" charset="-128"/>
                <a:ea typeface="メイリオ" panose="020B0604030504040204" pitchFamily="50" charset="-128"/>
              </a:rPr>
              <a:t>CSV</a:t>
            </a:r>
            <a:r>
              <a:rPr lang="ja-JP" altLang="en-US" sz="1600" dirty="0">
                <a:latin typeface="メイリオ" panose="020B0604030504040204" pitchFamily="50" charset="-128"/>
                <a:ea typeface="メイリオ" panose="020B0604030504040204" pitchFamily="50" charset="-128"/>
              </a:rPr>
              <a:t>ファイルにおいて、当該世帯員の住民区分が「住民」以外であった場合、対象となった世帯員は、住基突合結果</a:t>
            </a:r>
            <a:r>
              <a:rPr lang="en-US" altLang="ja-JP" sz="1600" dirty="0">
                <a:latin typeface="メイリオ" panose="020B0604030504040204" pitchFamily="50" charset="-128"/>
                <a:ea typeface="メイリオ" panose="020B0604030504040204" pitchFamily="50" charset="-128"/>
              </a:rPr>
              <a:t>CSV</a:t>
            </a:r>
            <a:r>
              <a:rPr lang="ja-JP" altLang="en-US" sz="1600" dirty="0">
                <a:latin typeface="メイリオ" panose="020B0604030504040204" pitchFamily="50" charset="-128"/>
                <a:ea typeface="メイリオ" panose="020B0604030504040204" pitchFamily="50" charset="-128"/>
              </a:rPr>
              <a:t>ファイル「世帯員・農家／法人突合エラー一覧」において確認できます。</a:t>
            </a:r>
            <a:endParaRPr lang="en-US" altLang="ja-JP" sz="1600" dirty="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エラーとして出力されますが、管理上特に問題がなければエラーの修正等は必要ありません。</a:t>
            </a:r>
          </a:p>
        </p:txBody>
      </p:sp>
      <p:sp>
        <p:nvSpPr>
          <p:cNvPr id="8" name="テキスト ボックス 7">
            <a:extLst>
              <a:ext uri="{FF2B5EF4-FFF2-40B4-BE49-F238E27FC236}">
                <a16:creationId xmlns:a16="http://schemas.microsoft.com/office/drawing/2014/main" id="{A57A83F9-75AD-40C7-AC44-F314936BB494}"/>
              </a:ext>
            </a:extLst>
          </p:cNvPr>
          <p:cNvSpPr txBox="1"/>
          <p:nvPr/>
        </p:nvSpPr>
        <p:spPr>
          <a:xfrm>
            <a:off x="208949" y="2420888"/>
            <a:ext cx="4237942"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➃農家／法人が住民でない場合の処理</a:t>
            </a:r>
          </a:p>
        </p:txBody>
      </p:sp>
    </p:spTree>
    <p:extLst>
      <p:ext uri="{BB962C8B-B14F-4D97-AF65-F5344CB8AC3E}">
        <p14:creationId xmlns:p14="http://schemas.microsoft.com/office/powerpoint/2010/main" val="125048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吹き出し 13"/>
          <p:cNvSpPr/>
          <p:nvPr/>
        </p:nvSpPr>
        <p:spPr>
          <a:xfrm>
            <a:off x="2859521" y="3167032"/>
            <a:ext cx="2923574" cy="378544"/>
          </a:xfrm>
          <a:prstGeom prst="wedgeRectCallout">
            <a:avLst>
              <a:gd name="adj1" fmla="val 5094"/>
              <a:gd name="adj2" fmla="val 147820"/>
            </a:avLst>
          </a:prstGeom>
          <a:solidFill>
            <a:srgbClr val="FFFF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t"/>
          <a:lstStyle/>
          <a:p>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5" name="四角形吹き出し 14"/>
          <p:cNvSpPr/>
          <p:nvPr/>
        </p:nvSpPr>
        <p:spPr>
          <a:xfrm>
            <a:off x="864477" y="3171538"/>
            <a:ext cx="2923574" cy="378544"/>
          </a:xfrm>
          <a:prstGeom prst="wedgeRectCallout">
            <a:avLst>
              <a:gd name="adj1" fmla="val -2729"/>
              <a:gd name="adj2" fmla="val 147820"/>
            </a:avLst>
          </a:prstGeom>
          <a:solidFill>
            <a:srgbClr val="FFFF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t"/>
          <a:lstStyle/>
          <a:p>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6" name="フローチャート: 書類 15"/>
          <p:cNvSpPr/>
          <p:nvPr/>
        </p:nvSpPr>
        <p:spPr>
          <a:xfrm>
            <a:off x="1906585" y="3933056"/>
            <a:ext cx="1152128" cy="668518"/>
          </a:xfrm>
          <a:prstGeom prst="flowChartDocumen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突合用住基台帳</a:t>
            </a:r>
            <a:r>
              <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ファイル</a:t>
            </a:r>
            <a:endParaRPr kumimoji="1"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565748" y="1916831"/>
            <a:ext cx="5577465" cy="328594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課税部局等</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フローチャート: 書類 17"/>
          <p:cNvSpPr/>
          <p:nvPr/>
        </p:nvSpPr>
        <p:spPr>
          <a:xfrm>
            <a:off x="3586754" y="3933056"/>
            <a:ext cx="1082249" cy="641929"/>
          </a:xfrm>
          <a:prstGeom prst="flowChartDocumen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突合用固定台帳</a:t>
            </a:r>
            <a:r>
              <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ファイル</a:t>
            </a:r>
            <a:endPar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479376" y="1784223"/>
            <a:ext cx="5760640" cy="46691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0" name="正方形/長方形 19"/>
          <p:cNvSpPr/>
          <p:nvPr/>
        </p:nvSpPr>
        <p:spPr>
          <a:xfrm>
            <a:off x="565748" y="5589240"/>
            <a:ext cx="5577465" cy="71715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農業委員会等</a:t>
            </a:r>
          </a:p>
        </p:txBody>
      </p:sp>
      <p:sp>
        <p:nvSpPr>
          <p:cNvPr id="21" name="右矢印 20"/>
          <p:cNvSpPr/>
          <p:nvPr/>
        </p:nvSpPr>
        <p:spPr>
          <a:xfrm rot="5400000">
            <a:off x="3196372" y="4974149"/>
            <a:ext cx="316215" cy="8671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2" name="正方形/長方形 21"/>
          <p:cNvSpPr/>
          <p:nvPr/>
        </p:nvSpPr>
        <p:spPr>
          <a:xfrm>
            <a:off x="797696" y="5902069"/>
            <a:ext cx="5087506" cy="35914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突合用住基台帳</a:t>
            </a: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ファイルおよび突合用固定台帳</a:t>
            </a: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ファイルを受領</a:t>
            </a:r>
          </a:p>
        </p:txBody>
      </p:sp>
      <p:sp>
        <p:nvSpPr>
          <p:cNvPr id="23" name="右矢印 22"/>
          <p:cNvSpPr/>
          <p:nvPr/>
        </p:nvSpPr>
        <p:spPr>
          <a:xfrm rot="5400000">
            <a:off x="3134985" y="3341377"/>
            <a:ext cx="316215" cy="8671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4" name="フローチャート: 書類 23"/>
          <p:cNvSpPr/>
          <p:nvPr/>
        </p:nvSpPr>
        <p:spPr>
          <a:xfrm>
            <a:off x="1954943" y="2207838"/>
            <a:ext cx="1139428" cy="751867"/>
          </a:xfrm>
          <a:prstGeom prst="flowChartDocumen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突合用住基台帳</a:t>
            </a:r>
            <a:r>
              <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ファイル</a:t>
            </a:r>
            <a:r>
              <a:rPr lang="ja-JP" altLang="en-US" sz="1100" b="1"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レイアウト</a:t>
            </a:r>
            <a:endParaRPr kumimoji="1" lang="ja-JP" altLang="en-US" sz="1100" b="1"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フローチャート: 書類 24"/>
          <p:cNvSpPr/>
          <p:nvPr/>
        </p:nvSpPr>
        <p:spPr>
          <a:xfrm>
            <a:off x="3622151" y="2204864"/>
            <a:ext cx="1105808" cy="736762"/>
          </a:xfrm>
          <a:prstGeom prst="flowChartDocumen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突合用固定台帳</a:t>
            </a:r>
            <a:r>
              <a:rPr lang="en-US" altLang="ja-JP"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11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ファイル</a:t>
            </a:r>
            <a:r>
              <a:rPr lang="ja-JP" altLang="en-US" sz="1100" b="1"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レイアウト</a:t>
            </a:r>
            <a:endParaRPr kumimoji="1" lang="ja-JP" altLang="en-US" sz="1100" b="1"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四角形吹き出し 25"/>
          <p:cNvSpPr/>
          <p:nvPr/>
        </p:nvSpPr>
        <p:spPr>
          <a:xfrm>
            <a:off x="1775520" y="4817598"/>
            <a:ext cx="3384376" cy="335471"/>
          </a:xfrm>
          <a:prstGeom prst="wedgeRectCallout">
            <a:avLst>
              <a:gd name="adj1" fmla="val 24818"/>
              <a:gd name="adj2" fmla="val -115663"/>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rtlCol="0" anchor="t"/>
          <a:lstStyle/>
          <a:p>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7" name="四角形吹き出し 26"/>
          <p:cNvSpPr/>
          <p:nvPr/>
        </p:nvSpPr>
        <p:spPr>
          <a:xfrm>
            <a:off x="1775520" y="4817598"/>
            <a:ext cx="3384376" cy="335471"/>
          </a:xfrm>
          <a:prstGeom prst="wedgeRectCallout">
            <a:avLst>
              <a:gd name="adj1" fmla="val -26379"/>
              <a:gd name="adj2" fmla="val -115348"/>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rtlCol="0" anchor="t"/>
          <a:lstStyle/>
          <a:p>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ファイル名はファイル命名規則通りとします。</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8" name="四角形吹き出し 27"/>
          <p:cNvSpPr/>
          <p:nvPr/>
        </p:nvSpPr>
        <p:spPr>
          <a:xfrm>
            <a:off x="681462" y="3122495"/>
            <a:ext cx="5319977" cy="458038"/>
          </a:xfrm>
          <a:prstGeom prst="wedgeRectCallout">
            <a:avLst>
              <a:gd name="adj1" fmla="val 13954"/>
              <a:gd name="adj2" fmla="val -92628"/>
            </a:avLst>
          </a:prstGeom>
          <a:solidFill>
            <a:srgbClr val="FFFF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t"/>
          <a:lstStyle/>
          <a:p>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9" name="四角形吹き出し 28"/>
          <p:cNvSpPr/>
          <p:nvPr/>
        </p:nvSpPr>
        <p:spPr>
          <a:xfrm>
            <a:off x="681461" y="3122495"/>
            <a:ext cx="5319977" cy="458038"/>
          </a:xfrm>
          <a:prstGeom prst="wedgeRectCallout">
            <a:avLst>
              <a:gd name="adj1" fmla="val -13637"/>
              <a:gd name="adj2" fmla="val -92628"/>
            </a:avLst>
          </a:prstGeom>
          <a:solidFill>
            <a:srgbClr val="FFFF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t"/>
          <a:lstStyle/>
          <a:p>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作業の標準化・データ品質の向上の観点から、原則としては、定型レイアウトに沿って変換して作成してください。</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0" name="テキスト ボックス 29"/>
          <p:cNvSpPr txBox="1"/>
          <p:nvPr/>
        </p:nvSpPr>
        <p:spPr>
          <a:xfrm>
            <a:off x="6369668" y="1772816"/>
            <a:ext cx="5342956" cy="44012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住民基本台帳および固定資産課税台帳の最新データの用意について</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課税部局等に、突合用住基台帳・固定台帳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ファイルレイアウト（定型レイアウト）を提供し、住民基本台帳および固定資産課税台帳の最新データを用いて、定型レイアウトに沿って変換し作成した突合用住基台帳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ファイルおよび突合用固定台帳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ファイルを受領します。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住基台帳データの突合および農地台帳の更新対象データの作成は、年</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1</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回に限らず、最新のデータの提供を受けたときにも突合できます。</a:t>
            </a:r>
          </a:p>
          <a:p>
            <a:pPr marL="171450" indent="-171450">
              <a:buFont typeface="Arial" panose="020B0604020202020204" pitchFamily="34" charset="0"/>
              <a:buChar char="•"/>
            </a:pP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もし課税部局等から定型レイアウトに変換した突合用住基台帳</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ファイル、突合用固定台帳</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ファイルではなく、変換前のデータを受領した場合は、自身で定型レイアウトに沿った突合用住基台帳</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ファイル、突合用固定台帳</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ファイルを作成してください。</a:t>
            </a:r>
          </a:p>
          <a:p>
            <a:pPr marL="171450" indent="-171450">
              <a:buFont typeface="Arial" panose="020B0604020202020204" pitchFamily="34" charset="0"/>
              <a:buChar char="•"/>
            </a:pP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標準項目・標準コードに合わせられない場合は、標準項目との対応表および独自コードを定義したコード表</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ファイルを準備してください。</a:t>
            </a:r>
          </a:p>
        </p:txBody>
      </p:sp>
      <p:sp>
        <p:nvSpPr>
          <p:cNvPr id="3" name="タイトル 2"/>
          <p:cNvSpPr>
            <a:spLocks noGrp="1"/>
          </p:cNvSpPr>
          <p:nvPr>
            <p:ph type="title"/>
          </p:nvPr>
        </p:nvSpPr>
        <p:spPr/>
        <p:txBody>
          <a:bodyPr/>
          <a:lstStyle/>
          <a:p>
            <a:r>
              <a:rPr lang="en-US" altLang="ja-JP" dirty="0"/>
              <a:t>4-1-1. </a:t>
            </a:r>
            <a:r>
              <a:rPr lang="ja-JP" altLang="en-US" dirty="0"/>
              <a:t>最新の住民基本台帳データ・固定資産課税台帳データを準備する</a:t>
            </a:r>
            <a:endParaRPr kumimoji="1" lang="ja-JP" altLang="en-US" dirty="0"/>
          </a:p>
        </p:txBody>
      </p:sp>
      <p:sp>
        <p:nvSpPr>
          <p:cNvPr id="31" name="テキスト プレースホルダー 30"/>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農地台帳データに反映させるための最新の住民基本台帳および固定資産課税台帳のデータを、定型レイアウトに沿ったファイル形式で課税部局等から受領してください。</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68710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住基台帳との突合処理の考え方</a:t>
            </a:r>
            <a:endParaRPr kumimoji="1" lang="ja-JP" altLang="en-US" dirty="0"/>
          </a:p>
        </p:txBody>
      </p:sp>
      <p:sp>
        <p:nvSpPr>
          <p:cNvPr id="5" name="正方形/長方形 4">
            <a:extLst>
              <a:ext uri="{FF2B5EF4-FFF2-40B4-BE49-F238E27FC236}">
                <a16:creationId xmlns:a16="http://schemas.microsoft.com/office/drawing/2014/main" id="{9CB50279-B3C1-4D6D-BC31-B379B099E38C}"/>
              </a:ext>
            </a:extLst>
          </p:cNvPr>
          <p:cNvSpPr/>
          <p:nvPr/>
        </p:nvSpPr>
        <p:spPr>
          <a:xfrm>
            <a:off x="262158" y="1152685"/>
            <a:ext cx="11030483" cy="338554"/>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（１</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農業委員会サポートシステムの世帯員データの住基世帯番号が、農家／法人番号と等しい場合</a:t>
            </a:r>
          </a:p>
        </p:txBody>
      </p:sp>
      <p:sp>
        <p:nvSpPr>
          <p:cNvPr id="11" name="テキスト ボックス 10">
            <a:extLst>
              <a:ext uri="{FF2B5EF4-FFF2-40B4-BE49-F238E27FC236}">
                <a16:creationId xmlns:a16="http://schemas.microsoft.com/office/drawing/2014/main" id="{21B45745-307E-4FA7-8DE0-1EC271D99EE8}"/>
              </a:ext>
            </a:extLst>
          </p:cNvPr>
          <p:cNvSpPr txBox="1"/>
          <p:nvPr/>
        </p:nvSpPr>
        <p:spPr>
          <a:xfrm>
            <a:off x="262158" y="735305"/>
            <a:ext cx="632617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⑤世帯の分離・合併が発生する更新</a:t>
            </a:r>
          </a:p>
        </p:txBody>
      </p:sp>
      <p:sp>
        <p:nvSpPr>
          <p:cNvPr id="4" name="正方形/長方形 3">
            <a:extLst>
              <a:ext uri="{FF2B5EF4-FFF2-40B4-BE49-F238E27FC236}">
                <a16:creationId xmlns:a16="http://schemas.microsoft.com/office/drawing/2014/main" id="{89EC2BEA-7B07-4A73-AA39-06393576286E}"/>
              </a:ext>
            </a:extLst>
          </p:cNvPr>
          <p:cNvSpPr/>
          <p:nvPr/>
        </p:nvSpPr>
        <p:spPr>
          <a:xfrm>
            <a:off x="194140" y="1541710"/>
            <a:ext cx="11184904" cy="1019510"/>
          </a:xfrm>
          <a:prstGeom prst="rect">
            <a:avLst/>
          </a:prstGeom>
        </p:spPr>
        <p:txBody>
          <a:bodyPr wrap="square">
            <a:spAutoFit/>
          </a:bodyPr>
          <a:lstStyle/>
          <a:p>
            <a:pPr marL="133350" indent="133350" algn="just">
              <a:lnSpc>
                <a:spcPts val="1800"/>
              </a:lnSpc>
              <a:spcAft>
                <a:spcPts val="0"/>
              </a:spcAft>
            </a:pP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世帯番号に加え、農家／法人番号も更新されます。ただし、突合用住基</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ファイルの世帯コードが「</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0</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」であった場合は、農家／法人番号の更新は行われません。なお、分離／合併先世帯の世帯員が</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農業委員会サポートシステム</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には存在せず、突合用住基</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ファイルには存在する場合は、突合用住基</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ファイルの世帯員を</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農業委員会サポートシステム</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の世帯員データに新規登録します。</a:t>
            </a:r>
          </a:p>
        </p:txBody>
      </p:sp>
      <p:sp>
        <p:nvSpPr>
          <p:cNvPr id="7" name="正方形/長方形 6">
            <a:extLst>
              <a:ext uri="{FF2B5EF4-FFF2-40B4-BE49-F238E27FC236}">
                <a16:creationId xmlns:a16="http://schemas.microsoft.com/office/drawing/2014/main" id="{17DFAC90-8A39-46A2-B8A5-D0440204D9B5}"/>
              </a:ext>
            </a:extLst>
          </p:cNvPr>
          <p:cNvSpPr/>
          <p:nvPr/>
        </p:nvSpPr>
        <p:spPr>
          <a:xfrm>
            <a:off x="264801" y="2739703"/>
            <a:ext cx="10875648" cy="788677"/>
          </a:xfrm>
          <a:prstGeom prst="rect">
            <a:avLst/>
          </a:prstGeom>
        </p:spPr>
        <p:txBody>
          <a:bodyPr wrap="square">
            <a:spAutoFit/>
          </a:bodyPr>
          <a:lstStyle/>
          <a:p>
            <a:pPr marL="133350" indent="133350" algn="just">
              <a:lnSpc>
                <a:spcPts val="1800"/>
              </a:lnSpc>
              <a:spcAft>
                <a:spcPts val="0"/>
              </a:spcAft>
            </a:pP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例１）農業太郎の娘（花子）が、農家次郎（</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農業委員会サポートシステム</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未登録）と結婚し、次郎の家に嫁いだ</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33350" indent="133350" algn="just">
              <a:lnSpc>
                <a:spcPts val="1800"/>
              </a:lnSpc>
              <a:spcAft>
                <a:spcPts val="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33350" indent="133350" algn="just">
              <a:lnSpc>
                <a:spcPts val="1800"/>
              </a:lnSpc>
              <a:spcAft>
                <a:spcPts val="0"/>
              </a:spcAft>
            </a:pPr>
            <a:r>
              <a:rPr lang="ja-JP" altLang="en-US" sz="1600" u="sng" kern="100" dirty="0">
                <a:latin typeface="メイリオ" panose="020B0604030504040204" pitchFamily="50" charset="-128"/>
                <a:ea typeface="メイリオ" panose="020B0604030504040204" pitchFamily="50" charset="-128"/>
                <a:cs typeface="Times New Roman" panose="02020603050405020304" pitchFamily="18" charset="0"/>
              </a:rPr>
              <a:t>→農家次郎を世帯主とした経営体データが作成され、花子も農家次郎の世帯員として更新される。</a:t>
            </a:r>
            <a:endParaRPr lang="en-US" altLang="ja-JP" sz="1600" u="sng"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31E90594-309D-4BA0-A544-58A2B8623FA1}"/>
              </a:ext>
            </a:extLst>
          </p:cNvPr>
          <p:cNvPicPr>
            <a:picLocks noChangeAspect="1"/>
          </p:cNvPicPr>
          <p:nvPr/>
        </p:nvPicPr>
        <p:blipFill>
          <a:blip r:embed="rId2"/>
          <a:stretch>
            <a:fillRect/>
          </a:stretch>
        </p:blipFill>
        <p:spPr>
          <a:xfrm>
            <a:off x="2207568" y="3576428"/>
            <a:ext cx="7158048" cy="3236948"/>
          </a:xfrm>
          <a:prstGeom prst="rect">
            <a:avLst/>
          </a:prstGeom>
        </p:spPr>
      </p:pic>
    </p:spTree>
    <p:extLst>
      <p:ext uri="{BB962C8B-B14F-4D97-AF65-F5344CB8AC3E}">
        <p14:creationId xmlns:p14="http://schemas.microsoft.com/office/powerpoint/2010/main" val="52681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住基台帳との突合処理の考え方</a:t>
            </a:r>
            <a:endParaRPr kumimoji="1" lang="ja-JP" altLang="en-US" dirty="0"/>
          </a:p>
        </p:txBody>
      </p:sp>
      <p:sp>
        <p:nvSpPr>
          <p:cNvPr id="5" name="正方形/長方形 4">
            <a:extLst>
              <a:ext uri="{FF2B5EF4-FFF2-40B4-BE49-F238E27FC236}">
                <a16:creationId xmlns:a16="http://schemas.microsoft.com/office/drawing/2014/main" id="{9CB50279-B3C1-4D6D-BC31-B379B099E38C}"/>
              </a:ext>
            </a:extLst>
          </p:cNvPr>
          <p:cNvSpPr/>
          <p:nvPr/>
        </p:nvSpPr>
        <p:spPr>
          <a:xfrm>
            <a:off x="262158" y="1152685"/>
            <a:ext cx="11030483" cy="338554"/>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（１</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農業委員会サポートシステムの世帯員データの住基世帯番号が、農家／法人番号と等しい場合</a:t>
            </a:r>
          </a:p>
        </p:txBody>
      </p:sp>
      <p:sp>
        <p:nvSpPr>
          <p:cNvPr id="11" name="テキスト ボックス 10">
            <a:extLst>
              <a:ext uri="{FF2B5EF4-FFF2-40B4-BE49-F238E27FC236}">
                <a16:creationId xmlns:a16="http://schemas.microsoft.com/office/drawing/2014/main" id="{21B45745-307E-4FA7-8DE0-1EC271D99EE8}"/>
              </a:ext>
            </a:extLst>
          </p:cNvPr>
          <p:cNvSpPr txBox="1"/>
          <p:nvPr/>
        </p:nvSpPr>
        <p:spPr>
          <a:xfrm>
            <a:off x="262158" y="735305"/>
            <a:ext cx="632617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⑤世帯の分離・合併が発生する更新</a:t>
            </a:r>
          </a:p>
        </p:txBody>
      </p:sp>
      <p:sp>
        <p:nvSpPr>
          <p:cNvPr id="4" name="正方形/長方形 3">
            <a:extLst>
              <a:ext uri="{FF2B5EF4-FFF2-40B4-BE49-F238E27FC236}">
                <a16:creationId xmlns:a16="http://schemas.microsoft.com/office/drawing/2014/main" id="{89EC2BEA-7B07-4A73-AA39-06393576286E}"/>
              </a:ext>
            </a:extLst>
          </p:cNvPr>
          <p:cNvSpPr/>
          <p:nvPr/>
        </p:nvSpPr>
        <p:spPr>
          <a:xfrm>
            <a:off x="194140" y="1541710"/>
            <a:ext cx="11184904" cy="1019510"/>
          </a:xfrm>
          <a:prstGeom prst="rect">
            <a:avLst/>
          </a:prstGeom>
        </p:spPr>
        <p:txBody>
          <a:bodyPr wrap="square">
            <a:spAutoFit/>
          </a:bodyPr>
          <a:lstStyle/>
          <a:p>
            <a:pPr marL="133350" indent="133350" algn="just">
              <a:lnSpc>
                <a:spcPts val="1800"/>
              </a:lnSpc>
              <a:spcAft>
                <a:spcPts val="0"/>
              </a:spcAft>
            </a:pP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世帯番号に加え、農家／法人番号も更新されます。ただし、突合用住基</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ファイルの世帯コードが「</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0</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」であった場合は、農家／法人番号の更新は行われません。なお、分離／合併先世帯の世帯員が</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農業委員会サポートシステム</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には存在せず、突合用住基</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ファイルには存在する場合は、突合用住基</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ファイルの世帯員を</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農業委員会サポートシステム</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の世帯員データに新規登録します。</a:t>
            </a:r>
          </a:p>
        </p:txBody>
      </p:sp>
      <p:sp>
        <p:nvSpPr>
          <p:cNvPr id="7" name="正方形/長方形 6">
            <a:extLst>
              <a:ext uri="{FF2B5EF4-FFF2-40B4-BE49-F238E27FC236}">
                <a16:creationId xmlns:a16="http://schemas.microsoft.com/office/drawing/2014/main" id="{17DFAC90-8A39-46A2-B8A5-D0440204D9B5}"/>
              </a:ext>
            </a:extLst>
          </p:cNvPr>
          <p:cNvSpPr/>
          <p:nvPr/>
        </p:nvSpPr>
        <p:spPr>
          <a:xfrm>
            <a:off x="47328" y="2650461"/>
            <a:ext cx="10875648" cy="788677"/>
          </a:xfrm>
          <a:prstGeom prst="rect">
            <a:avLst/>
          </a:prstGeom>
        </p:spPr>
        <p:txBody>
          <a:bodyPr wrap="square">
            <a:spAutoFit/>
          </a:bodyPr>
          <a:lstStyle/>
          <a:p>
            <a:pPr marL="133350" indent="133350" algn="just">
              <a:lnSpc>
                <a:spcPts val="1800"/>
              </a:lnSpc>
              <a:spcAft>
                <a:spcPts val="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例２）農家次郎・花子夫妻が、妻・花子の父である農業太郎の世帯と同居することになった。</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33350" indent="133350" algn="just">
              <a:lnSpc>
                <a:spcPts val="1800"/>
              </a:lnSpc>
              <a:spcAft>
                <a:spcPts val="0"/>
              </a:spcAft>
            </a:pPr>
            <a:endParaRPr lang="en-US" altLang="ja-JP" sz="1600" u="sng" kern="100" dirty="0">
              <a:latin typeface="メイリオ" panose="020B0604030504040204" pitchFamily="50" charset="-128"/>
              <a:ea typeface="メイリオ" panose="020B0604030504040204" pitchFamily="50" charset="-128"/>
              <a:cs typeface="Times New Roman" panose="02020603050405020304" pitchFamily="18" charset="0"/>
            </a:endParaRPr>
          </a:p>
          <a:p>
            <a:pPr marL="133350" indent="133350" algn="just">
              <a:lnSpc>
                <a:spcPts val="1800"/>
              </a:lnSpc>
              <a:spcAft>
                <a:spcPts val="0"/>
              </a:spcAft>
            </a:pPr>
            <a:r>
              <a:rPr lang="ja-JP" altLang="en-US" sz="1600" u="sng" kern="100" dirty="0">
                <a:latin typeface="メイリオ" panose="020B0604030504040204" pitchFamily="50" charset="-128"/>
                <a:ea typeface="メイリオ" panose="020B0604030504040204" pitchFamily="50" charset="-128"/>
                <a:cs typeface="Times New Roman" panose="02020603050405020304" pitchFamily="18" charset="0"/>
              </a:rPr>
              <a:t>→農家次郎・花子夫妻が農家太郎の世帯員として追加される。</a:t>
            </a:r>
            <a:endParaRPr lang="en-US" altLang="ja-JP" sz="1600" u="sng"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E70DCB2C-8DFC-45D0-B12A-0B0AC2EF91A1}"/>
              </a:ext>
            </a:extLst>
          </p:cNvPr>
          <p:cNvPicPr>
            <a:picLocks noChangeAspect="1"/>
          </p:cNvPicPr>
          <p:nvPr/>
        </p:nvPicPr>
        <p:blipFill>
          <a:blip r:embed="rId2"/>
          <a:stretch>
            <a:fillRect/>
          </a:stretch>
        </p:blipFill>
        <p:spPr>
          <a:xfrm>
            <a:off x="2495600" y="3528380"/>
            <a:ext cx="6984776" cy="3309618"/>
          </a:xfrm>
          <a:prstGeom prst="rect">
            <a:avLst/>
          </a:prstGeom>
        </p:spPr>
      </p:pic>
    </p:spTree>
    <p:extLst>
      <p:ext uri="{BB962C8B-B14F-4D97-AF65-F5344CB8AC3E}">
        <p14:creationId xmlns:p14="http://schemas.microsoft.com/office/powerpoint/2010/main" val="282037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住基台帳との突合処理の考え方</a:t>
            </a:r>
            <a:endParaRPr kumimoji="1" lang="ja-JP" altLang="en-US" dirty="0"/>
          </a:p>
        </p:txBody>
      </p:sp>
      <p:sp>
        <p:nvSpPr>
          <p:cNvPr id="5" name="正方形/長方形 4">
            <a:extLst>
              <a:ext uri="{FF2B5EF4-FFF2-40B4-BE49-F238E27FC236}">
                <a16:creationId xmlns:a16="http://schemas.microsoft.com/office/drawing/2014/main" id="{9CB50279-B3C1-4D6D-BC31-B379B099E38C}"/>
              </a:ext>
            </a:extLst>
          </p:cNvPr>
          <p:cNvSpPr/>
          <p:nvPr/>
        </p:nvSpPr>
        <p:spPr>
          <a:xfrm>
            <a:off x="262158" y="1014743"/>
            <a:ext cx="11030483" cy="338554"/>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（２</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農業委員会サポートシステムの世帯員データの住基世帯番号が、農家／法人番号と異なる場合</a:t>
            </a:r>
          </a:p>
        </p:txBody>
      </p:sp>
      <p:sp>
        <p:nvSpPr>
          <p:cNvPr id="11" name="テキスト ボックス 10">
            <a:extLst>
              <a:ext uri="{FF2B5EF4-FFF2-40B4-BE49-F238E27FC236}">
                <a16:creationId xmlns:a16="http://schemas.microsoft.com/office/drawing/2014/main" id="{21B45745-307E-4FA7-8DE0-1EC271D99EE8}"/>
              </a:ext>
            </a:extLst>
          </p:cNvPr>
          <p:cNvSpPr txBox="1"/>
          <p:nvPr/>
        </p:nvSpPr>
        <p:spPr>
          <a:xfrm>
            <a:off x="262158" y="679787"/>
            <a:ext cx="632617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⑤世帯の分離・合併が発生する更新</a:t>
            </a:r>
          </a:p>
        </p:txBody>
      </p:sp>
      <p:sp>
        <p:nvSpPr>
          <p:cNvPr id="4" name="正方形/長方形 3">
            <a:extLst>
              <a:ext uri="{FF2B5EF4-FFF2-40B4-BE49-F238E27FC236}">
                <a16:creationId xmlns:a16="http://schemas.microsoft.com/office/drawing/2014/main" id="{89EC2BEA-7B07-4A73-AA39-06393576286E}"/>
              </a:ext>
            </a:extLst>
          </p:cNvPr>
          <p:cNvSpPr/>
          <p:nvPr/>
        </p:nvSpPr>
        <p:spPr>
          <a:xfrm>
            <a:off x="184947" y="1376708"/>
            <a:ext cx="11184904" cy="1250342"/>
          </a:xfrm>
          <a:prstGeom prst="rect">
            <a:avLst/>
          </a:prstGeom>
        </p:spPr>
        <p:txBody>
          <a:bodyPr wrap="square">
            <a:spAutoFit/>
          </a:bodyPr>
          <a:lstStyle/>
          <a:p>
            <a:pPr marL="133350" indent="133350" algn="just">
              <a:lnSpc>
                <a:spcPts val="1800"/>
              </a:lnSpc>
              <a:spcAft>
                <a:spcPts val="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世帯番号は更新されますが、農家／法人番号の更新は行われません。そのため、世帯分離・合併によって異動が生じた世帯員が所有している、あるいは借り受けている土地の経営面積の集計は、前に所属していた世帯において行われることをご留意ください。なお、分離／合併先世帯の世帯員が農業委員会サポートシステムには存在せず、突合用住基</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ファイルには存在する場合は、突合用住基</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ファイルの世帯員を農業委員会サポートシステムの世帯員データに新規登録します。</a:t>
            </a:r>
            <a:endPar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17DFAC90-8A39-46A2-B8A5-D0440204D9B5}"/>
              </a:ext>
            </a:extLst>
          </p:cNvPr>
          <p:cNvSpPr/>
          <p:nvPr/>
        </p:nvSpPr>
        <p:spPr>
          <a:xfrm>
            <a:off x="47328" y="2650461"/>
            <a:ext cx="10875648" cy="788677"/>
          </a:xfrm>
          <a:prstGeom prst="rect">
            <a:avLst/>
          </a:prstGeom>
        </p:spPr>
        <p:txBody>
          <a:bodyPr wrap="square">
            <a:spAutoFit/>
          </a:bodyPr>
          <a:lstStyle/>
          <a:p>
            <a:pPr marL="133350" indent="133350" algn="just">
              <a:lnSpc>
                <a:spcPts val="1800"/>
              </a:lnSpc>
              <a:spcAft>
                <a:spcPts val="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例１）農業太郎の娘（花子）が、農家次郎（農業委員会サポートシステム未登録）と結婚し、次郎の家に嫁いだ。</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33350" indent="133350" algn="just">
              <a:lnSpc>
                <a:spcPts val="1800"/>
              </a:lnSpc>
              <a:spcAft>
                <a:spcPts val="0"/>
              </a:spcAft>
            </a:pPr>
            <a:endParaRPr lang="en-US" altLang="ja-JP" sz="1600" u="sng" kern="100" dirty="0">
              <a:latin typeface="メイリオ" panose="020B0604030504040204" pitchFamily="50" charset="-128"/>
              <a:ea typeface="メイリオ" panose="020B0604030504040204" pitchFamily="50" charset="-128"/>
              <a:cs typeface="Times New Roman" panose="02020603050405020304" pitchFamily="18" charset="0"/>
            </a:endParaRPr>
          </a:p>
          <a:p>
            <a:pPr marL="133350" indent="133350" algn="just">
              <a:lnSpc>
                <a:spcPts val="1800"/>
              </a:lnSpc>
              <a:spcAft>
                <a:spcPts val="0"/>
              </a:spcAft>
            </a:pPr>
            <a:r>
              <a:rPr lang="ja-JP" altLang="en-US" sz="1600" u="sng" kern="100" dirty="0">
                <a:latin typeface="メイリオ" panose="020B0604030504040204" pitchFamily="50" charset="-128"/>
                <a:ea typeface="メイリオ" panose="020B0604030504040204" pitchFamily="50" charset="-128"/>
                <a:cs typeface="Times New Roman" panose="02020603050405020304" pitchFamily="18" charset="0"/>
              </a:rPr>
              <a:t>→農家次郎・花子夫妻が農家太郎の農家法人番号で登録されるが、世帯番号は異なる。</a:t>
            </a:r>
            <a:endParaRPr lang="en-US" altLang="ja-JP" sz="1600" u="sng"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45710A48-A006-446C-877A-FE64E7708AF9}"/>
              </a:ext>
            </a:extLst>
          </p:cNvPr>
          <p:cNvPicPr>
            <a:picLocks noChangeAspect="1"/>
          </p:cNvPicPr>
          <p:nvPr/>
        </p:nvPicPr>
        <p:blipFill>
          <a:blip r:embed="rId2"/>
          <a:stretch>
            <a:fillRect/>
          </a:stretch>
        </p:blipFill>
        <p:spPr>
          <a:xfrm>
            <a:off x="2279576" y="3462549"/>
            <a:ext cx="7416824" cy="3412584"/>
          </a:xfrm>
          <a:prstGeom prst="rect">
            <a:avLst/>
          </a:prstGeom>
        </p:spPr>
      </p:pic>
    </p:spTree>
    <p:extLst>
      <p:ext uri="{BB962C8B-B14F-4D97-AF65-F5344CB8AC3E}">
        <p14:creationId xmlns:p14="http://schemas.microsoft.com/office/powerpoint/2010/main" val="295133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住基台帳との突合処理の考え方</a:t>
            </a:r>
            <a:endParaRPr kumimoji="1" lang="ja-JP" altLang="en-US" dirty="0"/>
          </a:p>
        </p:txBody>
      </p:sp>
      <p:sp>
        <p:nvSpPr>
          <p:cNvPr id="5" name="正方形/長方形 4">
            <a:extLst>
              <a:ext uri="{FF2B5EF4-FFF2-40B4-BE49-F238E27FC236}">
                <a16:creationId xmlns:a16="http://schemas.microsoft.com/office/drawing/2014/main" id="{9CB50279-B3C1-4D6D-BC31-B379B099E38C}"/>
              </a:ext>
            </a:extLst>
          </p:cNvPr>
          <p:cNvSpPr/>
          <p:nvPr/>
        </p:nvSpPr>
        <p:spPr>
          <a:xfrm>
            <a:off x="262158" y="1014743"/>
            <a:ext cx="11030483" cy="338554"/>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（２</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農業委員会サポートシステムの世帯員データの住基世帯番号が、農家／法人番号と異なる場合</a:t>
            </a:r>
          </a:p>
        </p:txBody>
      </p:sp>
      <p:sp>
        <p:nvSpPr>
          <p:cNvPr id="11" name="テキスト ボックス 10">
            <a:extLst>
              <a:ext uri="{FF2B5EF4-FFF2-40B4-BE49-F238E27FC236}">
                <a16:creationId xmlns:a16="http://schemas.microsoft.com/office/drawing/2014/main" id="{21B45745-307E-4FA7-8DE0-1EC271D99EE8}"/>
              </a:ext>
            </a:extLst>
          </p:cNvPr>
          <p:cNvSpPr txBox="1"/>
          <p:nvPr/>
        </p:nvSpPr>
        <p:spPr>
          <a:xfrm>
            <a:off x="262158" y="679787"/>
            <a:ext cx="632617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⑤世帯の分離・合併が発生する更新</a:t>
            </a:r>
          </a:p>
        </p:txBody>
      </p:sp>
      <p:sp>
        <p:nvSpPr>
          <p:cNvPr id="4" name="正方形/長方形 3">
            <a:extLst>
              <a:ext uri="{FF2B5EF4-FFF2-40B4-BE49-F238E27FC236}">
                <a16:creationId xmlns:a16="http://schemas.microsoft.com/office/drawing/2014/main" id="{89EC2BEA-7B07-4A73-AA39-06393576286E}"/>
              </a:ext>
            </a:extLst>
          </p:cNvPr>
          <p:cNvSpPr/>
          <p:nvPr/>
        </p:nvSpPr>
        <p:spPr>
          <a:xfrm>
            <a:off x="184947" y="1376708"/>
            <a:ext cx="11184904" cy="1250342"/>
          </a:xfrm>
          <a:prstGeom prst="rect">
            <a:avLst/>
          </a:prstGeom>
        </p:spPr>
        <p:txBody>
          <a:bodyPr wrap="square">
            <a:spAutoFit/>
          </a:bodyPr>
          <a:lstStyle/>
          <a:p>
            <a:pPr marL="133350" indent="133350" algn="just">
              <a:lnSpc>
                <a:spcPts val="1800"/>
              </a:lnSpc>
              <a:spcAft>
                <a:spcPts val="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世帯番号は更新されますが、農家／法人番号の更新は行われません。そのため、世帯分離・合併によって異動が生じた世帯員が所有している、あるいは借り受けている土地の経営面積の集計は、前に所属していた世帯において行われることをご留意ください。なお、分離／合併先世帯の世帯員が農業委員会サポートシステムには存在せず、突合用住基</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ファイルには存在する場合は、突合用住基</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ファイルの世帯員を農業委員会サポートシステムの世帯員データに新規登録します。</a:t>
            </a:r>
            <a:endPar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17DFAC90-8A39-46A2-B8A5-D0440204D9B5}"/>
              </a:ext>
            </a:extLst>
          </p:cNvPr>
          <p:cNvSpPr/>
          <p:nvPr/>
        </p:nvSpPr>
        <p:spPr>
          <a:xfrm>
            <a:off x="47328" y="2635911"/>
            <a:ext cx="10875648" cy="788677"/>
          </a:xfrm>
          <a:prstGeom prst="rect">
            <a:avLst/>
          </a:prstGeom>
        </p:spPr>
        <p:txBody>
          <a:bodyPr wrap="square">
            <a:spAutoFit/>
          </a:bodyPr>
          <a:lstStyle/>
          <a:p>
            <a:pPr marL="133350" indent="133350" algn="just">
              <a:lnSpc>
                <a:spcPts val="1800"/>
              </a:lnSpc>
              <a:spcAft>
                <a:spcPts val="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例２）農家次郎・花子夫妻が、妻・花子の父である農業太郎の世帯と同居することになった。</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33350" indent="133350" algn="just">
              <a:lnSpc>
                <a:spcPts val="1800"/>
              </a:lnSpc>
              <a:spcAft>
                <a:spcPts val="0"/>
              </a:spcAft>
            </a:pPr>
            <a:endParaRPr lang="en-US" altLang="ja-JP" sz="1600" u="sng" kern="100" dirty="0">
              <a:latin typeface="メイリオ" panose="020B0604030504040204" pitchFamily="50" charset="-128"/>
              <a:ea typeface="メイリオ" panose="020B0604030504040204" pitchFamily="50" charset="-128"/>
              <a:cs typeface="Times New Roman" panose="02020603050405020304" pitchFamily="18" charset="0"/>
            </a:endParaRPr>
          </a:p>
          <a:p>
            <a:pPr marL="133350" indent="133350" algn="just">
              <a:lnSpc>
                <a:spcPts val="1800"/>
              </a:lnSpc>
              <a:spcAft>
                <a:spcPts val="0"/>
              </a:spcAft>
            </a:pPr>
            <a:r>
              <a:rPr lang="ja-JP" altLang="en-US" sz="1600" u="sng" kern="100" dirty="0">
                <a:latin typeface="メイリオ" panose="020B0604030504040204" pitchFamily="50" charset="-128"/>
                <a:ea typeface="メイリオ" panose="020B0604030504040204" pitchFamily="50" charset="-128"/>
                <a:cs typeface="Times New Roman" panose="02020603050405020304" pitchFamily="18" charset="0"/>
              </a:rPr>
              <a:t>→農家次郎・花子夫妻の農家法人番号は変更されないが、農業次郎の世帯の世帯員として登録される。</a:t>
            </a:r>
            <a:endParaRPr lang="en-US" altLang="ja-JP" sz="1600" u="sng"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0B149BF4-2696-4A90-957C-0C840D1333D5}"/>
              </a:ext>
            </a:extLst>
          </p:cNvPr>
          <p:cNvPicPr>
            <a:picLocks noChangeAspect="1"/>
          </p:cNvPicPr>
          <p:nvPr/>
        </p:nvPicPr>
        <p:blipFill>
          <a:blip r:embed="rId2"/>
          <a:stretch>
            <a:fillRect/>
          </a:stretch>
        </p:blipFill>
        <p:spPr>
          <a:xfrm>
            <a:off x="2249007" y="3357682"/>
            <a:ext cx="7056784" cy="3498149"/>
          </a:xfrm>
          <a:prstGeom prst="rect">
            <a:avLst/>
          </a:prstGeom>
        </p:spPr>
      </p:pic>
    </p:spTree>
    <p:extLst>
      <p:ext uri="{BB962C8B-B14F-4D97-AF65-F5344CB8AC3E}">
        <p14:creationId xmlns:p14="http://schemas.microsoft.com/office/powerpoint/2010/main" val="293516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6333536" y="1741782"/>
            <a:ext cx="5379088" cy="45243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■本システムでの操作</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以下の操作で固定資産課税台帳の突合を行います。次頁以降、それぞれの操作方法について説明します。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突合用固定</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ファイルを取り込む</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データ項目・コードの紐づけを行う</a:t>
            </a:r>
            <a:endParaRPr lang="en-US" altLang="ja-JP" sz="16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mj-lt"/>
              <a:buAutoNum type="arabicPeriod"/>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レイアウトチェックを行う</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（地番不一致がある場合）地番不一致を解消する</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（必要に応じて）突合ルールを設定する</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突合処理を実行する</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突合結果をアップロードする</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rabicPeriod"/>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6" name="テキスト ボックス 15"/>
          <p:cNvSpPr txBox="1"/>
          <p:nvPr/>
        </p:nvSpPr>
        <p:spPr>
          <a:xfrm>
            <a:off x="612977" y="1988840"/>
            <a:ext cx="461665" cy="2020942"/>
          </a:xfrm>
          <a:prstGeom prst="rect">
            <a:avLst/>
          </a:prstGeom>
          <a:noFill/>
        </p:spPr>
        <p:txBody>
          <a:bodyPr vert="eaVert" wrap="square" rtlCol="0">
            <a:spAutoFit/>
          </a:bodyPr>
          <a:lstStyle/>
          <a:p>
            <a:r>
              <a:rPr lang="ja-JP" altLang="en-US" dirty="0">
                <a:latin typeface="メイリオ" panose="020B0604030504040204" pitchFamily="50" charset="-128"/>
                <a:ea typeface="メイリオ" panose="020B0604030504040204" pitchFamily="50" charset="-128"/>
              </a:rPr>
              <a:t>業務イメージ</a:t>
            </a:r>
          </a:p>
        </p:txBody>
      </p:sp>
      <p:sp>
        <p:nvSpPr>
          <p:cNvPr id="17" name="正方形/長方形 16"/>
          <p:cNvSpPr/>
          <p:nvPr/>
        </p:nvSpPr>
        <p:spPr>
          <a:xfrm>
            <a:off x="1199456" y="2564905"/>
            <a:ext cx="4104456" cy="2878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データ項目・コードの紐づけを行う</a:t>
            </a:r>
            <a:endPar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488163" y="1741783"/>
            <a:ext cx="5535829" cy="435151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19" name="正方形/長方形 18"/>
          <p:cNvSpPr/>
          <p:nvPr/>
        </p:nvSpPr>
        <p:spPr>
          <a:xfrm>
            <a:off x="911424" y="6165304"/>
            <a:ext cx="2520280" cy="2149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農業委員会等が本システム</a:t>
            </a:r>
            <a:r>
              <a:rPr kumimoji="1" lang="ja-JP" altLang="en-US" sz="10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で行う作業</a:t>
            </a:r>
            <a:endParaRPr kumimoji="1" lang="en-US" altLang="ja-JP" sz="10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3503712" y="6166366"/>
            <a:ext cx="2520280" cy="214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その他</a:t>
            </a:r>
            <a:endParaRPr kumimoji="1" lang="en-US" altLang="ja-JP" sz="10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415752" y="6165304"/>
            <a:ext cx="4956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5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凡例</a:t>
            </a:r>
            <a:endParaRPr kumimoji="1" lang="en-US" altLang="ja-JP" sz="105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右矢印 27"/>
          <p:cNvSpPr/>
          <p:nvPr/>
        </p:nvSpPr>
        <p:spPr>
          <a:xfrm rot="5400000">
            <a:off x="3182252" y="2202956"/>
            <a:ext cx="210873"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9" name="正方形/長方形 28"/>
          <p:cNvSpPr/>
          <p:nvPr/>
        </p:nvSpPr>
        <p:spPr>
          <a:xfrm>
            <a:off x="1199456" y="1988840"/>
            <a:ext cx="4104456" cy="2878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突合用固定台帳</a:t>
            </a: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ファイルを取り込む</a:t>
            </a:r>
            <a:endPar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1199456" y="3176306"/>
            <a:ext cx="4104456" cy="2878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3. </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レイアウトチェックを行う</a:t>
            </a:r>
            <a:endPar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右矢印 32"/>
          <p:cNvSpPr/>
          <p:nvPr/>
        </p:nvSpPr>
        <p:spPr>
          <a:xfrm rot="5400000">
            <a:off x="3182252" y="2814357"/>
            <a:ext cx="210873"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4" name="正方形/長方形 33"/>
          <p:cNvSpPr/>
          <p:nvPr/>
        </p:nvSpPr>
        <p:spPr>
          <a:xfrm>
            <a:off x="1199456" y="5085353"/>
            <a:ext cx="4104456" cy="2878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6. </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突合処理を実行する</a:t>
            </a:r>
            <a:endPar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右矢印 34"/>
          <p:cNvSpPr/>
          <p:nvPr/>
        </p:nvSpPr>
        <p:spPr>
          <a:xfrm rot="5400000">
            <a:off x="4190364" y="4152029"/>
            <a:ext cx="210873"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6" name="正方形/長方形 35"/>
          <p:cNvSpPr/>
          <p:nvPr/>
        </p:nvSpPr>
        <p:spPr>
          <a:xfrm>
            <a:off x="1199456" y="5661417"/>
            <a:ext cx="4104456" cy="2878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7. </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突合結果をアップロードする</a:t>
            </a:r>
            <a:endPar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右矢印 36"/>
          <p:cNvSpPr/>
          <p:nvPr/>
        </p:nvSpPr>
        <p:spPr>
          <a:xfrm rot="5400000">
            <a:off x="3182252" y="5299468"/>
            <a:ext cx="210873"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1" name="正方形/長方形 20"/>
          <p:cNvSpPr/>
          <p:nvPr/>
        </p:nvSpPr>
        <p:spPr>
          <a:xfrm>
            <a:off x="3359696" y="3752203"/>
            <a:ext cx="1944216" cy="46888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4. </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地番不一致がある場合、地番不一致を解消する</a:t>
            </a:r>
            <a:endPar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右矢印 21"/>
          <p:cNvSpPr/>
          <p:nvPr/>
        </p:nvSpPr>
        <p:spPr>
          <a:xfrm rot="5400000">
            <a:off x="1958115" y="3755610"/>
            <a:ext cx="930955"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4" name="右矢印 23"/>
          <p:cNvSpPr/>
          <p:nvPr/>
        </p:nvSpPr>
        <p:spPr>
          <a:xfrm rot="5400000">
            <a:off x="4190364" y="3395570"/>
            <a:ext cx="210873"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7" name="正方形/長方形 26"/>
          <p:cNvSpPr/>
          <p:nvPr/>
        </p:nvSpPr>
        <p:spPr>
          <a:xfrm>
            <a:off x="1199456" y="4509120"/>
            <a:ext cx="4104456" cy="2878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5. </a:t>
            </a:r>
            <a:r>
              <a:rPr lang="ja-JP" alt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rPr>
              <a:t>突合ルールを設定する</a:t>
            </a:r>
            <a:endParaRPr kumimoji="1" lang="en-US" sz="1200" dirty="0">
              <a:solidFill>
                <a:srgbClr val="0033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右矢印 30"/>
          <p:cNvSpPr/>
          <p:nvPr/>
        </p:nvSpPr>
        <p:spPr>
          <a:xfrm rot="5400000">
            <a:off x="3182252" y="4723235"/>
            <a:ext cx="210873"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タイトル 2"/>
          <p:cNvSpPr>
            <a:spLocks noGrp="1"/>
          </p:cNvSpPr>
          <p:nvPr>
            <p:ph type="title"/>
          </p:nvPr>
        </p:nvSpPr>
        <p:spPr/>
        <p:txBody>
          <a:bodyPr/>
          <a:lstStyle/>
          <a:p>
            <a:r>
              <a:rPr lang="en-US" altLang="ja-JP" dirty="0"/>
              <a:t>4-3. </a:t>
            </a:r>
            <a:r>
              <a:rPr lang="ja-JP" altLang="en-US" dirty="0"/>
              <a:t>固定資産課税台帳と農地台帳を突合する</a:t>
            </a:r>
            <a:endParaRPr kumimoji="1" lang="ja-JP" altLang="en-US" dirty="0"/>
          </a:p>
        </p:txBody>
      </p:sp>
      <p:sp>
        <p:nvSpPr>
          <p:cNvPr id="32" name="テキスト プレースホルダー 31"/>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固定資産課税台帳と農地台帳データの突合を行います。突合用</a:t>
            </a:r>
            <a:r>
              <a:rPr lang="en-US" altLang="ja-JP" dirty="0">
                <a:latin typeface="メイリオ" panose="020B0604030504040204" pitchFamily="50" charset="-128"/>
                <a:ea typeface="メイリオ" panose="020B0604030504040204" pitchFamily="50" charset="-128"/>
              </a:rPr>
              <a:t>CSV</a:t>
            </a:r>
            <a:r>
              <a:rPr lang="ja-JP" altLang="en-US" dirty="0">
                <a:latin typeface="メイリオ" panose="020B0604030504040204" pitchFamily="50" charset="-128"/>
                <a:ea typeface="メイリオ" panose="020B0604030504040204" pitchFamily="50" charset="-128"/>
              </a:rPr>
              <a:t>ファイルの取り込み</a:t>
            </a:r>
            <a:r>
              <a:rPr lang="ja-JP" altLang="en-US" dirty="0"/>
              <a:t>＞データ項目・コードの紐づけ＞</a:t>
            </a:r>
            <a:r>
              <a:rPr lang="ja-JP" altLang="en-US" dirty="0">
                <a:latin typeface="メイリオ" panose="020B0604030504040204" pitchFamily="50" charset="-128"/>
                <a:ea typeface="メイリオ" panose="020B0604030504040204" pitchFamily="50" charset="-128"/>
              </a:rPr>
              <a:t>レイアウトチェック＞地番不一致解消＞突合ルール設定＞突合処理実行＞突合結果アップロードの順序で作業を行います。</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68168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01E6B4F-542F-4082-BD56-1E3384FD07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870" y="1833962"/>
            <a:ext cx="6418210" cy="4403350"/>
          </a:xfrm>
          <a:prstGeom prst="rect">
            <a:avLst/>
          </a:prstGeom>
        </p:spPr>
      </p:pic>
      <p:sp>
        <p:nvSpPr>
          <p:cNvPr id="18" name="テキスト ボックス 17"/>
          <p:cNvSpPr txBox="1"/>
          <p:nvPr/>
        </p:nvSpPr>
        <p:spPr>
          <a:xfrm>
            <a:off x="7205166" y="1772816"/>
            <a:ext cx="4507458" cy="47705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処理選択画面で以下の操作を行います。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固定の新規ボタンを押下し、固定資産課税台帳との突合処理を開始します。固定取込処理画面が表示されます。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lt"/>
              <a:buAutoNum type="alphaLcPeriod"/>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突合用固定台帳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ファイルの取込を既に実施されている場合は、途中から再開ボタンから作業を再開することができます。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Arial" panose="020B0604020202020204" pitchFamily="34" charset="0"/>
              <a:buChar char="•"/>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中断および再開ができる作業は以下の通りです。</a:t>
            </a:r>
          </a:p>
          <a:p>
            <a:pPr marL="800100" lvl="1" indent="-34290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コード変換設定を実施後</a:t>
            </a:r>
          </a:p>
          <a:p>
            <a:pPr marL="800100" lvl="1" indent="-34290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レイアウトチェック処理を実施後</a:t>
            </a:r>
          </a:p>
          <a:p>
            <a:pPr marL="800100" lvl="1" indent="-34290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住基突合処理を実施後</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2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住民基本台帳との突合と、固定資産課税台帳で突合の時期が違い、農地基本台帳のデータを農業委員会サポートシステムにて更新している場合、農地台帳データダウンロードボタンを押下し、最新の世帯員・個人情報及び農地台帳情報を取り込んで下さい。</a:t>
            </a:r>
          </a:p>
          <a:p>
            <a:pPr marL="285750" indent="-28575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農地台帳データのダウンロードが完了すると、固定資産課税台帳のデータ取り込みが可能となります。</a:t>
            </a:r>
          </a:p>
        </p:txBody>
      </p:sp>
      <p:sp>
        <p:nvSpPr>
          <p:cNvPr id="10" name="正方形/長方形 9"/>
          <p:cNvSpPr>
            <a:spLocks noChangeArrowheads="1"/>
          </p:cNvSpPr>
          <p:nvPr/>
        </p:nvSpPr>
        <p:spPr bwMode="auto">
          <a:xfrm>
            <a:off x="1127448" y="4343683"/>
            <a:ext cx="432048" cy="216024"/>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1" name="円/楕円 19"/>
          <p:cNvSpPr/>
          <p:nvPr/>
        </p:nvSpPr>
        <p:spPr>
          <a:xfrm>
            <a:off x="911424" y="4149080"/>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a:spLocks noChangeArrowheads="1"/>
          </p:cNvSpPr>
          <p:nvPr/>
        </p:nvSpPr>
        <p:spPr bwMode="auto">
          <a:xfrm>
            <a:off x="1611659" y="4343683"/>
            <a:ext cx="667917" cy="216024"/>
          </a:xfrm>
          <a:prstGeom prst="rect">
            <a:avLst/>
          </a:prstGeom>
          <a:noFill/>
          <a:ln w="190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5" name="円/楕円 19"/>
          <p:cNvSpPr/>
          <p:nvPr/>
        </p:nvSpPr>
        <p:spPr>
          <a:xfrm>
            <a:off x="2351584" y="4451695"/>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lang="en-US" altLang="ja-JP" dirty="0"/>
              <a:t>4-3-1. </a:t>
            </a:r>
            <a:r>
              <a:rPr lang="ja-JP" altLang="en-US" dirty="0"/>
              <a:t>突合用固定台帳</a:t>
            </a:r>
            <a:r>
              <a:rPr lang="en-US" altLang="ja-JP" dirty="0"/>
              <a:t>CSV</a:t>
            </a:r>
            <a:r>
              <a:rPr lang="ja-JP" altLang="en-US" dirty="0"/>
              <a:t>ファイルを取り込む（</a:t>
            </a:r>
            <a:r>
              <a:rPr lang="en-US" altLang="ja-JP" dirty="0"/>
              <a:t>1/2</a:t>
            </a:r>
            <a:r>
              <a:rPr lang="ja-JP" altLang="en-US" dirty="0"/>
              <a:t>）</a:t>
            </a:r>
            <a:endParaRPr kumimoji="1" lang="ja-JP" altLang="en-US" dirty="0"/>
          </a:p>
        </p:txBody>
      </p:sp>
      <p:sp>
        <p:nvSpPr>
          <p:cNvPr id="16" name="テキスト プレースホルダー 15"/>
          <p:cNvSpPr txBox="1">
            <a:spLocks noGrp="1"/>
          </p:cNvSpPr>
          <p:nvPr>
            <p:ph type="body" sz="quarter" idx="10"/>
          </p:nvPr>
        </p:nvSpPr>
        <p:spPr>
          <a:prstGeom prst="rect">
            <a:avLst/>
          </a:prstGeom>
          <a:solidFill>
            <a:schemeClr val="bg1">
              <a:lumMod val="95000"/>
            </a:schemeClr>
          </a:solidFill>
        </p:spPr>
        <p:txBody>
          <a:bodyPr wrap="square" rtlCol="0">
            <a:normAutofit fontScale="92500"/>
          </a:bodyPr>
          <a:lstStyle/>
          <a:p>
            <a:r>
              <a:rPr lang="ja-JP" altLang="en-US" dirty="0">
                <a:latin typeface="メイリオ" panose="020B0604030504040204" pitchFamily="50" charset="-128"/>
                <a:ea typeface="メイリオ" panose="020B0604030504040204" pitchFamily="50" charset="-128"/>
              </a:rPr>
              <a:t>処理選択画面から固定の新規ボタンを押下し、突合処理を開始します。</a:t>
            </a:r>
            <a:endParaRPr lang="en-US" altLang="ja-JP" dirty="0">
              <a:latin typeface="メイリオ" panose="020B0604030504040204" pitchFamily="50" charset="-128"/>
              <a:ea typeface="メイリオ" panose="020B0604030504040204" pitchFamily="50" charset="-128"/>
            </a:endParaRPr>
          </a:p>
          <a:p>
            <a:r>
              <a:rPr lang="ja-JP" altLang="en-US" sz="1300" b="1" dirty="0">
                <a:solidFill>
                  <a:srgbClr val="FF0000"/>
                </a:solidFill>
                <a:latin typeface="メイリオ" panose="020B0604030504040204" pitchFamily="50" charset="-128"/>
                <a:ea typeface="メイリオ" panose="020B0604030504040204" pitchFamily="50" charset="-128"/>
              </a:rPr>
              <a:t>突合用</a:t>
            </a:r>
            <a:r>
              <a:rPr lang="en-US" altLang="ja-JP" sz="1300" b="1" dirty="0">
                <a:solidFill>
                  <a:srgbClr val="FF0000"/>
                </a:solidFill>
                <a:latin typeface="メイリオ" panose="020B0604030504040204" pitchFamily="50" charset="-128"/>
                <a:ea typeface="メイリオ" panose="020B0604030504040204" pitchFamily="50" charset="-128"/>
              </a:rPr>
              <a:t>CSV</a:t>
            </a:r>
            <a:r>
              <a:rPr lang="ja-JP" altLang="en-US" sz="1300" b="1" dirty="0">
                <a:solidFill>
                  <a:srgbClr val="FF0000"/>
                </a:solidFill>
                <a:latin typeface="メイリオ" panose="020B0604030504040204" pitchFamily="50" charset="-128"/>
                <a:ea typeface="メイリオ" panose="020B0604030504040204" pitchFamily="50" charset="-128"/>
              </a:rPr>
              <a:t>ファイルの取り込み</a:t>
            </a:r>
            <a:r>
              <a:rPr lang="ja-JP" altLang="en-US" sz="1300" dirty="0"/>
              <a:t>＞データ項目・コードの紐づけ＞</a:t>
            </a:r>
            <a:r>
              <a:rPr lang="ja-JP" altLang="en-US" sz="1300" dirty="0">
                <a:latin typeface="メイリオ" panose="020B0604030504040204" pitchFamily="50" charset="-128"/>
                <a:ea typeface="メイリオ" panose="020B0604030504040204" pitchFamily="50" charset="-128"/>
              </a:rPr>
              <a:t>レイアウトチェック＞地番不一致解消＞突合ルール設定＞突合処理実行＞突合結果アップロード</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83467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49A6B99-7366-4020-89AD-F54616943E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352" y="1772816"/>
            <a:ext cx="6669524" cy="4824536"/>
          </a:xfrm>
          <a:prstGeom prst="rect">
            <a:avLst/>
          </a:prstGeom>
        </p:spPr>
      </p:pic>
      <p:sp>
        <p:nvSpPr>
          <p:cNvPr id="12" name="正方形/長方形 11"/>
          <p:cNvSpPr>
            <a:spLocks noChangeArrowheads="1"/>
          </p:cNvSpPr>
          <p:nvPr/>
        </p:nvSpPr>
        <p:spPr bwMode="auto">
          <a:xfrm>
            <a:off x="5578745" y="3058818"/>
            <a:ext cx="792088" cy="216024"/>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7" name="正方形/長方形 16"/>
          <p:cNvSpPr>
            <a:spLocks noChangeArrowheads="1"/>
          </p:cNvSpPr>
          <p:nvPr/>
        </p:nvSpPr>
        <p:spPr bwMode="auto">
          <a:xfrm flipV="1">
            <a:off x="5955709" y="6164957"/>
            <a:ext cx="932379" cy="36038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5" name="テキスト ボックス 14"/>
          <p:cNvSpPr txBox="1"/>
          <p:nvPr/>
        </p:nvSpPr>
        <p:spPr>
          <a:xfrm>
            <a:off x="7205166" y="1772816"/>
            <a:ext cx="4507458"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固定取込処理画面にて突合用固定台帳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ファイルの取り込みを行います。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固定取込処理画面が表示されます。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参照ボタンを押下し、突合用固定台帳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ファイルを選択します。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取り込みを行う突合用固定台帳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ファイルの文字コードを選択します。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2"/>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次へボタンを押下します。</a:t>
            </a:r>
          </a:p>
        </p:txBody>
      </p:sp>
      <p:sp>
        <p:nvSpPr>
          <p:cNvPr id="16" name="正方形/長方形 15"/>
          <p:cNvSpPr>
            <a:spLocks noChangeArrowheads="1"/>
          </p:cNvSpPr>
          <p:nvPr/>
        </p:nvSpPr>
        <p:spPr bwMode="auto">
          <a:xfrm>
            <a:off x="1673825" y="3429000"/>
            <a:ext cx="2045911" cy="333780"/>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9" name="円/楕円 19"/>
          <p:cNvSpPr/>
          <p:nvPr/>
        </p:nvSpPr>
        <p:spPr>
          <a:xfrm>
            <a:off x="5689098" y="2676706"/>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3764018" y="344451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19"/>
          <p:cNvSpPr/>
          <p:nvPr/>
        </p:nvSpPr>
        <p:spPr>
          <a:xfrm>
            <a:off x="5578745" y="6147724"/>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19"/>
          <p:cNvSpPr/>
          <p:nvPr/>
        </p:nvSpPr>
        <p:spPr>
          <a:xfrm>
            <a:off x="331414" y="1899864"/>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4-3-1. </a:t>
            </a:r>
            <a:r>
              <a:rPr lang="ja-JP" altLang="en-US" dirty="0"/>
              <a:t>突合用固定台帳</a:t>
            </a:r>
            <a:r>
              <a:rPr lang="en-US" altLang="ja-JP" dirty="0"/>
              <a:t>CSV</a:t>
            </a:r>
            <a:r>
              <a:rPr lang="ja-JP" altLang="en-US" dirty="0"/>
              <a:t>ファイルを取り込む（</a:t>
            </a:r>
            <a:r>
              <a:rPr lang="en-US" altLang="ja-JP" dirty="0"/>
              <a:t>2/2</a:t>
            </a:r>
            <a:r>
              <a:rPr lang="ja-JP" altLang="en-US" dirty="0"/>
              <a:t>）</a:t>
            </a:r>
            <a:endParaRPr kumimoji="1" lang="ja-JP" altLang="en-US" dirty="0"/>
          </a:p>
        </p:txBody>
      </p:sp>
      <p:sp>
        <p:nvSpPr>
          <p:cNvPr id="24" name="テキスト プレースホルダー 15">
            <a:extLst>
              <a:ext uri="{FF2B5EF4-FFF2-40B4-BE49-F238E27FC236}">
                <a16:creationId xmlns:a16="http://schemas.microsoft.com/office/drawing/2014/main" id="{664514B9-64C4-4C78-AB5E-9E4E4361831F}"/>
              </a:ext>
            </a:extLst>
          </p:cNvPr>
          <p:cNvSpPr txBox="1">
            <a:spLocks/>
          </p:cNvSpPr>
          <p:nvPr/>
        </p:nvSpPr>
        <p:spPr>
          <a:xfrm>
            <a:off x="346124" y="844827"/>
            <a:ext cx="11366500" cy="647725"/>
          </a:xfrm>
          <a:prstGeom prst="rect">
            <a:avLst/>
          </a:prstGeom>
          <a:solidFill>
            <a:schemeClr val="bg1">
              <a:lumMod val="95000"/>
            </a:schemeClr>
          </a:solidFill>
        </p:spPr>
        <p:txBody>
          <a:bodyPr wrap="square" rtlCol="0">
            <a:normAutofit fontScale="92500"/>
          </a:bodyPr>
          <a:lstStyle>
            <a:lvl1pPr marL="0" indent="0" algn="l" defTabSz="914411" rtl="0" eaLnBrk="1" latinLnBrk="0" hangingPunct="1">
              <a:spcBef>
                <a:spcPct val="20000"/>
              </a:spcBef>
              <a:buFont typeface="Arial"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1pPr>
            <a:lvl2pPr marL="742959" indent="-285753" algn="l" defTabSz="914411"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15" indent="-228604" algn="l" defTabSz="914411"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21"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27"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32"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38"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44"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49"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t>処理選択画面から固定の新規ボタンを押下し、突合処理を開始します。</a:t>
            </a:r>
            <a:endParaRPr lang="en-US" altLang="ja-JP" dirty="0"/>
          </a:p>
          <a:p>
            <a:r>
              <a:rPr lang="ja-JP" altLang="en-US" sz="1300" b="1" dirty="0">
                <a:solidFill>
                  <a:srgbClr val="FF0000"/>
                </a:solidFill>
              </a:rPr>
              <a:t>突合用</a:t>
            </a:r>
            <a:r>
              <a:rPr lang="en-US" altLang="ja-JP" sz="1300" b="1" dirty="0">
                <a:solidFill>
                  <a:srgbClr val="FF0000"/>
                </a:solidFill>
              </a:rPr>
              <a:t>CSV</a:t>
            </a:r>
            <a:r>
              <a:rPr lang="ja-JP" altLang="en-US" sz="1300" b="1" dirty="0">
                <a:solidFill>
                  <a:srgbClr val="FF0000"/>
                </a:solidFill>
              </a:rPr>
              <a:t>ファイルの取り込み</a:t>
            </a:r>
            <a:r>
              <a:rPr lang="ja-JP" altLang="en-US" sz="1300" dirty="0"/>
              <a:t>＞データ項目・コードの紐づけ＞レイアウトチェック＞地番不一致解消＞突合ルール設定＞突合処理実行＞突合結果アップロード</a:t>
            </a:r>
            <a:endParaRPr lang="ja-JP" altLang="en-US" dirty="0"/>
          </a:p>
        </p:txBody>
      </p:sp>
    </p:spTree>
    <p:extLst>
      <p:ext uri="{BB962C8B-B14F-4D97-AF65-F5344CB8AC3E}">
        <p14:creationId xmlns:p14="http://schemas.microsoft.com/office/powerpoint/2010/main" val="220752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67BCD73-3053-4E00-96D8-4A003908E8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384" y="2132856"/>
            <a:ext cx="6329190" cy="4581128"/>
          </a:xfrm>
          <a:prstGeom prst="rect">
            <a:avLst/>
          </a:prstGeom>
        </p:spPr>
      </p:pic>
      <p:sp>
        <p:nvSpPr>
          <p:cNvPr id="26" name="正方形/長方形 25"/>
          <p:cNvSpPr>
            <a:spLocks noChangeArrowheads="1"/>
          </p:cNvSpPr>
          <p:nvPr/>
        </p:nvSpPr>
        <p:spPr bwMode="auto">
          <a:xfrm>
            <a:off x="5197141" y="3266852"/>
            <a:ext cx="792088"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8" name="テキスト ボックス 27"/>
          <p:cNvSpPr txBox="1"/>
          <p:nvPr/>
        </p:nvSpPr>
        <p:spPr>
          <a:xfrm>
            <a:off x="7147185" y="2165648"/>
            <a:ext cx="4867498" cy="45243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データ項目・コード紐づけ（固定）画面にて、レイアウトチェックのため、取り込んだ突合用固定台帳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ファイルのデータ項目・コード体系と、仕様書に定める固定台帳ファイルレイアウトのデータ項目・コード体系と同じか確認するための紐づけ作業を行います。</a:t>
            </a: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固定レイアウト設定・チェック画面が表示されます。まずはデータ項目の紐づけ作業を行います。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取り込んだ突合用固定台帳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のファイルレイアウトが</a:t>
            </a:r>
            <a:r>
              <a:rPr lang="ja-JP" altLang="en-US" sz="1600" u="sng" dirty="0">
                <a:latin typeface="メイリオ" panose="020B0604030504040204" pitchFamily="50" charset="-128"/>
                <a:ea typeface="メイリオ" panose="020B0604030504040204" pitchFamily="50" charset="-128"/>
                <a:cs typeface="Meiryo UI" panose="020B0604030504040204" pitchFamily="50" charset="-128"/>
              </a:rPr>
              <a:t>仕様書に定めるファイルレイアウトの並びと同様の場合</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、標準項目一括割当ボタンを押下します。</a:t>
            </a: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zh-TW" altLang="en-US" sz="1600" dirty="0">
                <a:latin typeface="メイリオ" panose="020B0604030504040204" pitchFamily="50" charset="-128"/>
                <a:ea typeface="メイリオ" panose="020B0604030504040204" pitchFamily="50" charset="-128"/>
                <a:cs typeface="Meiryo UI" panose="020B0604030504040204" pitchFamily="50" charset="-128"/>
              </a:rPr>
              <a:t>標準項目一括割当</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ボタンを押下後、確認画面が表示されますので「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OK</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0" name="円/楕円 19"/>
          <p:cNvSpPr/>
          <p:nvPr/>
        </p:nvSpPr>
        <p:spPr>
          <a:xfrm>
            <a:off x="284773" y="2259904"/>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19"/>
          <p:cNvSpPr/>
          <p:nvPr/>
        </p:nvSpPr>
        <p:spPr>
          <a:xfrm>
            <a:off x="5143284" y="3000241"/>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4-3-2.</a:t>
            </a:r>
            <a:r>
              <a:rPr lang="ja-JP" altLang="en-US" dirty="0"/>
              <a:t>データ項目・コードの紐づけを行う（一括処理で行う場合）</a:t>
            </a:r>
            <a:endParaRPr kumimoji="1" lang="ja-JP" altLang="en-US" dirty="0"/>
          </a:p>
        </p:txBody>
      </p:sp>
      <p:sp>
        <p:nvSpPr>
          <p:cNvPr id="27" name="正方形/長方形 26"/>
          <p:cNvSpPr>
            <a:spLocks noChangeArrowheads="1"/>
          </p:cNvSpPr>
          <p:nvPr/>
        </p:nvSpPr>
        <p:spPr bwMode="auto">
          <a:xfrm>
            <a:off x="3569729" y="4848599"/>
            <a:ext cx="536505" cy="15809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32" name="円/楕円 19"/>
          <p:cNvSpPr/>
          <p:nvPr/>
        </p:nvSpPr>
        <p:spPr>
          <a:xfrm>
            <a:off x="3257043" y="4794342"/>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矢印コネクタ 6">
            <a:extLst>
              <a:ext uri="{FF2B5EF4-FFF2-40B4-BE49-F238E27FC236}">
                <a16:creationId xmlns:a16="http://schemas.microsoft.com/office/drawing/2014/main" id="{5391ABEE-D8C1-4FC4-A646-2A3C3E17A2B7}"/>
              </a:ext>
            </a:extLst>
          </p:cNvPr>
          <p:cNvCxnSpPr/>
          <p:nvPr/>
        </p:nvCxnSpPr>
        <p:spPr>
          <a:xfrm flipH="1">
            <a:off x="3837982" y="3457095"/>
            <a:ext cx="1359159" cy="1405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プレースホルダー 15">
            <a:extLst>
              <a:ext uri="{FF2B5EF4-FFF2-40B4-BE49-F238E27FC236}">
                <a16:creationId xmlns:a16="http://schemas.microsoft.com/office/drawing/2014/main" id="{D407968B-EBAA-4C1F-82CA-5EAF4B38AF37}"/>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fontScale="92500"/>
          </a:bodyPr>
          <a:lstStyle/>
          <a:p>
            <a:r>
              <a:rPr lang="ja-JP" altLang="en-US" dirty="0"/>
              <a:t>レイアウトチェックのため、取り込んだ固定台帳</a:t>
            </a:r>
            <a:r>
              <a:rPr lang="en-US" altLang="ja-JP" dirty="0"/>
              <a:t>CSV</a:t>
            </a:r>
            <a:r>
              <a:rPr lang="ja-JP" altLang="en-US" dirty="0"/>
              <a:t>ファイルのデータ項目とコードの紐づけを行います。</a:t>
            </a:r>
          </a:p>
          <a:p>
            <a:r>
              <a:rPr lang="ja-JP" altLang="en-US" sz="1300" dirty="0">
                <a:latin typeface="メイリオ" panose="020B0604030504040204" pitchFamily="50" charset="-128"/>
                <a:ea typeface="メイリオ" panose="020B0604030504040204" pitchFamily="50" charset="-128"/>
              </a:rPr>
              <a:t>突合用</a:t>
            </a:r>
            <a:r>
              <a:rPr lang="en-US" altLang="ja-JP" sz="1300" dirty="0">
                <a:latin typeface="メイリオ" panose="020B0604030504040204" pitchFamily="50" charset="-128"/>
                <a:ea typeface="メイリオ" panose="020B0604030504040204" pitchFamily="50" charset="-128"/>
              </a:rPr>
              <a:t>CSV</a:t>
            </a:r>
            <a:r>
              <a:rPr lang="ja-JP" altLang="en-US" sz="1300" dirty="0">
                <a:latin typeface="メイリオ" panose="020B0604030504040204" pitchFamily="50" charset="-128"/>
                <a:ea typeface="メイリオ" panose="020B0604030504040204" pitchFamily="50" charset="-128"/>
              </a:rPr>
              <a:t>ファイルの取り込み</a:t>
            </a:r>
            <a:r>
              <a:rPr lang="ja-JP" altLang="en-US" sz="1300" dirty="0"/>
              <a:t>＞</a:t>
            </a:r>
            <a:r>
              <a:rPr lang="ja-JP" altLang="en-US" sz="1300" b="1" dirty="0">
                <a:solidFill>
                  <a:srgbClr val="FF0000"/>
                </a:solidFill>
              </a:rPr>
              <a:t>データ項目・コードの紐づけ</a:t>
            </a:r>
            <a:r>
              <a:rPr lang="ja-JP" altLang="en-US" sz="1300" dirty="0"/>
              <a:t>＞</a:t>
            </a:r>
            <a:r>
              <a:rPr lang="ja-JP" altLang="en-US" sz="1300" dirty="0">
                <a:latin typeface="メイリオ" panose="020B0604030504040204" pitchFamily="50" charset="-128"/>
                <a:ea typeface="メイリオ" panose="020B0604030504040204" pitchFamily="50" charset="-128"/>
              </a:rPr>
              <a:t>レイアウトチェック＞地番不一致解消＞突合ルール設定＞突合処理実行＞突合結果アップロード</a:t>
            </a:r>
            <a:endParaRPr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6653FCF7-2F15-4F14-8BCD-768CFD6C8CFC}"/>
              </a:ext>
            </a:extLst>
          </p:cNvPr>
          <p:cNvSpPr/>
          <p:nvPr/>
        </p:nvSpPr>
        <p:spPr>
          <a:xfrm>
            <a:off x="484802" y="1434067"/>
            <a:ext cx="11011798" cy="584775"/>
          </a:xfrm>
          <a:prstGeom prst="rect">
            <a:avLst/>
          </a:prstGeom>
        </p:spPr>
        <p:txBody>
          <a:bodyPr wrap="square">
            <a:spAutoFit/>
          </a:bodyPr>
          <a:lstStyle/>
          <a:p>
            <a:pPr lvl="0"/>
            <a:r>
              <a:rPr lang="ja-JP" altLang="en-US"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データ項目・コードの紐づけは住基・固定ともに同じ操作方法となります。本ページ以降は一括処理で行う場合の操作を例示します。項目ごとの紐づけ方法については</a:t>
            </a: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P69</a:t>
            </a:r>
            <a:r>
              <a:rPr lang="ja-JP" altLang="en-US"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P72</a:t>
            </a:r>
            <a:r>
              <a:rPr lang="ja-JP" altLang="en-US" sz="160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を参照ください。</a:t>
            </a:r>
            <a:endPar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50142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6D28DD5-C956-4BFA-A6F3-932332877D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513" y="1739000"/>
            <a:ext cx="6395259" cy="4634909"/>
          </a:xfrm>
          <a:prstGeom prst="rect">
            <a:avLst/>
          </a:prstGeom>
        </p:spPr>
      </p:pic>
      <p:sp>
        <p:nvSpPr>
          <p:cNvPr id="26" name="正方形/長方形 25"/>
          <p:cNvSpPr>
            <a:spLocks noChangeArrowheads="1"/>
          </p:cNvSpPr>
          <p:nvPr/>
        </p:nvSpPr>
        <p:spPr bwMode="auto">
          <a:xfrm>
            <a:off x="605734" y="3356991"/>
            <a:ext cx="4986209" cy="2162259"/>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8" name="テキスト ボックス 27"/>
          <p:cNvSpPr txBox="1"/>
          <p:nvPr/>
        </p:nvSpPr>
        <p:spPr>
          <a:xfrm>
            <a:off x="7205166" y="1501910"/>
            <a:ext cx="4795490"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➃　画面がグレーで表示されると標準項目の割当が成功となります。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⑤　「コードの紐づけ」で突合用固定台帳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ファイルのコードと仕様書に定められるコードの紐づけ作業を行います。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項目割当は初回の設定が保存されますので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2</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回目以降の操作は不要となります。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0" name="円/楕円 19"/>
          <p:cNvSpPr/>
          <p:nvPr/>
        </p:nvSpPr>
        <p:spPr>
          <a:xfrm>
            <a:off x="245012" y="5871791"/>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19"/>
          <p:cNvSpPr/>
          <p:nvPr/>
        </p:nvSpPr>
        <p:spPr>
          <a:xfrm>
            <a:off x="767408" y="3518040"/>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4-3-2.</a:t>
            </a:r>
            <a:r>
              <a:rPr lang="ja-JP" altLang="en-US" dirty="0"/>
              <a:t>データ項目・コードの紐づけを行う（一括処理で行う場合）</a:t>
            </a:r>
            <a:endParaRPr kumimoji="1" lang="ja-JP" altLang="en-US" dirty="0"/>
          </a:p>
        </p:txBody>
      </p:sp>
      <p:sp>
        <p:nvSpPr>
          <p:cNvPr id="15" name="正方形/長方形 14">
            <a:extLst>
              <a:ext uri="{FF2B5EF4-FFF2-40B4-BE49-F238E27FC236}">
                <a16:creationId xmlns:a16="http://schemas.microsoft.com/office/drawing/2014/main" id="{22408FAF-28F4-40F8-81E3-BF73394016A0}"/>
              </a:ext>
            </a:extLst>
          </p:cNvPr>
          <p:cNvSpPr>
            <a:spLocks noChangeArrowheads="1"/>
          </p:cNvSpPr>
          <p:nvPr/>
        </p:nvSpPr>
        <p:spPr bwMode="auto">
          <a:xfrm>
            <a:off x="605734" y="5917485"/>
            <a:ext cx="881755"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3" name="テキスト プレースホルダー 15">
            <a:extLst>
              <a:ext uri="{FF2B5EF4-FFF2-40B4-BE49-F238E27FC236}">
                <a16:creationId xmlns:a16="http://schemas.microsoft.com/office/drawing/2014/main" id="{9E47C4E0-5B82-431D-897E-F4E0235B2A6E}"/>
              </a:ext>
            </a:extLst>
          </p:cNvPr>
          <p:cNvSpPr txBox="1">
            <a:spLocks noGrp="1"/>
          </p:cNvSpPr>
          <p:nvPr>
            <p:ph type="body" sz="quarter" idx="10"/>
          </p:nvPr>
        </p:nvSpPr>
        <p:spPr>
          <a:xfrm>
            <a:off x="417513" y="803030"/>
            <a:ext cx="11295112" cy="645012"/>
          </a:xfrm>
          <a:prstGeom prst="rect">
            <a:avLst/>
          </a:prstGeom>
          <a:solidFill>
            <a:schemeClr val="bg1">
              <a:lumMod val="95000"/>
            </a:schemeClr>
          </a:solidFill>
        </p:spPr>
        <p:txBody>
          <a:bodyPr wrap="square" rtlCol="0">
            <a:normAutofit fontScale="92500"/>
          </a:bodyPr>
          <a:lstStyle/>
          <a:p>
            <a:r>
              <a:rPr lang="ja-JP" altLang="en-US" sz="1500" dirty="0"/>
              <a:t>レイアウトチェックのため、取り込んだ固定台帳</a:t>
            </a:r>
            <a:r>
              <a:rPr lang="en-US" altLang="ja-JP" sz="1500" dirty="0"/>
              <a:t>CSV</a:t>
            </a:r>
            <a:r>
              <a:rPr lang="ja-JP" altLang="en-US" sz="1500" dirty="0"/>
              <a:t>ファイルのデータ項目とコードの紐づけを行います。</a:t>
            </a:r>
          </a:p>
          <a:p>
            <a:r>
              <a:rPr lang="ja-JP" altLang="en-US" sz="1300" dirty="0">
                <a:latin typeface="メイリオ" panose="020B0604030504040204" pitchFamily="50" charset="-128"/>
                <a:ea typeface="メイリオ" panose="020B0604030504040204" pitchFamily="50" charset="-128"/>
              </a:rPr>
              <a:t>突合用</a:t>
            </a:r>
            <a:r>
              <a:rPr lang="en-US" altLang="ja-JP" sz="1300" dirty="0">
                <a:latin typeface="メイリオ" panose="020B0604030504040204" pitchFamily="50" charset="-128"/>
                <a:ea typeface="メイリオ" panose="020B0604030504040204" pitchFamily="50" charset="-128"/>
              </a:rPr>
              <a:t>CSV</a:t>
            </a:r>
            <a:r>
              <a:rPr lang="ja-JP" altLang="en-US" sz="1300" dirty="0">
                <a:latin typeface="メイリオ" panose="020B0604030504040204" pitchFamily="50" charset="-128"/>
                <a:ea typeface="メイリオ" panose="020B0604030504040204" pitchFamily="50" charset="-128"/>
              </a:rPr>
              <a:t>ファイルの取り込み</a:t>
            </a:r>
            <a:r>
              <a:rPr lang="ja-JP" altLang="en-US" sz="1300" dirty="0"/>
              <a:t>＞</a:t>
            </a:r>
            <a:r>
              <a:rPr lang="ja-JP" altLang="en-US" sz="1300" b="1" dirty="0">
                <a:solidFill>
                  <a:srgbClr val="FF0000"/>
                </a:solidFill>
              </a:rPr>
              <a:t>データ項目・コードの紐づけ</a:t>
            </a:r>
            <a:r>
              <a:rPr lang="ja-JP" altLang="en-US" sz="1300" dirty="0"/>
              <a:t>＞</a:t>
            </a:r>
            <a:r>
              <a:rPr lang="ja-JP" altLang="en-US" sz="1300" dirty="0">
                <a:latin typeface="メイリオ" panose="020B0604030504040204" pitchFamily="50" charset="-128"/>
                <a:ea typeface="メイリオ" panose="020B0604030504040204" pitchFamily="50" charset="-128"/>
              </a:rPr>
              <a:t>レイアウトチェック＞地番不一致解消＞突合ルール設定＞突合処理実行＞突合結果アップロード</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92391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D10C47D-FFD1-4F2C-B1F5-195657B2B4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93" y="1583134"/>
            <a:ext cx="7051220" cy="4581128"/>
          </a:xfrm>
          <a:prstGeom prst="rect">
            <a:avLst/>
          </a:prstGeom>
        </p:spPr>
      </p:pic>
      <p:sp>
        <p:nvSpPr>
          <p:cNvPr id="26" name="正方形/長方形 25"/>
          <p:cNvSpPr>
            <a:spLocks noChangeArrowheads="1"/>
          </p:cNvSpPr>
          <p:nvPr/>
        </p:nvSpPr>
        <p:spPr bwMode="auto">
          <a:xfrm>
            <a:off x="417513" y="2623624"/>
            <a:ext cx="792088"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8" name="テキスト ボックス 27"/>
          <p:cNvSpPr txBox="1"/>
          <p:nvPr/>
        </p:nvSpPr>
        <p:spPr>
          <a:xfrm>
            <a:off x="7205166" y="1501910"/>
            <a:ext cx="4867498" cy="47705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次に取り込んだ突合用固定台帳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ファイルのコード体系と、仕様書に定める固定台帳ファイルレイアウトのコード体系が同じか確認するための紐づけ作業を行います。</a:t>
            </a: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取り込んだ突合用固定台帳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ファイルのコード体系と、仕様書に定める固定台帳ファイルレイアウトのコード体系が同じ場合、「標準コード表出力」を押下し標準コード表（固定）を出力します。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「参照」を押下し①で出力した標準コード表（固定）を選択し、「取込」を押下します。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取込成功画面が表示されますので「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OK</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設定状況が「済」となっていればコードの紐づけは完了となります。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0" name="円/楕円 19"/>
          <p:cNvSpPr/>
          <p:nvPr/>
        </p:nvSpPr>
        <p:spPr>
          <a:xfrm>
            <a:off x="100194" y="2577931"/>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19"/>
          <p:cNvSpPr/>
          <p:nvPr/>
        </p:nvSpPr>
        <p:spPr>
          <a:xfrm>
            <a:off x="5743211" y="2711237"/>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4-3-2.</a:t>
            </a:r>
            <a:r>
              <a:rPr lang="ja-JP" altLang="en-US" dirty="0"/>
              <a:t>データ項目・コードの紐づけを行う（一括処理で行う場合）</a:t>
            </a:r>
            <a:endParaRPr kumimoji="1" lang="ja-JP" altLang="en-US" dirty="0"/>
          </a:p>
        </p:txBody>
      </p:sp>
      <p:sp>
        <p:nvSpPr>
          <p:cNvPr id="27" name="正方形/長方形 26"/>
          <p:cNvSpPr>
            <a:spLocks noChangeArrowheads="1"/>
          </p:cNvSpPr>
          <p:nvPr/>
        </p:nvSpPr>
        <p:spPr bwMode="auto">
          <a:xfrm>
            <a:off x="6096000" y="2623624"/>
            <a:ext cx="432048"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32" name="円/楕円 19"/>
          <p:cNvSpPr/>
          <p:nvPr/>
        </p:nvSpPr>
        <p:spPr>
          <a:xfrm>
            <a:off x="6788506" y="281503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E0F5100F-FF73-4A80-93E6-102564BFE63A}"/>
              </a:ext>
            </a:extLst>
          </p:cNvPr>
          <p:cNvSpPr>
            <a:spLocks noChangeArrowheads="1"/>
          </p:cNvSpPr>
          <p:nvPr/>
        </p:nvSpPr>
        <p:spPr bwMode="auto">
          <a:xfrm>
            <a:off x="6572482" y="2631812"/>
            <a:ext cx="432048"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7" name="正方形/長方形 16">
            <a:extLst>
              <a:ext uri="{FF2B5EF4-FFF2-40B4-BE49-F238E27FC236}">
                <a16:creationId xmlns:a16="http://schemas.microsoft.com/office/drawing/2014/main" id="{754267D0-E25E-49AC-BE1D-D62D3137D31A}"/>
              </a:ext>
            </a:extLst>
          </p:cNvPr>
          <p:cNvSpPr>
            <a:spLocks noChangeArrowheads="1"/>
          </p:cNvSpPr>
          <p:nvPr/>
        </p:nvSpPr>
        <p:spPr bwMode="auto">
          <a:xfrm>
            <a:off x="191345" y="4013459"/>
            <a:ext cx="1832210" cy="1198777"/>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8" name="円/楕円 19">
            <a:extLst>
              <a:ext uri="{FF2B5EF4-FFF2-40B4-BE49-F238E27FC236}">
                <a16:creationId xmlns:a16="http://schemas.microsoft.com/office/drawing/2014/main" id="{5E147A50-8D26-48E8-8C51-2A4CA20647E6}"/>
              </a:ext>
            </a:extLst>
          </p:cNvPr>
          <p:cNvSpPr/>
          <p:nvPr/>
        </p:nvSpPr>
        <p:spPr>
          <a:xfrm>
            <a:off x="1960602" y="3640957"/>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a:extLst>
              <a:ext uri="{FF2B5EF4-FFF2-40B4-BE49-F238E27FC236}">
                <a16:creationId xmlns:a16="http://schemas.microsoft.com/office/drawing/2014/main" id="{A3E15A6B-285D-43A5-9200-1D6FA52CFB9D}"/>
              </a:ext>
            </a:extLst>
          </p:cNvPr>
          <p:cNvPicPr>
            <a:picLocks noChangeAspect="1"/>
          </p:cNvPicPr>
          <p:nvPr/>
        </p:nvPicPr>
        <p:blipFill>
          <a:blip r:embed="rId4"/>
          <a:stretch>
            <a:fillRect/>
          </a:stretch>
        </p:blipFill>
        <p:spPr>
          <a:xfrm>
            <a:off x="2783632" y="4221088"/>
            <a:ext cx="2768520" cy="1382717"/>
          </a:xfrm>
          <a:prstGeom prst="rect">
            <a:avLst/>
          </a:prstGeom>
        </p:spPr>
      </p:pic>
      <p:cxnSp>
        <p:nvCxnSpPr>
          <p:cNvPr id="19" name="直線矢印コネクタ 18">
            <a:extLst>
              <a:ext uri="{FF2B5EF4-FFF2-40B4-BE49-F238E27FC236}">
                <a16:creationId xmlns:a16="http://schemas.microsoft.com/office/drawing/2014/main" id="{6F145C07-C1DF-430C-B8CF-E977B43290AC}"/>
              </a:ext>
            </a:extLst>
          </p:cNvPr>
          <p:cNvCxnSpPr>
            <a:cxnSpLocks/>
          </p:cNvCxnSpPr>
          <p:nvPr/>
        </p:nvCxnSpPr>
        <p:spPr>
          <a:xfrm flipH="1">
            <a:off x="5303912" y="3010550"/>
            <a:ext cx="1338387" cy="22016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775A41A5-BCA2-42C0-9B10-C59FAE8A2255}"/>
              </a:ext>
            </a:extLst>
          </p:cNvPr>
          <p:cNvCxnSpPr>
            <a:cxnSpLocks/>
          </p:cNvCxnSpPr>
          <p:nvPr/>
        </p:nvCxnSpPr>
        <p:spPr>
          <a:xfrm flipH="1">
            <a:off x="2227214" y="5392854"/>
            <a:ext cx="23566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83EBEDF9-6BF2-4D85-8194-50FB2B5E0636}"/>
              </a:ext>
            </a:extLst>
          </p:cNvPr>
          <p:cNvSpPr>
            <a:spLocks noChangeArrowheads="1"/>
          </p:cNvSpPr>
          <p:nvPr/>
        </p:nvSpPr>
        <p:spPr bwMode="auto">
          <a:xfrm>
            <a:off x="4733112" y="5268477"/>
            <a:ext cx="642807" cy="24875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1" name="テキスト プレースホルダー 15">
            <a:extLst>
              <a:ext uri="{FF2B5EF4-FFF2-40B4-BE49-F238E27FC236}">
                <a16:creationId xmlns:a16="http://schemas.microsoft.com/office/drawing/2014/main" id="{6E647F90-6388-4CA9-9E93-7962A011F0EA}"/>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fontScale="92500"/>
          </a:bodyPr>
          <a:lstStyle/>
          <a:p>
            <a:r>
              <a:rPr lang="ja-JP" altLang="en-US" sz="1500" dirty="0"/>
              <a:t>レイアウトチェックのため、取り込んだ固定台帳</a:t>
            </a:r>
            <a:r>
              <a:rPr lang="en-US" altLang="ja-JP" sz="1500" dirty="0"/>
              <a:t>CSV</a:t>
            </a:r>
            <a:r>
              <a:rPr lang="ja-JP" altLang="en-US" sz="1500" dirty="0"/>
              <a:t>ファイルのデータ項目とコードの紐づけを行います</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突合用</a:t>
            </a:r>
            <a:r>
              <a:rPr lang="en-US" altLang="ja-JP" sz="1300" dirty="0">
                <a:latin typeface="メイリオ" panose="020B0604030504040204" pitchFamily="50" charset="-128"/>
                <a:ea typeface="メイリオ" panose="020B0604030504040204" pitchFamily="50" charset="-128"/>
              </a:rPr>
              <a:t>CSV</a:t>
            </a:r>
            <a:r>
              <a:rPr lang="ja-JP" altLang="en-US" sz="1300" dirty="0">
                <a:latin typeface="メイリオ" panose="020B0604030504040204" pitchFamily="50" charset="-128"/>
                <a:ea typeface="メイリオ" panose="020B0604030504040204" pitchFamily="50" charset="-128"/>
              </a:rPr>
              <a:t>ファイルの取り込み</a:t>
            </a:r>
            <a:r>
              <a:rPr lang="ja-JP" altLang="en-US" sz="1300" dirty="0"/>
              <a:t>＞</a:t>
            </a:r>
            <a:r>
              <a:rPr lang="ja-JP" altLang="en-US" sz="1300" b="1" dirty="0">
                <a:solidFill>
                  <a:srgbClr val="FF0000"/>
                </a:solidFill>
              </a:rPr>
              <a:t>データ項目・コードの紐づけ</a:t>
            </a:r>
            <a:r>
              <a:rPr lang="ja-JP" altLang="en-US" sz="1300" dirty="0"/>
              <a:t>＞</a:t>
            </a:r>
            <a:r>
              <a:rPr lang="ja-JP" altLang="en-US" sz="1300" dirty="0">
                <a:latin typeface="メイリオ" panose="020B0604030504040204" pitchFamily="50" charset="-128"/>
                <a:ea typeface="メイリオ" panose="020B0604030504040204" pitchFamily="50" charset="-128"/>
              </a:rPr>
              <a:t>レイアウトチェック＞地番不一致解消＞突合ルール設定＞突合処理実行＞突合結果アップロード</a:t>
            </a:r>
          </a:p>
        </p:txBody>
      </p:sp>
    </p:spTree>
    <p:extLst>
      <p:ext uri="{BB962C8B-B14F-4D97-AF65-F5344CB8AC3E}">
        <p14:creationId xmlns:p14="http://schemas.microsoft.com/office/powerpoint/2010/main" val="2939293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4-1-2.</a:t>
            </a:r>
            <a:r>
              <a:rPr lang="ja-JP" altLang="en-US" dirty="0"/>
              <a:t> 住基固定突合アプリをインストールする</a:t>
            </a:r>
            <a:endParaRPr kumimoji="1" lang="ja-JP" altLang="en-US" dirty="0"/>
          </a:p>
        </p:txBody>
      </p:sp>
      <p:sp>
        <p:nvSpPr>
          <p:cNvPr id="15" name="テキスト プレースホルダー 14"/>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住基固定突合アプリをご利用端末にインストールします。</a:t>
            </a:r>
            <a:endParaRPr lang="en-US" altLang="ja-JP"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F5C1AD2A-C7AE-78BC-AA0D-6B5684F22F7F}"/>
              </a:ext>
            </a:extLst>
          </p:cNvPr>
          <p:cNvPicPr>
            <a:picLocks noChangeAspect="1"/>
          </p:cNvPicPr>
          <p:nvPr/>
        </p:nvPicPr>
        <p:blipFill>
          <a:blip r:embed="rId3"/>
          <a:stretch>
            <a:fillRect/>
          </a:stretch>
        </p:blipFill>
        <p:spPr>
          <a:xfrm>
            <a:off x="479376" y="1577179"/>
            <a:ext cx="6226080" cy="4300093"/>
          </a:xfrm>
          <a:prstGeom prst="rect">
            <a:avLst/>
          </a:prstGeom>
        </p:spPr>
      </p:pic>
      <p:sp>
        <p:nvSpPr>
          <p:cNvPr id="16" name="テキスト ボックス 15">
            <a:extLst>
              <a:ext uri="{FF2B5EF4-FFF2-40B4-BE49-F238E27FC236}">
                <a16:creationId xmlns:a16="http://schemas.microsoft.com/office/drawing/2014/main" id="{CA9E63B2-D7BA-CE66-D74F-4D4B50A9BCF5}"/>
              </a:ext>
            </a:extLst>
          </p:cNvPr>
          <p:cNvSpPr txBox="1"/>
          <p:nvPr/>
        </p:nvSpPr>
        <p:spPr>
          <a:xfrm>
            <a:off x="7205166" y="1577485"/>
            <a:ext cx="4723482"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左図が「住基・固定突合アプリ」を利用するための端末スペックとなります。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以下の３つの動作環境については、農業委員会サポートシステムの「マニュアル・よくある質問」の「必要資源のダウンロード方法（農業委員会サポートシステム）」をダウンロードし、情報部局等にインストール方法を確認ください。</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WebView2 </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ランタイム</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Microsoft Visual C++</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最新版（</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2015-2022</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.NET Framework 4.8</a:t>
            </a:r>
            <a:endParaRPr lang="ja-JP" altLang="en-US" sz="1600" dirty="0">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542207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C38ED40-4C46-4E34-88C4-B87BDB5301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52" y="1556793"/>
            <a:ext cx="6622630" cy="4042962"/>
          </a:xfrm>
          <a:prstGeom prst="rect">
            <a:avLst/>
          </a:prstGeom>
        </p:spPr>
      </p:pic>
      <p:sp>
        <p:nvSpPr>
          <p:cNvPr id="26" name="正方形/長方形 25"/>
          <p:cNvSpPr>
            <a:spLocks noChangeArrowheads="1"/>
          </p:cNvSpPr>
          <p:nvPr/>
        </p:nvSpPr>
        <p:spPr bwMode="auto">
          <a:xfrm>
            <a:off x="1426090" y="2456587"/>
            <a:ext cx="792088" cy="18469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8" name="テキスト ボックス 27"/>
          <p:cNvSpPr txBox="1"/>
          <p:nvPr/>
        </p:nvSpPr>
        <p:spPr>
          <a:xfrm>
            <a:off x="7048964" y="1556793"/>
            <a:ext cx="5063354" cy="52629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字コード」は市町村によって設定が異なるため、標準コード表では紐づけ設定がされませんので、別途紐づけ作業を行います。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取り込んだ突合用固定台帳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字コードと、農業委員会サポートシステムの市町村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字コードが同じ場合、「市町村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字コード表出力」を押下し市町村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字コード表（固定）を出力します。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「参照」を押下し①で出力した市町村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字コード表（固定）を選択し、「取込」を押下します。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取込成功画面が表示されますので「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OK</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字」の設定状況が済になれば紐づけが完了となります。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ja-JP" altLang="en-US"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紐付けには、固定台帳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ファイルに存在する市町村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字に対応する市町村／字のコードが、農業委員会サポートシステムに登録されている必要があります。</a:t>
            </a:r>
          </a:p>
        </p:txBody>
      </p:sp>
      <p:sp>
        <p:nvSpPr>
          <p:cNvPr id="30" name="円/楕円 19"/>
          <p:cNvSpPr/>
          <p:nvPr/>
        </p:nvSpPr>
        <p:spPr>
          <a:xfrm>
            <a:off x="1688828" y="266188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19"/>
          <p:cNvSpPr/>
          <p:nvPr/>
        </p:nvSpPr>
        <p:spPr>
          <a:xfrm>
            <a:off x="5759090" y="2667496"/>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4-3-2.</a:t>
            </a:r>
            <a:r>
              <a:rPr lang="ja-JP" altLang="en-US" dirty="0"/>
              <a:t>データ項目・コードの紐づけを行う（一括処理で行う場合）</a:t>
            </a:r>
            <a:endParaRPr kumimoji="1" lang="ja-JP" altLang="en-US" dirty="0"/>
          </a:p>
        </p:txBody>
      </p:sp>
      <p:sp>
        <p:nvSpPr>
          <p:cNvPr id="27" name="正方形/長方形 26"/>
          <p:cNvSpPr>
            <a:spLocks noChangeArrowheads="1"/>
          </p:cNvSpPr>
          <p:nvPr/>
        </p:nvSpPr>
        <p:spPr bwMode="auto">
          <a:xfrm>
            <a:off x="5973105" y="2456587"/>
            <a:ext cx="432048"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32" name="円/楕円 19"/>
          <p:cNvSpPr/>
          <p:nvPr/>
        </p:nvSpPr>
        <p:spPr>
          <a:xfrm>
            <a:off x="6563646" y="2661889"/>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E0F5100F-FF73-4A80-93E6-102564BFE63A}"/>
              </a:ext>
            </a:extLst>
          </p:cNvPr>
          <p:cNvSpPr>
            <a:spLocks noChangeArrowheads="1"/>
          </p:cNvSpPr>
          <p:nvPr/>
        </p:nvSpPr>
        <p:spPr bwMode="auto">
          <a:xfrm>
            <a:off x="6405153" y="2447806"/>
            <a:ext cx="432048" cy="184006"/>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7" name="正方形/長方形 16">
            <a:extLst>
              <a:ext uri="{FF2B5EF4-FFF2-40B4-BE49-F238E27FC236}">
                <a16:creationId xmlns:a16="http://schemas.microsoft.com/office/drawing/2014/main" id="{754267D0-E25E-49AC-BE1D-D62D3137D31A}"/>
              </a:ext>
            </a:extLst>
          </p:cNvPr>
          <p:cNvSpPr>
            <a:spLocks noChangeArrowheads="1"/>
          </p:cNvSpPr>
          <p:nvPr/>
        </p:nvSpPr>
        <p:spPr bwMode="auto">
          <a:xfrm>
            <a:off x="416830" y="3527856"/>
            <a:ext cx="1814582" cy="1752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8" name="円/楕円 19">
            <a:extLst>
              <a:ext uri="{FF2B5EF4-FFF2-40B4-BE49-F238E27FC236}">
                <a16:creationId xmlns:a16="http://schemas.microsoft.com/office/drawing/2014/main" id="{5E147A50-8D26-48E8-8C51-2A4CA20647E6}"/>
              </a:ext>
            </a:extLst>
          </p:cNvPr>
          <p:cNvSpPr/>
          <p:nvPr/>
        </p:nvSpPr>
        <p:spPr>
          <a:xfrm>
            <a:off x="2117619" y="3507651"/>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a:extLst>
              <a:ext uri="{FF2B5EF4-FFF2-40B4-BE49-F238E27FC236}">
                <a16:creationId xmlns:a16="http://schemas.microsoft.com/office/drawing/2014/main" id="{1DD20C97-DE7C-419C-A16F-627E08EA2FF7}"/>
              </a:ext>
            </a:extLst>
          </p:cNvPr>
          <p:cNvPicPr>
            <a:picLocks noChangeAspect="1"/>
          </p:cNvPicPr>
          <p:nvPr/>
        </p:nvPicPr>
        <p:blipFill>
          <a:blip r:embed="rId4"/>
          <a:stretch>
            <a:fillRect/>
          </a:stretch>
        </p:blipFill>
        <p:spPr>
          <a:xfrm>
            <a:off x="2740749" y="4269803"/>
            <a:ext cx="2753576" cy="1280413"/>
          </a:xfrm>
          <a:prstGeom prst="rect">
            <a:avLst/>
          </a:prstGeom>
        </p:spPr>
      </p:pic>
      <p:sp>
        <p:nvSpPr>
          <p:cNvPr id="15" name="正方形/長方形 14">
            <a:extLst>
              <a:ext uri="{FF2B5EF4-FFF2-40B4-BE49-F238E27FC236}">
                <a16:creationId xmlns:a16="http://schemas.microsoft.com/office/drawing/2014/main" id="{83EBEDF9-6BF2-4D85-8194-50FB2B5E0636}"/>
              </a:ext>
            </a:extLst>
          </p:cNvPr>
          <p:cNvSpPr>
            <a:spLocks noChangeArrowheads="1"/>
          </p:cNvSpPr>
          <p:nvPr/>
        </p:nvSpPr>
        <p:spPr bwMode="auto">
          <a:xfrm>
            <a:off x="4733112" y="5268477"/>
            <a:ext cx="642807" cy="24875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cxnSp>
        <p:nvCxnSpPr>
          <p:cNvPr id="19" name="直線矢印コネクタ 18">
            <a:extLst>
              <a:ext uri="{FF2B5EF4-FFF2-40B4-BE49-F238E27FC236}">
                <a16:creationId xmlns:a16="http://schemas.microsoft.com/office/drawing/2014/main" id="{6F145C07-C1DF-430C-B8CF-E977B43290AC}"/>
              </a:ext>
            </a:extLst>
          </p:cNvPr>
          <p:cNvCxnSpPr>
            <a:cxnSpLocks/>
          </p:cNvCxnSpPr>
          <p:nvPr/>
        </p:nvCxnSpPr>
        <p:spPr>
          <a:xfrm flipH="1">
            <a:off x="5303912" y="3010550"/>
            <a:ext cx="1338387" cy="22016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775A41A5-BCA2-42C0-9B10-C59FAE8A2255}"/>
              </a:ext>
            </a:extLst>
          </p:cNvPr>
          <p:cNvCxnSpPr>
            <a:cxnSpLocks/>
          </p:cNvCxnSpPr>
          <p:nvPr/>
        </p:nvCxnSpPr>
        <p:spPr>
          <a:xfrm flipH="1" flipV="1">
            <a:off x="1955439" y="3794467"/>
            <a:ext cx="2628394" cy="15983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プレースホルダー 15">
            <a:extLst>
              <a:ext uri="{FF2B5EF4-FFF2-40B4-BE49-F238E27FC236}">
                <a16:creationId xmlns:a16="http://schemas.microsoft.com/office/drawing/2014/main" id="{A752E9B7-AE4A-4D61-B3EF-BDF3412DB2FA}"/>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fontScale="92500"/>
          </a:bodyPr>
          <a:lstStyle/>
          <a:p>
            <a:r>
              <a:rPr lang="ja-JP" altLang="en-US" sz="1500" dirty="0"/>
              <a:t>レイアウトチェックのため、取り込んだ固定台帳</a:t>
            </a:r>
            <a:r>
              <a:rPr lang="en-US" altLang="ja-JP" sz="1500" dirty="0"/>
              <a:t>CSV</a:t>
            </a:r>
            <a:r>
              <a:rPr lang="ja-JP" altLang="en-US" sz="1500" dirty="0"/>
              <a:t>ファイルのデータ項目とコードの紐づけを行います</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突合用</a:t>
            </a:r>
            <a:r>
              <a:rPr lang="en-US" altLang="ja-JP" sz="1300" dirty="0">
                <a:latin typeface="メイリオ" panose="020B0604030504040204" pitchFamily="50" charset="-128"/>
                <a:ea typeface="メイリオ" panose="020B0604030504040204" pitchFamily="50" charset="-128"/>
              </a:rPr>
              <a:t>CSV</a:t>
            </a:r>
            <a:r>
              <a:rPr lang="ja-JP" altLang="en-US" sz="1300" dirty="0">
                <a:latin typeface="メイリオ" panose="020B0604030504040204" pitchFamily="50" charset="-128"/>
                <a:ea typeface="メイリオ" panose="020B0604030504040204" pitchFamily="50" charset="-128"/>
              </a:rPr>
              <a:t>ファイルの取り込み</a:t>
            </a:r>
            <a:r>
              <a:rPr lang="ja-JP" altLang="en-US" sz="1300" dirty="0"/>
              <a:t>＞</a:t>
            </a:r>
            <a:r>
              <a:rPr lang="ja-JP" altLang="en-US" sz="1300" b="1" dirty="0">
                <a:solidFill>
                  <a:srgbClr val="FF0000"/>
                </a:solidFill>
              </a:rPr>
              <a:t>データ項目・コードの紐づけ</a:t>
            </a:r>
            <a:r>
              <a:rPr lang="ja-JP" altLang="en-US" sz="1300" dirty="0"/>
              <a:t>＞</a:t>
            </a:r>
            <a:r>
              <a:rPr lang="ja-JP" altLang="en-US" sz="1300" dirty="0">
                <a:latin typeface="メイリオ" panose="020B0604030504040204" pitchFamily="50" charset="-128"/>
                <a:ea typeface="メイリオ" panose="020B0604030504040204" pitchFamily="50" charset="-128"/>
              </a:rPr>
              <a:t>レイアウトチェック＞地番不一致解消＞突合ルール設定＞突合処理実行＞突合結果アップロード</a:t>
            </a:r>
          </a:p>
        </p:txBody>
      </p:sp>
    </p:spTree>
    <p:extLst>
      <p:ext uri="{BB962C8B-B14F-4D97-AF65-F5344CB8AC3E}">
        <p14:creationId xmlns:p14="http://schemas.microsoft.com/office/powerpoint/2010/main" val="3697791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12AC43A-5202-402C-A670-738C51F65D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591" y="1628800"/>
            <a:ext cx="6622630" cy="4608166"/>
          </a:xfrm>
          <a:prstGeom prst="rect">
            <a:avLst/>
          </a:prstGeom>
        </p:spPr>
      </p:pic>
      <p:sp>
        <p:nvSpPr>
          <p:cNvPr id="28" name="テキスト ボックス 27"/>
          <p:cNvSpPr txBox="1"/>
          <p:nvPr/>
        </p:nvSpPr>
        <p:spPr>
          <a:xfrm>
            <a:off x="7048964" y="1556793"/>
            <a:ext cx="5063354" cy="42780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字コード」は市町村によって設定が異なるため、標準コード表では紐づけ設定がされませんので、別途紐づけ作業を行います。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全てのコードの紐づけ設定状況が「済」となった場合、紐づけ作業が完了となります。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②「保存して閉じる」を押下し、これまで行ったコードの紐づけ作業の設定を保存し、データ項目・コード紐づけ（固定）画面に戻ります。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コードの紐づけ設定はは初回の設定が保存されますので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2</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回目以降の操作は不要となります。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ただし、</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2</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回目以降で取り込んだ固定台帳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の市町村</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字コードに変更や追加があった場合、再度の紐づけ作業を行う必要があります。</a:t>
            </a: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0" name="円/楕円 19"/>
          <p:cNvSpPr/>
          <p:nvPr/>
        </p:nvSpPr>
        <p:spPr>
          <a:xfrm>
            <a:off x="4511824" y="589834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4-3-2.</a:t>
            </a:r>
            <a:r>
              <a:rPr lang="ja-JP" altLang="en-US" dirty="0"/>
              <a:t>データ項目・コードの紐づけを行う（一括処理で行う場合）</a:t>
            </a:r>
            <a:endParaRPr kumimoji="1" lang="ja-JP" altLang="en-US" dirty="0"/>
          </a:p>
        </p:txBody>
      </p:sp>
      <p:sp>
        <p:nvSpPr>
          <p:cNvPr id="14" name="正方形/長方形 13">
            <a:extLst>
              <a:ext uri="{FF2B5EF4-FFF2-40B4-BE49-F238E27FC236}">
                <a16:creationId xmlns:a16="http://schemas.microsoft.com/office/drawing/2014/main" id="{E0F5100F-FF73-4A80-93E6-102564BFE63A}"/>
              </a:ext>
            </a:extLst>
          </p:cNvPr>
          <p:cNvSpPr>
            <a:spLocks noChangeArrowheads="1"/>
          </p:cNvSpPr>
          <p:nvPr/>
        </p:nvSpPr>
        <p:spPr bwMode="auto">
          <a:xfrm>
            <a:off x="4871864" y="5877272"/>
            <a:ext cx="1080120" cy="287687"/>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8" name="正方形/長方形 7">
            <a:extLst>
              <a:ext uri="{FF2B5EF4-FFF2-40B4-BE49-F238E27FC236}">
                <a16:creationId xmlns:a16="http://schemas.microsoft.com/office/drawing/2014/main" id="{D8F16A53-E1CE-4FA4-A86F-5E18522CF4DC}"/>
              </a:ext>
            </a:extLst>
          </p:cNvPr>
          <p:cNvSpPr>
            <a:spLocks noChangeArrowheads="1"/>
          </p:cNvSpPr>
          <p:nvPr/>
        </p:nvSpPr>
        <p:spPr bwMode="auto">
          <a:xfrm>
            <a:off x="6021470" y="5867215"/>
            <a:ext cx="1027494" cy="297744"/>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9" name="円/楕円 19">
            <a:extLst>
              <a:ext uri="{FF2B5EF4-FFF2-40B4-BE49-F238E27FC236}">
                <a16:creationId xmlns:a16="http://schemas.microsoft.com/office/drawing/2014/main" id="{1D85C5E5-D9DA-4082-B2FB-6DCE5AF5E2E9}"/>
              </a:ext>
            </a:extLst>
          </p:cNvPr>
          <p:cNvSpPr/>
          <p:nvPr/>
        </p:nvSpPr>
        <p:spPr>
          <a:xfrm>
            <a:off x="7174334" y="589834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プレースホルダー 15">
            <a:extLst>
              <a:ext uri="{FF2B5EF4-FFF2-40B4-BE49-F238E27FC236}">
                <a16:creationId xmlns:a16="http://schemas.microsoft.com/office/drawing/2014/main" id="{A8AB7BC0-8DEC-4867-93EF-43F8078597E8}"/>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fontScale="92500"/>
          </a:bodyPr>
          <a:lstStyle/>
          <a:p>
            <a:r>
              <a:rPr lang="ja-JP" altLang="en-US" sz="1500" dirty="0"/>
              <a:t>レイアウトチェックのため、取り込んだ固定台帳</a:t>
            </a:r>
            <a:r>
              <a:rPr lang="en-US" altLang="ja-JP" sz="1500" dirty="0"/>
              <a:t>CSV</a:t>
            </a:r>
            <a:r>
              <a:rPr lang="ja-JP" altLang="en-US" sz="1500" dirty="0"/>
              <a:t>ファイルのデータ項目とコードの紐づけを行います</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突合用</a:t>
            </a:r>
            <a:r>
              <a:rPr lang="en-US" altLang="ja-JP" sz="1300" dirty="0">
                <a:latin typeface="メイリオ" panose="020B0604030504040204" pitchFamily="50" charset="-128"/>
                <a:ea typeface="メイリオ" panose="020B0604030504040204" pitchFamily="50" charset="-128"/>
              </a:rPr>
              <a:t>CSV</a:t>
            </a:r>
            <a:r>
              <a:rPr lang="ja-JP" altLang="en-US" sz="1300" dirty="0">
                <a:latin typeface="メイリオ" panose="020B0604030504040204" pitchFamily="50" charset="-128"/>
                <a:ea typeface="メイリオ" panose="020B0604030504040204" pitchFamily="50" charset="-128"/>
              </a:rPr>
              <a:t>ファイルの取り込み</a:t>
            </a:r>
            <a:r>
              <a:rPr lang="ja-JP" altLang="en-US" sz="1300" dirty="0"/>
              <a:t>＞</a:t>
            </a:r>
            <a:r>
              <a:rPr lang="ja-JP" altLang="en-US" sz="1300" b="1" dirty="0">
                <a:solidFill>
                  <a:srgbClr val="FF0000"/>
                </a:solidFill>
              </a:rPr>
              <a:t>データ項目・コードの紐づけ</a:t>
            </a:r>
            <a:r>
              <a:rPr lang="ja-JP" altLang="en-US" sz="1300" dirty="0"/>
              <a:t>＞</a:t>
            </a:r>
            <a:r>
              <a:rPr lang="ja-JP" altLang="en-US" sz="1300" dirty="0">
                <a:latin typeface="メイリオ" panose="020B0604030504040204" pitchFamily="50" charset="-128"/>
                <a:ea typeface="メイリオ" panose="020B0604030504040204" pitchFamily="50" charset="-128"/>
              </a:rPr>
              <a:t>レイアウトチェック＞地番不一致解消＞突合ルール設定＞突合処理実行＞突合結果アップロード</a:t>
            </a:r>
          </a:p>
        </p:txBody>
      </p:sp>
    </p:spTree>
    <p:extLst>
      <p:ext uri="{BB962C8B-B14F-4D97-AF65-F5344CB8AC3E}">
        <p14:creationId xmlns:p14="http://schemas.microsoft.com/office/powerpoint/2010/main" val="3521344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8B3A4B0-E75E-4912-A1C6-06DFEEFF25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887" y="1772816"/>
            <a:ext cx="6836279" cy="4869160"/>
          </a:xfrm>
          <a:prstGeom prst="rect">
            <a:avLst/>
          </a:prstGeom>
        </p:spPr>
      </p:pic>
      <p:sp>
        <p:nvSpPr>
          <p:cNvPr id="26" name="正方形/長方形 25"/>
          <p:cNvSpPr>
            <a:spLocks noChangeArrowheads="1"/>
          </p:cNvSpPr>
          <p:nvPr/>
        </p:nvSpPr>
        <p:spPr bwMode="auto">
          <a:xfrm>
            <a:off x="551384" y="3429000"/>
            <a:ext cx="5256584" cy="2520280"/>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8" name="テキスト ボックス 27"/>
          <p:cNvSpPr txBox="1"/>
          <p:nvPr/>
        </p:nvSpPr>
        <p:spPr>
          <a:xfrm>
            <a:off x="7205166" y="1501910"/>
            <a:ext cx="4795490"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　データ項目・コードの紐づけが完了した場合、「保存して次へ」を押下し、今回の設定を保存しつつ、取り込んだ突合用固定台帳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ファイルのレイアウトチェック（データ入力規則のチェック）画面に遷移します。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データ項目・コードの紐づけは住基・固定ともに同じ操作方法となります。項目ごとの紐づけ方法については</a:t>
            </a:r>
            <a:r>
              <a:rPr lang="en-US" altLang="ja-JP"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P21</a:t>
            </a:r>
            <a:r>
              <a:rPr lang="ja-JP" altLang="en-US"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a:t>
            </a:r>
            <a:r>
              <a:rPr lang="en-US" altLang="ja-JP"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P24</a:t>
            </a:r>
            <a:r>
              <a:rPr lang="ja-JP" altLang="en-US"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を参照ください。</a:t>
            </a:r>
            <a:endParaRPr lang="en-US" altLang="ja-JP"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1" name="円/楕円 19"/>
          <p:cNvSpPr/>
          <p:nvPr/>
        </p:nvSpPr>
        <p:spPr>
          <a:xfrm>
            <a:off x="5871715" y="6298263"/>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4-3-2.</a:t>
            </a:r>
            <a:r>
              <a:rPr lang="ja-JP" altLang="en-US" dirty="0"/>
              <a:t>データ項目・コードの紐づけを行う（一括処理で行う場合）</a:t>
            </a:r>
            <a:endParaRPr kumimoji="1" lang="ja-JP" altLang="en-US" dirty="0"/>
          </a:p>
        </p:txBody>
      </p:sp>
      <p:sp>
        <p:nvSpPr>
          <p:cNvPr id="15" name="正方形/長方形 14">
            <a:extLst>
              <a:ext uri="{FF2B5EF4-FFF2-40B4-BE49-F238E27FC236}">
                <a16:creationId xmlns:a16="http://schemas.microsoft.com/office/drawing/2014/main" id="{22408FAF-28F4-40F8-81E3-BF73394016A0}"/>
              </a:ext>
            </a:extLst>
          </p:cNvPr>
          <p:cNvSpPr>
            <a:spLocks noChangeArrowheads="1"/>
          </p:cNvSpPr>
          <p:nvPr/>
        </p:nvSpPr>
        <p:spPr bwMode="auto">
          <a:xfrm>
            <a:off x="6240016" y="6298263"/>
            <a:ext cx="881755" cy="343713"/>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0" name="テキスト プレースホルダー 15">
            <a:extLst>
              <a:ext uri="{FF2B5EF4-FFF2-40B4-BE49-F238E27FC236}">
                <a16:creationId xmlns:a16="http://schemas.microsoft.com/office/drawing/2014/main" id="{714A7929-7ABC-4F65-BAAA-6C57E1A71188}"/>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fontScale="92500"/>
          </a:bodyPr>
          <a:lstStyle/>
          <a:p>
            <a:r>
              <a:rPr lang="ja-JP" altLang="en-US" sz="1500" dirty="0"/>
              <a:t>レイアウトチェックのため、取り込んだ固定台帳</a:t>
            </a:r>
            <a:r>
              <a:rPr lang="en-US" altLang="ja-JP" sz="1500" dirty="0"/>
              <a:t>CSV</a:t>
            </a:r>
            <a:r>
              <a:rPr lang="ja-JP" altLang="en-US" sz="1500" dirty="0"/>
              <a:t>ファイルのデータ項目とコードの紐づけを行います</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突合用</a:t>
            </a:r>
            <a:r>
              <a:rPr lang="en-US" altLang="ja-JP" sz="1300" dirty="0">
                <a:latin typeface="メイリオ" panose="020B0604030504040204" pitchFamily="50" charset="-128"/>
                <a:ea typeface="メイリオ" panose="020B0604030504040204" pitchFamily="50" charset="-128"/>
              </a:rPr>
              <a:t>CSV</a:t>
            </a:r>
            <a:r>
              <a:rPr lang="ja-JP" altLang="en-US" sz="1300" dirty="0">
                <a:latin typeface="メイリオ" panose="020B0604030504040204" pitchFamily="50" charset="-128"/>
                <a:ea typeface="メイリオ" panose="020B0604030504040204" pitchFamily="50" charset="-128"/>
              </a:rPr>
              <a:t>ファイルの取り込み</a:t>
            </a:r>
            <a:r>
              <a:rPr lang="ja-JP" altLang="en-US" sz="1300" dirty="0"/>
              <a:t>＞</a:t>
            </a:r>
            <a:r>
              <a:rPr lang="ja-JP" altLang="en-US" sz="1300" b="1" dirty="0">
                <a:solidFill>
                  <a:srgbClr val="FF0000"/>
                </a:solidFill>
              </a:rPr>
              <a:t>データ項目・コードの紐づけ</a:t>
            </a:r>
            <a:r>
              <a:rPr lang="ja-JP" altLang="en-US" sz="1300" dirty="0"/>
              <a:t>＞</a:t>
            </a:r>
            <a:r>
              <a:rPr lang="ja-JP" altLang="en-US" sz="1300" dirty="0">
                <a:latin typeface="メイリオ" panose="020B0604030504040204" pitchFamily="50" charset="-128"/>
                <a:ea typeface="メイリオ" panose="020B0604030504040204" pitchFamily="50" charset="-128"/>
              </a:rPr>
              <a:t>レイアウトチェック＞地番不一致解消＞突合ルール設定＞突合処理実行＞突合結果アップロード</a:t>
            </a:r>
          </a:p>
        </p:txBody>
      </p:sp>
    </p:spTree>
    <p:extLst>
      <p:ext uri="{BB962C8B-B14F-4D97-AF65-F5344CB8AC3E}">
        <p14:creationId xmlns:p14="http://schemas.microsoft.com/office/powerpoint/2010/main" val="449413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962A8ED-058C-45AD-AB81-47672930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719" y="1667352"/>
            <a:ext cx="6645451" cy="4797152"/>
          </a:xfrm>
          <a:prstGeom prst="rect">
            <a:avLst/>
          </a:prstGeom>
        </p:spPr>
      </p:pic>
      <p:sp>
        <p:nvSpPr>
          <p:cNvPr id="16" name="正方形/長方形 15"/>
          <p:cNvSpPr>
            <a:spLocks noChangeArrowheads="1"/>
          </p:cNvSpPr>
          <p:nvPr/>
        </p:nvSpPr>
        <p:spPr bwMode="auto">
          <a:xfrm>
            <a:off x="684124" y="4459829"/>
            <a:ext cx="1312943" cy="206780"/>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7" name="テキスト ボックス 16"/>
          <p:cNvSpPr txBox="1"/>
          <p:nvPr/>
        </p:nvSpPr>
        <p:spPr>
          <a:xfrm>
            <a:off x="7205166" y="1575982"/>
            <a:ext cx="4723482" cy="35394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データの入力規則のチェック画面でレイアウトチェックを実行します。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「データ入力規則のチェック」を押下しレイアウトチェックを実行します。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確認画面が表示されますので「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OK</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突合用固定台帳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ファイルに地番が重複しているデータがあった場合、下図の警告画面が表示されます。地番重複を解消する場合、「地番重複の確認・解消」を押下します。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8" name="円/楕円 19"/>
          <p:cNvSpPr/>
          <p:nvPr/>
        </p:nvSpPr>
        <p:spPr>
          <a:xfrm>
            <a:off x="417513" y="4375814"/>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a:spLocks noChangeArrowheads="1"/>
          </p:cNvSpPr>
          <p:nvPr/>
        </p:nvSpPr>
        <p:spPr bwMode="auto">
          <a:xfrm>
            <a:off x="2562820" y="4723894"/>
            <a:ext cx="1588512" cy="253133"/>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35" name="円/楕円 19"/>
          <p:cNvSpPr/>
          <p:nvPr/>
        </p:nvSpPr>
        <p:spPr>
          <a:xfrm>
            <a:off x="3565711" y="6086609"/>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19"/>
          <p:cNvSpPr/>
          <p:nvPr/>
        </p:nvSpPr>
        <p:spPr>
          <a:xfrm>
            <a:off x="2169967" y="4325883"/>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4-3-3. </a:t>
            </a:r>
            <a:r>
              <a:rPr lang="ja-JP" altLang="en-US" dirty="0"/>
              <a:t>レイアウトチェックを行う</a:t>
            </a:r>
            <a:endParaRPr kumimoji="1" lang="ja-JP" altLang="en-US" dirty="0"/>
          </a:p>
        </p:txBody>
      </p:sp>
      <p:sp>
        <p:nvSpPr>
          <p:cNvPr id="25" name="テキスト プレースホルダー 24"/>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sz="1400" dirty="0">
                <a:latin typeface="メイリオ" panose="020B0604030504040204" pitchFamily="50" charset="-128"/>
                <a:ea typeface="メイリオ" panose="020B0604030504040204" pitchFamily="50" charset="-128"/>
              </a:rPr>
              <a:t>突合用</a:t>
            </a:r>
            <a:r>
              <a:rPr lang="ja-JP" altLang="en-US" sz="1400" dirty="0"/>
              <a:t>固定</a:t>
            </a:r>
            <a:r>
              <a:rPr lang="ja-JP" altLang="en-US" sz="1400" dirty="0">
                <a:latin typeface="メイリオ" panose="020B0604030504040204" pitchFamily="50" charset="-128"/>
                <a:ea typeface="メイリオ" panose="020B0604030504040204" pitchFamily="50" charset="-128"/>
              </a:rPr>
              <a:t>台帳</a:t>
            </a:r>
            <a:r>
              <a:rPr lang="en-US" altLang="ja-JP" sz="1400" dirty="0">
                <a:latin typeface="メイリオ" panose="020B0604030504040204" pitchFamily="50" charset="-128"/>
                <a:ea typeface="メイリオ" panose="020B0604030504040204" pitchFamily="50" charset="-128"/>
              </a:rPr>
              <a:t>CSV</a:t>
            </a:r>
            <a:r>
              <a:rPr lang="ja-JP" altLang="en-US" sz="1400" dirty="0">
                <a:latin typeface="メイリオ" panose="020B0604030504040204" pitchFamily="50" charset="-128"/>
                <a:ea typeface="メイリオ" panose="020B0604030504040204" pitchFamily="50" charset="-128"/>
              </a:rPr>
              <a:t>ファイルのレイアウトチェックを行います。</a:t>
            </a:r>
            <a:endParaRPr lang="en-US" altLang="ja-JP" sz="1400" dirty="0">
              <a:latin typeface="メイリオ" panose="020B0604030504040204" pitchFamily="50" charset="-128"/>
              <a:ea typeface="メイリオ" panose="020B0604030504040204" pitchFamily="50" charset="-128"/>
            </a:endParaRPr>
          </a:p>
          <a:p>
            <a:pPr lvl="0"/>
            <a:r>
              <a:rPr lang="ja-JP" altLang="en-US" sz="1200" dirty="0">
                <a:solidFill>
                  <a:prstClr val="black"/>
                </a:solidFill>
              </a:rPr>
              <a:t>突合用</a:t>
            </a:r>
            <a:r>
              <a:rPr lang="en-US" altLang="ja-JP" sz="1200" dirty="0">
                <a:solidFill>
                  <a:prstClr val="black"/>
                </a:solidFill>
              </a:rPr>
              <a:t>CSV</a:t>
            </a:r>
            <a:r>
              <a:rPr lang="ja-JP" altLang="en-US" sz="1200" dirty="0">
                <a:solidFill>
                  <a:prstClr val="black"/>
                </a:solidFill>
              </a:rPr>
              <a:t>ファイルの取り込み＞</a:t>
            </a:r>
            <a:r>
              <a:rPr lang="ja-JP" altLang="en-US" sz="1200" dirty="0"/>
              <a:t>データ項目・コードの紐づけ</a:t>
            </a:r>
            <a:r>
              <a:rPr lang="ja-JP" altLang="en-US" sz="1200" dirty="0">
                <a:solidFill>
                  <a:prstClr val="black"/>
                </a:solidFill>
              </a:rPr>
              <a:t>＞</a:t>
            </a:r>
            <a:r>
              <a:rPr lang="ja-JP" altLang="en-US" sz="1200" b="1" dirty="0">
                <a:solidFill>
                  <a:srgbClr val="FF0000"/>
                </a:solidFill>
              </a:rPr>
              <a:t>レイアウトチェック</a:t>
            </a:r>
            <a:r>
              <a:rPr lang="ja-JP" altLang="en-US" sz="1200" dirty="0">
                <a:solidFill>
                  <a:prstClr val="black"/>
                </a:solidFill>
              </a:rPr>
              <a:t>＞地番不一致解消＞突合ルール設定＞突合処理実行＞突合結果アップロード</a:t>
            </a:r>
          </a:p>
          <a:p>
            <a:endParaRPr lang="ja-JP" altLang="en-US"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8278FC4A-417D-45B8-B8D2-8D5040DEF4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9863" y="5041607"/>
            <a:ext cx="2783779" cy="1041882"/>
          </a:xfrm>
          <a:prstGeom prst="rect">
            <a:avLst/>
          </a:prstGeom>
        </p:spPr>
      </p:pic>
      <p:sp>
        <p:nvSpPr>
          <p:cNvPr id="20" name="正方形/長方形 19"/>
          <p:cNvSpPr>
            <a:spLocks noChangeArrowheads="1"/>
          </p:cNvSpPr>
          <p:nvPr/>
        </p:nvSpPr>
        <p:spPr bwMode="auto">
          <a:xfrm>
            <a:off x="3827296" y="5810550"/>
            <a:ext cx="648072" cy="242360"/>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dirty="0"/>
          </a:p>
        </p:txBody>
      </p:sp>
      <p:cxnSp>
        <p:nvCxnSpPr>
          <p:cNvPr id="24" name="直線矢印コネクタ 23">
            <a:extLst>
              <a:ext uri="{FF2B5EF4-FFF2-40B4-BE49-F238E27FC236}">
                <a16:creationId xmlns:a16="http://schemas.microsoft.com/office/drawing/2014/main" id="{B760A4DE-2FA6-4F98-8ABD-24DF35EF8F15}"/>
              </a:ext>
            </a:extLst>
          </p:cNvPr>
          <p:cNvCxnSpPr>
            <a:cxnSpLocks/>
          </p:cNvCxnSpPr>
          <p:nvPr/>
        </p:nvCxnSpPr>
        <p:spPr>
          <a:xfrm>
            <a:off x="1997067" y="4642425"/>
            <a:ext cx="1730377" cy="11246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B838540F-F9E9-4512-A4C2-883539866105}"/>
              </a:ext>
            </a:extLst>
          </p:cNvPr>
          <p:cNvPicPr>
            <a:picLocks noChangeAspect="1"/>
          </p:cNvPicPr>
          <p:nvPr/>
        </p:nvPicPr>
        <p:blipFill>
          <a:blip r:embed="rId5"/>
          <a:stretch>
            <a:fillRect/>
          </a:stretch>
        </p:blipFill>
        <p:spPr>
          <a:xfrm>
            <a:off x="8030925" y="4867217"/>
            <a:ext cx="3209925" cy="1381125"/>
          </a:xfrm>
          <a:prstGeom prst="rect">
            <a:avLst/>
          </a:prstGeom>
        </p:spPr>
      </p:pic>
    </p:spTree>
    <p:extLst>
      <p:ext uri="{BB962C8B-B14F-4D97-AF65-F5344CB8AC3E}">
        <p14:creationId xmlns:p14="http://schemas.microsoft.com/office/powerpoint/2010/main" val="4281687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地番重複とは</a:t>
            </a:r>
            <a:endParaRPr kumimoji="1" lang="ja-JP" altLang="en-US" dirty="0"/>
          </a:p>
        </p:txBody>
      </p:sp>
      <p:sp>
        <p:nvSpPr>
          <p:cNvPr id="15" name="正方形/長方形 14">
            <a:extLst>
              <a:ext uri="{FF2B5EF4-FFF2-40B4-BE49-F238E27FC236}">
                <a16:creationId xmlns:a16="http://schemas.microsoft.com/office/drawing/2014/main" id="{B1BCB770-37E7-4AAA-9149-CAAC09B1FA92}"/>
              </a:ext>
            </a:extLst>
          </p:cNvPr>
          <p:cNvSpPr/>
          <p:nvPr/>
        </p:nvSpPr>
        <p:spPr>
          <a:xfrm>
            <a:off x="7374788" y="2747869"/>
            <a:ext cx="1828922" cy="1185001"/>
          </a:xfrm>
          <a:prstGeom prst="rect">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86360228-529A-4BCE-A4CF-EBF880DFAD5A}"/>
              </a:ext>
            </a:extLst>
          </p:cNvPr>
          <p:cNvSpPr txBox="1"/>
          <p:nvPr/>
        </p:nvSpPr>
        <p:spPr>
          <a:xfrm>
            <a:off x="1568833" y="2224649"/>
            <a:ext cx="4232202" cy="4097502"/>
          </a:xfrm>
          <a:prstGeom prst="rect">
            <a:avLst/>
          </a:prstGeom>
          <a:noFill/>
          <a:ln>
            <a:solidFill>
              <a:sysClr val="windowText" lastClr="000000"/>
            </a:solidFill>
          </a:ln>
        </p:spPr>
        <p:txBody>
          <a:bodyPr wrap="square" lIns="0" tIns="0" rIns="0" bIns="0" rtlCol="0">
            <a:noAutofit/>
          </a:bodyPr>
          <a:lstStyle/>
          <a:p>
            <a:pPr marL="176213" marR="0" lvl="0" indent="0"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D0EF22FD-CD55-4245-8735-FCFFB21C5114}"/>
              </a:ext>
            </a:extLst>
          </p:cNvPr>
          <p:cNvSpPr txBox="1"/>
          <p:nvPr/>
        </p:nvSpPr>
        <p:spPr>
          <a:xfrm>
            <a:off x="299691" y="955412"/>
            <a:ext cx="11578689" cy="738664"/>
          </a:xfrm>
          <a:prstGeom prst="rect">
            <a:avLst/>
          </a:prstGeom>
          <a:noFill/>
        </p:spPr>
        <p:txBody>
          <a:bodyPr wrap="square" lIns="0" tIns="0" rIns="0" bIns="0" rtlCol="0">
            <a:spAutoFit/>
          </a:bodyPr>
          <a:lstStyle/>
          <a:p>
            <a:pPr indent="176213" defTabSz="457200"/>
            <a:r>
              <a:rPr lang="ja-JP" altLang="en-US" sz="1600" dirty="0">
                <a:solidFill>
                  <a:prstClr val="black"/>
                </a:solidFill>
                <a:latin typeface="メイリオ" panose="020B0604030504040204" pitchFamily="50" charset="-128"/>
                <a:ea typeface="メイリオ" panose="020B0604030504040204" pitchFamily="50" charset="-128"/>
              </a:rPr>
              <a:t>固定台帳では、評価分割がある場合、「区分」や「分割番号」などの項目を設け、課税部局が独自に一筆を複数に区分けして管理している場合がある。この場合、突合対象外の項目で管理されているため、２件同じ地番が存在することとなり、地番不一致（地番重複）が発生する。</a:t>
            </a:r>
          </a:p>
        </p:txBody>
      </p:sp>
      <p:sp>
        <p:nvSpPr>
          <p:cNvPr id="22" name="フローチャート: 手操作入力 6">
            <a:extLst>
              <a:ext uri="{FF2B5EF4-FFF2-40B4-BE49-F238E27FC236}">
                <a16:creationId xmlns:a16="http://schemas.microsoft.com/office/drawing/2014/main" id="{7B2B2CEF-193C-4A4D-A29C-1A5090FBE4DE}"/>
              </a:ext>
            </a:extLst>
          </p:cNvPr>
          <p:cNvSpPr/>
          <p:nvPr/>
        </p:nvSpPr>
        <p:spPr>
          <a:xfrm>
            <a:off x="2838789" y="3607628"/>
            <a:ext cx="1806300" cy="77702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923 h 10923"/>
              <a:gd name="connsiteX1" fmla="*/ 10000 w 10000"/>
              <a:gd name="connsiteY1" fmla="*/ 0 h 10923"/>
              <a:gd name="connsiteX2" fmla="*/ 10000 w 10000"/>
              <a:gd name="connsiteY2" fmla="*/ 10923 h 10923"/>
              <a:gd name="connsiteX3" fmla="*/ 0 w 10000"/>
              <a:gd name="connsiteY3" fmla="*/ 10923 h 10923"/>
              <a:gd name="connsiteX4" fmla="*/ 0 w 10000"/>
              <a:gd name="connsiteY4" fmla="*/ 2923 h 10923"/>
              <a:gd name="connsiteX0" fmla="*/ 0 w 10035"/>
              <a:gd name="connsiteY0" fmla="*/ 3292 h 11292"/>
              <a:gd name="connsiteX1" fmla="*/ 10035 w 10035"/>
              <a:gd name="connsiteY1" fmla="*/ 0 h 11292"/>
              <a:gd name="connsiteX2" fmla="*/ 10000 w 10035"/>
              <a:gd name="connsiteY2" fmla="*/ 11292 h 11292"/>
              <a:gd name="connsiteX3" fmla="*/ 0 w 10035"/>
              <a:gd name="connsiteY3" fmla="*/ 11292 h 11292"/>
              <a:gd name="connsiteX4" fmla="*/ 0 w 10035"/>
              <a:gd name="connsiteY4" fmla="*/ 3292 h 1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1292">
                <a:moveTo>
                  <a:pt x="0" y="3292"/>
                </a:moveTo>
                <a:lnTo>
                  <a:pt x="10035" y="0"/>
                </a:lnTo>
                <a:cubicBezTo>
                  <a:pt x="10023" y="3764"/>
                  <a:pt x="10012" y="7528"/>
                  <a:pt x="10000" y="11292"/>
                </a:cubicBezTo>
                <a:lnTo>
                  <a:pt x="0" y="11292"/>
                </a:lnTo>
                <a:lnTo>
                  <a:pt x="0" y="3292"/>
                </a:lnTo>
                <a:close/>
              </a:path>
            </a:pathLst>
          </a:custGeom>
          <a:solidFill>
            <a:srgbClr val="FFC000">
              <a:lumMod val="20000"/>
              <a:lumOff val="80000"/>
            </a:srgbClr>
          </a:solidFill>
          <a:ln w="12700" cap="flat" cmpd="sng" algn="ctr">
            <a:solidFill>
              <a:srgbClr val="70AD47">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26" name="フローチャート: 手操作入力 25">
            <a:extLst>
              <a:ext uri="{FF2B5EF4-FFF2-40B4-BE49-F238E27FC236}">
                <a16:creationId xmlns:a16="http://schemas.microsoft.com/office/drawing/2014/main" id="{8EF2E328-5A2C-4D2C-9D69-FFCEF532DA73}"/>
              </a:ext>
            </a:extLst>
          </p:cNvPr>
          <p:cNvSpPr/>
          <p:nvPr/>
        </p:nvSpPr>
        <p:spPr>
          <a:xfrm flipH="1" flipV="1">
            <a:off x="2838788" y="2656649"/>
            <a:ext cx="1800000" cy="1105711"/>
          </a:xfrm>
          <a:prstGeom prst="flowChartManualInput">
            <a:avLst/>
          </a:prstGeom>
          <a:solidFill>
            <a:srgbClr val="FFC000">
              <a:lumMod val="20000"/>
              <a:lumOff val="80000"/>
            </a:srgbClr>
          </a:solidFill>
          <a:ln w="12700" cap="flat" cmpd="sng" algn="ctr">
            <a:solidFill>
              <a:srgbClr val="70AD47">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860B7DB6-3A3F-42AD-BC5B-AB93E705D076}"/>
              </a:ext>
            </a:extLst>
          </p:cNvPr>
          <p:cNvSpPr txBox="1"/>
          <p:nvPr/>
        </p:nvSpPr>
        <p:spPr>
          <a:xfrm>
            <a:off x="1553035" y="2276872"/>
            <a:ext cx="3400290" cy="307777"/>
          </a:xfrm>
          <a:prstGeom prst="rect">
            <a:avLst/>
          </a:prstGeom>
          <a:noFill/>
        </p:spPr>
        <p:txBody>
          <a:bodyPr wrap="none" rtlCol="0">
            <a:spAutoFit/>
          </a:bodyPr>
          <a:lstStyle/>
          <a:p>
            <a:r>
              <a:rPr lang="ja-JP" altLang="en-US" sz="1400">
                <a:solidFill>
                  <a:prstClr val="black"/>
                </a:solidFill>
                <a:latin typeface="Calibri"/>
                <a:ea typeface="ＭＳ Ｐゴシック" panose="020B0600070205080204" pitchFamily="50" charset="-128"/>
              </a:rPr>
              <a:t>評価分割・・・一筆を複数に区分けして管理</a:t>
            </a:r>
            <a:endParaRPr lang="ja-JP" altLang="en-US" sz="1400" dirty="0">
              <a:solidFill>
                <a:prstClr val="black"/>
              </a:solidFill>
              <a:latin typeface="Calibri"/>
              <a:ea typeface="ＭＳ Ｐゴシック" panose="020B0600070205080204" pitchFamily="50" charset="-128"/>
            </a:endParaRPr>
          </a:p>
        </p:txBody>
      </p:sp>
      <p:sp>
        <p:nvSpPr>
          <p:cNvPr id="28" name="テキスト ボックス 27">
            <a:extLst>
              <a:ext uri="{FF2B5EF4-FFF2-40B4-BE49-F238E27FC236}">
                <a16:creationId xmlns:a16="http://schemas.microsoft.com/office/drawing/2014/main" id="{3BFDEE8A-A426-4828-B5A6-1A6D47712D91}"/>
              </a:ext>
            </a:extLst>
          </p:cNvPr>
          <p:cNvSpPr txBox="1"/>
          <p:nvPr/>
        </p:nvSpPr>
        <p:spPr>
          <a:xfrm>
            <a:off x="2838788" y="2925429"/>
            <a:ext cx="1882247" cy="523220"/>
          </a:xfrm>
          <a:prstGeom prst="rect">
            <a:avLst/>
          </a:prstGeom>
          <a:noFill/>
        </p:spPr>
        <p:txBody>
          <a:bodyPr wrap="none" rtlCol="0">
            <a:spAutoFit/>
          </a:bodyPr>
          <a:lstStyle/>
          <a:p>
            <a:r>
              <a:rPr lang="ja-JP" altLang="en-US" sz="1400">
                <a:solidFill>
                  <a:prstClr val="black"/>
                </a:solidFill>
                <a:latin typeface="Calibri"/>
                <a:ea typeface="ＭＳ Ｐゴシック" panose="020B0600070205080204" pitchFamily="50" charset="-128"/>
              </a:rPr>
              <a:t>農水町</a:t>
            </a:r>
            <a:r>
              <a:rPr lang="en-US" altLang="ja-JP" sz="1400">
                <a:solidFill>
                  <a:prstClr val="black"/>
                </a:solidFill>
                <a:latin typeface="Calibri"/>
                <a:ea typeface="ＭＳ Ｐゴシック" panose="020B0600070205080204" pitchFamily="50" charset="-128"/>
              </a:rPr>
              <a:t>100-1-A </a:t>
            </a:r>
            <a:r>
              <a:rPr lang="ja-JP" altLang="en-US" sz="1400">
                <a:solidFill>
                  <a:prstClr val="black"/>
                </a:solidFill>
                <a:latin typeface="Calibri"/>
                <a:ea typeface="ＭＳ Ｐゴシック" panose="020B0600070205080204" pitchFamily="50" charset="-128"/>
              </a:rPr>
              <a:t>：</a:t>
            </a:r>
            <a:r>
              <a:rPr lang="en-US" altLang="ja-JP" sz="1400">
                <a:solidFill>
                  <a:prstClr val="black"/>
                </a:solidFill>
                <a:latin typeface="Calibri"/>
                <a:ea typeface="ＭＳ Ｐゴシック" panose="020B0600070205080204" pitchFamily="50" charset="-128"/>
              </a:rPr>
              <a:t> 70</a:t>
            </a:r>
            <a:r>
              <a:rPr lang="ja-JP" altLang="en-US" sz="1400">
                <a:solidFill>
                  <a:prstClr val="black"/>
                </a:solidFill>
                <a:latin typeface="Calibri"/>
                <a:ea typeface="ＭＳ Ｐゴシック" panose="020B0600070205080204" pitchFamily="50" charset="-128"/>
              </a:rPr>
              <a:t>㎡</a:t>
            </a:r>
            <a:endParaRPr lang="en-US" altLang="ja-JP" sz="1400">
              <a:solidFill>
                <a:prstClr val="black"/>
              </a:solidFill>
              <a:latin typeface="Calibri"/>
              <a:ea typeface="ＭＳ Ｐゴシック" panose="020B0600070205080204" pitchFamily="50" charset="-128"/>
            </a:endParaRPr>
          </a:p>
          <a:p>
            <a:r>
              <a:rPr lang="ja-JP" altLang="en-US" sz="1400">
                <a:solidFill>
                  <a:prstClr val="black"/>
                </a:solidFill>
                <a:latin typeface="Calibri"/>
                <a:ea typeface="ＭＳ Ｐゴシック" panose="020B0600070205080204" pitchFamily="50" charset="-128"/>
              </a:rPr>
              <a:t>（地目：畑）</a:t>
            </a:r>
            <a:endParaRPr lang="ja-JP" altLang="en-US" sz="1400" dirty="0">
              <a:solidFill>
                <a:prstClr val="black"/>
              </a:solidFill>
              <a:latin typeface="Calibri"/>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id="{95D3D4FA-39E7-4C0E-9194-E377FE6053A9}"/>
              </a:ext>
            </a:extLst>
          </p:cNvPr>
          <p:cNvSpPr txBox="1"/>
          <p:nvPr/>
        </p:nvSpPr>
        <p:spPr>
          <a:xfrm>
            <a:off x="2838788" y="3861429"/>
            <a:ext cx="1827744" cy="523220"/>
          </a:xfrm>
          <a:prstGeom prst="rect">
            <a:avLst/>
          </a:prstGeom>
          <a:noFill/>
        </p:spPr>
        <p:txBody>
          <a:bodyPr wrap="none" rtlCol="0">
            <a:spAutoFit/>
          </a:bodyPr>
          <a:lstStyle/>
          <a:p>
            <a:r>
              <a:rPr lang="ja-JP" altLang="en-US" sz="1400">
                <a:solidFill>
                  <a:prstClr val="black"/>
                </a:solidFill>
                <a:latin typeface="Calibri"/>
                <a:ea typeface="ＭＳ Ｐゴシック" panose="020B0600070205080204" pitchFamily="50" charset="-128"/>
              </a:rPr>
              <a:t>農水町</a:t>
            </a:r>
            <a:r>
              <a:rPr lang="en-US" altLang="ja-JP" sz="1400">
                <a:solidFill>
                  <a:prstClr val="black"/>
                </a:solidFill>
                <a:latin typeface="Calibri"/>
                <a:ea typeface="ＭＳ Ｐゴシック" panose="020B0600070205080204" pitchFamily="50" charset="-128"/>
              </a:rPr>
              <a:t>100-1-B </a:t>
            </a:r>
            <a:r>
              <a:rPr lang="ja-JP" altLang="en-US" sz="1400">
                <a:solidFill>
                  <a:prstClr val="black"/>
                </a:solidFill>
                <a:latin typeface="Calibri"/>
                <a:ea typeface="ＭＳ Ｐゴシック" panose="020B0600070205080204" pitchFamily="50" charset="-128"/>
              </a:rPr>
              <a:t>：</a:t>
            </a:r>
            <a:r>
              <a:rPr lang="en-US" altLang="ja-JP" sz="1400">
                <a:solidFill>
                  <a:prstClr val="black"/>
                </a:solidFill>
                <a:latin typeface="Calibri"/>
                <a:ea typeface="ＭＳ Ｐゴシック" panose="020B0600070205080204" pitchFamily="50" charset="-128"/>
              </a:rPr>
              <a:t> 30</a:t>
            </a:r>
            <a:r>
              <a:rPr lang="ja-JP" altLang="en-US" sz="1400">
                <a:solidFill>
                  <a:prstClr val="black"/>
                </a:solidFill>
                <a:latin typeface="Calibri"/>
                <a:ea typeface="ＭＳ Ｐゴシック" panose="020B0600070205080204" pitchFamily="50" charset="-128"/>
              </a:rPr>
              <a:t>㎡</a:t>
            </a:r>
            <a:endParaRPr lang="en-US" altLang="ja-JP" sz="1400">
              <a:solidFill>
                <a:prstClr val="black"/>
              </a:solidFill>
              <a:latin typeface="Calibri"/>
              <a:ea typeface="ＭＳ Ｐゴシック" panose="020B0600070205080204" pitchFamily="50" charset="-128"/>
            </a:endParaRPr>
          </a:p>
          <a:p>
            <a:r>
              <a:rPr lang="ja-JP" altLang="en-US" sz="1400">
                <a:solidFill>
                  <a:prstClr val="black"/>
                </a:solidFill>
                <a:latin typeface="Calibri"/>
                <a:ea typeface="ＭＳ Ｐゴシック" panose="020B0600070205080204" pitchFamily="50" charset="-128"/>
              </a:rPr>
              <a:t>（地目：宅地）</a:t>
            </a:r>
            <a:endParaRPr lang="ja-JP" altLang="en-US" sz="1400" dirty="0">
              <a:solidFill>
                <a:prstClr val="black"/>
              </a:solidFill>
              <a:latin typeface="Calibri"/>
              <a:ea typeface="ＭＳ Ｐゴシック" panose="020B0600070205080204" pitchFamily="50" charset="-128"/>
            </a:endParaRPr>
          </a:p>
        </p:txBody>
      </p:sp>
      <p:graphicFrame>
        <p:nvGraphicFramePr>
          <p:cNvPr id="30" name="表 29">
            <a:extLst>
              <a:ext uri="{FF2B5EF4-FFF2-40B4-BE49-F238E27FC236}">
                <a16:creationId xmlns:a16="http://schemas.microsoft.com/office/drawing/2014/main" id="{DA0B52A5-96A4-4390-848F-C61BB110B7F4}"/>
              </a:ext>
            </a:extLst>
          </p:cNvPr>
          <p:cNvGraphicFramePr>
            <a:graphicFrameLocks noGrp="1"/>
          </p:cNvGraphicFramePr>
          <p:nvPr>
            <p:extLst>
              <p:ext uri="{D42A27DB-BD31-4B8C-83A1-F6EECF244321}">
                <p14:modId xmlns:p14="http://schemas.microsoft.com/office/powerpoint/2010/main" val="2515453586"/>
              </p:ext>
            </p:extLst>
          </p:nvPr>
        </p:nvGraphicFramePr>
        <p:xfrm>
          <a:off x="2652811" y="4600649"/>
          <a:ext cx="2702768" cy="980640"/>
        </p:xfrm>
        <a:graphic>
          <a:graphicData uri="http://schemas.openxmlformats.org/drawingml/2006/table">
            <a:tbl>
              <a:tblPr firstRow="1" bandRow="1"/>
              <a:tblGrid>
                <a:gridCol w="675692">
                  <a:extLst>
                    <a:ext uri="{9D8B030D-6E8A-4147-A177-3AD203B41FA5}">
                      <a16:colId xmlns:a16="http://schemas.microsoft.com/office/drawing/2014/main" val="3850847277"/>
                    </a:ext>
                  </a:extLst>
                </a:gridCol>
                <a:gridCol w="675692">
                  <a:extLst>
                    <a:ext uri="{9D8B030D-6E8A-4147-A177-3AD203B41FA5}">
                      <a16:colId xmlns:a16="http://schemas.microsoft.com/office/drawing/2014/main" val="1181210301"/>
                    </a:ext>
                  </a:extLst>
                </a:gridCol>
                <a:gridCol w="675692">
                  <a:extLst>
                    <a:ext uri="{9D8B030D-6E8A-4147-A177-3AD203B41FA5}">
                      <a16:colId xmlns:a16="http://schemas.microsoft.com/office/drawing/2014/main" val="1042960776"/>
                    </a:ext>
                  </a:extLst>
                </a:gridCol>
                <a:gridCol w="675692">
                  <a:extLst>
                    <a:ext uri="{9D8B030D-6E8A-4147-A177-3AD203B41FA5}">
                      <a16:colId xmlns:a16="http://schemas.microsoft.com/office/drawing/2014/main" val="2143715739"/>
                    </a:ext>
                  </a:extLst>
                </a:gridCol>
              </a:tblGrid>
              <a:tr h="0">
                <a:tc>
                  <a:txBody>
                    <a:bodyPr/>
                    <a:lstStyle>
                      <a:lvl1pPr marL="0" algn="l" defTabSz="914411" rtl="0" eaLnBrk="1" latinLnBrk="0" hangingPunct="1">
                        <a:defRPr kumimoji="1" sz="1801" b="1" kern="1200">
                          <a:solidFill>
                            <a:schemeClr val="lt1"/>
                          </a:solidFill>
                          <a:latin typeface="Calibri"/>
                        </a:defRPr>
                      </a:lvl1pPr>
                      <a:lvl2pPr marL="457206" algn="l" defTabSz="914411" rtl="0" eaLnBrk="1" latinLnBrk="0" hangingPunct="1">
                        <a:defRPr kumimoji="1" sz="1801" b="1" kern="1200">
                          <a:solidFill>
                            <a:schemeClr val="lt1"/>
                          </a:solidFill>
                          <a:latin typeface="Calibri"/>
                        </a:defRPr>
                      </a:lvl2pPr>
                      <a:lvl3pPr marL="914411" algn="l" defTabSz="914411" rtl="0" eaLnBrk="1" latinLnBrk="0" hangingPunct="1">
                        <a:defRPr kumimoji="1" sz="1801" b="1" kern="1200">
                          <a:solidFill>
                            <a:schemeClr val="lt1"/>
                          </a:solidFill>
                          <a:latin typeface="Calibri"/>
                        </a:defRPr>
                      </a:lvl3pPr>
                      <a:lvl4pPr marL="1371617" algn="l" defTabSz="914411" rtl="0" eaLnBrk="1" latinLnBrk="0" hangingPunct="1">
                        <a:defRPr kumimoji="1" sz="1801" b="1" kern="1200">
                          <a:solidFill>
                            <a:schemeClr val="lt1"/>
                          </a:solidFill>
                          <a:latin typeface="Calibri"/>
                        </a:defRPr>
                      </a:lvl4pPr>
                      <a:lvl5pPr marL="1828823" algn="l" defTabSz="914411" rtl="0" eaLnBrk="1" latinLnBrk="0" hangingPunct="1">
                        <a:defRPr kumimoji="1" sz="1801" b="1" kern="1200">
                          <a:solidFill>
                            <a:schemeClr val="lt1"/>
                          </a:solidFill>
                          <a:latin typeface="Calibri"/>
                        </a:defRPr>
                      </a:lvl5pPr>
                      <a:lvl6pPr marL="2286029" algn="l" defTabSz="914411" rtl="0" eaLnBrk="1" latinLnBrk="0" hangingPunct="1">
                        <a:defRPr kumimoji="1" sz="1801" b="1" kern="1200">
                          <a:solidFill>
                            <a:schemeClr val="lt1"/>
                          </a:solidFill>
                          <a:latin typeface="Calibri"/>
                        </a:defRPr>
                      </a:lvl6pPr>
                      <a:lvl7pPr marL="2743234" algn="l" defTabSz="914411" rtl="0" eaLnBrk="1" latinLnBrk="0" hangingPunct="1">
                        <a:defRPr kumimoji="1" sz="1801" b="1" kern="1200">
                          <a:solidFill>
                            <a:schemeClr val="lt1"/>
                          </a:solidFill>
                          <a:latin typeface="Calibri"/>
                        </a:defRPr>
                      </a:lvl7pPr>
                      <a:lvl8pPr marL="3200440" algn="l" defTabSz="914411" rtl="0" eaLnBrk="1" latinLnBrk="0" hangingPunct="1">
                        <a:defRPr kumimoji="1" sz="1801" b="1" kern="1200">
                          <a:solidFill>
                            <a:schemeClr val="lt1"/>
                          </a:solidFill>
                          <a:latin typeface="Calibri"/>
                        </a:defRPr>
                      </a:lvl8pPr>
                      <a:lvl9pPr marL="3657646" algn="l" defTabSz="914411" rtl="0" eaLnBrk="1" latinLnBrk="0" hangingPunct="1">
                        <a:defRPr kumimoji="1" sz="1801" b="1" kern="1200">
                          <a:solidFill>
                            <a:schemeClr val="lt1"/>
                          </a:solidFill>
                          <a:latin typeface="Calibri"/>
                        </a:defRPr>
                      </a:lvl9pPr>
                    </a:lstStyle>
                    <a:p>
                      <a:pPr algn="ctr"/>
                      <a:r>
                        <a:rPr kumimoji="1" lang="ja-JP" altLang="en-US" sz="1200" b="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大字</a:t>
                      </a:r>
                      <a:endParaRPr kumimoji="1" lang="en-US" altLang="ja-JP" sz="1200" b="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000" marR="36000"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11" rtl="0" eaLnBrk="1" latinLnBrk="0" hangingPunct="1">
                        <a:defRPr kumimoji="1" sz="1801" b="1" kern="1200">
                          <a:solidFill>
                            <a:schemeClr val="lt1"/>
                          </a:solidFill>
                          <a:latin typeface="Calibri"/>
                        </a:defRPr>
                      </a:lvl1pPr>
                      <a:lvl2pPr marL="457206" algn="l" defTabSz="914411" rtl="0" eaLnBrk="1" latinLnBrk="0" hangingPunct="1">
                        <a:defRPr kumimoji="1" sz="1801" b="1" kern="1200">
                          <a:solidFill>
                            <a:schemeClr val="lt1"/>
                          </a:solidFill>
                          <a:latin typeface="Calibri"/>
                        </a:defRPr>
                      </a:lvl2pPr>
                      <a:lvl3pPr marL="914411" algn="l" defTabSz="914411" rtl="0" eaLnBrk="1" latinLnBrk="0" hangingPunct="1">
                        <a:defRPr kumimoji="1" sz="1801" b="1" kern="1200">
                          <a:solidFill>
                            <a:schemeClr val="lt1"/>
                          </a:solidFill>
                          <a:latin typeface="Calibri"/>
                        </a:defRPr>
                      </a:lvl3pPr>
                      <a:lvl4pPr marL="1371617" algn="l" defTabSz="914411" rtl="0" eaLnBrk="1" latinLnBrk="0" hangingPunct="1">
                        <a:defRPr kumimoji="1" sz="1801" b="1" kern="1200">
                          <a:solidFill>
                            <a:schemeClr val="lt1"/>
                          </a:solidFill>
                          <a:latin typeface="Calibri"/>
                        </a:defRPr>
                      </a:lvl4pPr>
                      <a:lvl5pPr marL="1828823" algn="l" defTabSz="914411" rtl="0" eaLnBrk="1" latinLnBrk="0" hangingPunct="1">
                        <a:defRPr kumimoji="1" sz="1801" b="1" kern="1200">
                          <a:solidFill>
                            <a:schemeClr val="lt1"/>
                          </a:solidFill>
                          <a:latin typeface="Calibri"/>
                        </a:defRPr>
                      </a:lvl5pPr>
                      <a:lvl6pPr marL="2286029" algn="l" defTabSz="914411" rtl="0" eaLnBrk="1" latinLnBrk="0" hangingPunct="1">
                        <a:defRPr kumimoji="1" sz="1801" b="1" kern="1200">
                          <a:solidFill>
                            <a:schemeClr val="lt1"/>
                          </a:solidFill>
                          <a:latin typeface="Calibri"/>
                        </a:defRPr>
                      </a:lvl6pPr>
                      <a:lvl7pPr marL="2743234" algn="l" defTabSz="914411" rtl="0" eaLnBrk="1" latinLnBrk="0" hangingPunct="1">
                        <a:defRPr kumimoji="1" sz="1801" b="1" kern="1200">
                          <a:solidFill>
                            <a:schemeClr val="lt1"/>
                          </a:solidFill>
                          <a:latin typeface="Calibri"/>
                        </a:defRPr>
                      </a:lvl7pPr>
                      <a:lvl8pPr marL="3200440" algn="l" defTabSz="914411" rtl="0" eaLnBrk="1" latinLnBrk="0" hangingPunct="1">
                        <a:defRPr kumimoji="1" sz="1801" b="1" kern="1200">
                          <a:solidFill>
                            <a:schemeClr val="lt1"/>
                          </a:solidFill>
                          <a:latin typeface="Calibri"/>
                        </a:defRPr>
                      </a:lvl8pPr>
                      <a:lvl9pPr marL="3657646" algn="l" defTabSz="914411" rtl="0" eaLnBrk="1" latinLnBrk="0" hangingPunct="1">
                        <a:defRPr kumimoji="1" sz="1801" b="1" kern="1200">
                          <a:solidFill>
                            <a:schemeClr val="lt1"/>
                          </a:solidFill>
                          <a:latin typeface="Calibri"/>
                        </a:defRPr>
                      </a:lvl9pPr>
                    </a:lstStyle>
                    <a:p>
                      <a:pPr algn="ctr"/>
                      <a:r>
                        <a:rPr kumimoji="1" lang="ja-JP" altLang="en-US" sz="1200" b="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小字</a:t>
                      </a:r>
                      <a:endParaRPr kumimoji="1" lang="en-US" altLang="ja-JP" sz="1200" b="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000" marR="36000"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11" rtl="0" eaLnBrk="1" latinLnBrk="0" hangingPunct="1">
                        <a:defRPr kumimoji="1" sz="1801" b="1" kern="1200">
                          <a:solidFill>
                            <a:schemeClr val="lt1"/>
                          </a:solidFill>
                          <a:latin typeface="Calibri"/>
                        </a:defRPr>
                      </a:lvl1pPr>
                      <a:lvl2pPr marL="457206" algn="l" defTabSz="914411" rtl="0" eaLnBrk="1" latinLnBrk="0" hangingPunct="1">
                        <a:defRPr kumimoji="1" sz="1801" b="1" kern="1200">
                          <a:solidFill>
                            <a:schemeClr val="lt1"/>
                          </a:solidFill>
                          <a:latin typeface="Calibri"/>
                        </a:defRPr>
                      </a:lvl2pPr>
                      <a:lvl3pPr marL="914411" algn="l" defTabSz="914411" rtl="0" eaLnBrk="1" latinLnBrk="0" hangingPunct="1">
                        <a:defRPr kumimoji="1" sz="1801" b="1" kern="1200">
                          <a:solidFill>
                            <a:schemeClr val="lt1"/>
                          </a:solidFill>
                          <a:latin typeface="Calibri"/>
                        </a:defRPr>
                      </a:lvl3pPr>
                      <a:lvl4pPr marL="1371617" algn="l" defTabSz="914411" rtl="0" eaLnBrk="1" latinLnBrk="0" hangingPunct="1">
                        <a:defRPr kumimoji="1" sz="1801" b="1" kern="1200">
                          <a:solidFill>
                            <a:schemeClr val="lt1"/>
                          </a:solidFill>
                          <a:latin typeface="Calibri"/>
                        </a:defRPr>
                      </a:lvl4pPr>
                      <a:lvl5pPr marL="1828823" algn="l" defTabSz="914411" rtl="0" eaLnBrk="1" latinLnBrk="0" hangingPunct="1">
                        <a:defRPr kumimoji="1" sz="1801" b="1" kern="1200">
                          <a:solidFill>
                            <a:schemeClr val="lt1"/>
                          </a:solidFill>
                          <a:latin typeface="Calibri"/>
                        </a:defRPr>
                      </a:lvl5pPr>
                      <a:lvl6pPr marL="2286029" algn="l" defTabSz="914411" rtl="0" eaLnBrk="1" latinLnBrk="0" hangingPunct="1">
                        <a:defRPr kumimoji="1" sz="1801" b="1" kern="1200">
                          <a:solidFill>
                            <a:schemeClr val="lt1"/>
                          </a:solidFill>
                          <a:latin typeface="Calibri"/>
                        </a:defRPr>
                      </a:lvl6pPr>
                      <a:lvl7pPr marL="2743234" algn="l" defTabSz="914411" rtl="0" eaLnBrk="1" latinLnBrk="0" hangingPunct="1">
                        <a:defRPr kumimoji="1" sz="1801" b="1" kern="1200">
                          <a:solidFill>
                            <a:schemeClr val="lt1"/>
                          </a:solidFill>
                          <a:latin typeface="Calibri"/>
                        </a:defRPr>
                      </a:lvl7pPr>
                      <a:lvl8pPr marL="3200440" algn="l" defTabSz="914411" rtl="0" eaLnBrk="1" latinLnBrk="0" hangingPunct="1">
                        <a:defRPr kumimoji="1" sz="1801" b="1" kern="1200">
                          <a:solidFill>
                            <a:schemeClr val="lt1"/>
                          </a:solidFill>
                          <a:latin typeface="Calibri"/>
                        </a:defRPr>
                      </a:lvl8pPr>
                      <a:lvl9pPr marL="3657646" algn="l" defTabSz="914411" rtl="0" eaLnBrk="1" latinLnBrk="0" hangingPunct="1">
                        <a:defRPr kumimoji="1" sz="1801" b="1" kern="1200">
                          <a:solidFill>
                            <a:schemeClr val="lt1"/>
                          </a:solidFill>
                          <a:latin typeface="Calibri"/>
                        </a:defRPr>
                      </a:lvl9pPr>
                    </a:lstStyle>
                    <a:p>
                      <a:pPr algn="ctr"/>
                      <a:r>
                        <a:rPr kumimoji="1" lang="ja-JP" altLang="en-US" sz="1200" b="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000" marR="36000"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11" rtl="0" eaLnBrk="1" latinLnBrk="0" hangingPunct="1">
                        <a:defRPr kumimoji="1" sz="1801" b="1" kern="1200">
                          <a:solidFill>
                            <a:schemeClr val="lt1"/>
                          </a:solidFill>
                          <a:latin typeface="Calibri"/>
                        </a:defRPr>
                      </a:lvl1pPr>
                      <a:lvl2pPr marL="457206" algn="l" defTabSz="914411" rtl="0" eaLnBrk="1" latinLnBrk="0" hangingPunct="1">
                        <a:defRPr kumimoji="1" sz="1801" b="1" kern="1200">
                          <a:solidFill>
                            <a:schemeClr val="lt1"/>
                          </a:solidFill>
                          <a:latin typeface="Calibri"/>
                        </a:defRPr>
                      </a:lvl2pPr>
                      <a:lvl3pPr marL="914411" algn="l" defTabSz="914411" rtl="0" eaLnBrk="1" latinLnBrk="0" hangingPunct="1">
                        <a:defRPr kumimoji="1" sz="1801" b="1" kern="1200">
                          <a:solidFill>
                            <a:schemeClr val="lt1"/>
                          </a:solidFill>
                          <a:latin typeface="Calibri"/>
                        </a:defRPr>
                      </a:lvl3pPr>
                      <a:lvl4pPr marL="1371617" algn="l" defTabSz="914411" rtl="0" eaLnBrk="1" latinLnBrk="0" hangingPunct="1">
                        <a:defRPr kumimoji="1" sz="1801" b="1" kern="1200">
                          <a:solidFill>
                            <a:schemeClr val="lt1"/>
                          </a:solidFill>
                          <a:latin typeface="Calibri"/>
                        </a:defRPr>
                      </a:lvl4pPr>
                      <a:lvl5pPr marL="1828823" algn="l" defTabSz="914411" rtl="0" eaLnBrk="1" latinLnBrk="0" hangingPunct="1">
                        <a:defRPr kumimoji="1" sz="1801" b="1" kern="1200">
                          <a:solidFill>
                            <a:schemeClr val="lt1"/>
                          </a:solidFill>
                          <a:latin typeface="Calibri"/>
                        </a:defRPr>
                      </a:lvl5pPr>
                      <a:lvl6pPr marL="2286029" algn="l" defTabSz="914411" rtl="0" eaLnBrk="1" latinLnBrk="0" hangingPunct="1">
                        <a:defRPr kumimoji="1" sz="1801" b="1" kern="1200">
                          <a:solidFill>
                            <a:schemeClr val="lt1"/>
                          </a:solidFill>
                          <a:latin typeface="Calibri"/>
                        </a:defRPr>
                      </a:lvl6pPr>
                      <a:lvl7pPr marL="2743234" algn="l" defTabSz="914411" rtl="0" eaLnBrk="1" latinLnBrk="0" hangingPunct="1">
                        <a:defRPr kumimoji="1" sz="1801" b="1" kern="1200">
                          <a:solidFill>
                            <a:schemeClr val="lt1"/>
                          </a:solidFill>
                          <a:latin typeface="Calibri"/>
                        </a:defRPr>
                      </a:lvl7pPr>
                      <a:lvl8pPr marL="3200440" algn="l" defTabSz="914411" rtl="0" eaLnBrk="1" latinLnBrk="0" hangingPunct="1">
                        <a:defRPr kumimoji="1" sz="1801" b="1" kern="1200">
                          <a:solidFill>
                            <a:schemeClr val="lt1"/>
                          </a:solidFill>
                          <a:latin typeface="Calibri"/>
                        </a:defRPr>
                      </a:lvl8pPr>
                      <a:lvl9pPr marL="3657646" algn="l" defTabSz="914411" rtl="0" eaLnBrk="1" latinLnBrk="0" hangingPunct="1">
                        <a:defRPr kumimoji="1" sz="1801" b="1" kern="1200">
                          <a:solidFill>
                            <a:schemeClr val="lt1"/>
                          </a:solidFill>
                          <a:latin typeface="Calibri"/>
                        </a:defRPr>
                      </a:lvl9pPr>
                    </a:lstStyle>
                    <a:p>
                      <a:pPr algn="ctr"/>
                      <a:r>
                        <a:rPr kumimoji="1" lang="ja-JP" altLang="en-US" sz="1200" b="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区分</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000" marR="36000"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10000"/>
                  </a:ext>
                </a:extLst>
              </a:tr>
              <a:tr h="185121">
                <a:tc>
                  <a:txBody>
                    <a:bodyPr/>
                    <a:lstStyle>
                      <a:lvl1pPr marL="0" algn="l" defTabSz="914411" rtl="0" eaLnBrk="1" latinLnBrk="0" hangingPunct="1">
                        <a:defRPr kumimoji="1" sz="1801" kern="1200">
                          <a:solidFill>
                            <a:schemeClr val="dk1"/>
                          </a:solidFill>
                          <a:latin typeface="Calibri"/>
                        </a:defRPr>
                      </a:lvl1pPr>
                      <a:lvl2pPr marL="457206" algn="l" defTabSz="914411" rtl="0" eaLnBrk="1" latinLnBrk="0" hangingPunct="1">
                        <a:defRPr kumimoji="1" sz="1801" kern="1200">
                          <a:solidFill>
                            <a:schemeClr val="dk1"/>
                          </a:solidFill>
                          <a:latin typeface="Calibri"/>
                        </a:defRPr>
                      </a:lvl2pPr>
                      <a:lvl3pPr marL="914411" algn="l" defTabSz="914411" rtl="0" eaLnBrk="1" latinLnBrk="0" hangingPunct="1">
                        <a:defRPr kumimoji="1" sz="1801" kern="1200">
                          <a:solidFill>
                            <a:schemeClr val="dk1"/>
                          </a:solidFill>
                          <a:latin typeface="Calibri"/>
                        </a:defRPr>
                      </a:lvl3pPr>
                      <a:lvl4pPr marL="1371617" algn="l" defTabSz="914411" rtl="0" eaLnBrk="1" latinLnBrk="0" hangingPunct="1">
                        <a:defRPr kumimoji="1" sz="1801" kern="1200">
                          <a:solidFill>
                            <a:schemeClr val="dk1"/>
                          </a:solidFill>
                          <a:latin typeface="Calibri"/>
                        </a:defRPr>
                      </a:lvl4pPr>
                      <a:lvl5pPr marL="1828823" algn="l" defTabSz="914411" rtl="0" eaLnBrk="1" latinLnBrk="0" hangingPunct="1">
                        <a:defRPr kumimoji="1" sz="1801" kern="1200">
                          <a:solidFill>
                            <a:schemeClr val="dk1"/>
                          </a:solidFill>
                          <a:latin typeface="Calibri"/>
                        </a:defRPr>
                      </a:lvl5pPr>
                      <a:lvl6pPr marL="2286029" algn="l" defTabSz="914411" rtl="0" eaLnBrk="1" latinLnBrk="0" hangingPunct="1">
                        <a:defRPr kumimoji="1" sz="1801" kern="1200">
                          <a:solidFill>
                            <a:schemeClr val="dk1"/>
                          </a:solidFill>
                          <a:latin typeface="Calibri"/>
                        </a:defRPr>
                      </a:lvl6pPr>
                      <a:lvl7pPr marL="2743234" algn="l" defTabSz="914411" rtl="0" eaLnBrk="1" latinLnBrk="0" hangingPunct="1">
                        <a:defRPr kumimoji="1" sz="1801" kern="1200">
                          <a:solidFill>
                            <a:schemeClr val="dk1"/>
                          </a:solidFill>
                          <a:latin typeface="Calibri"/>
                        </a:defRPr>
                      </a:lvl7pPr>
                      <a:lvl8pPr marL="3200440" algn="l" defTabSz="914411" rtl="0" eaLnBrk="1" latinLnBrk="0" hangingPunct="1">
                        <a:defRPr kumimoji="1" sz="1801" kern="1200">
                          <a:solidFill>
                            <a:schemeClr val="dk1"/>
                          </a:solidFill>
                          <a:latin typeface="Calibri"/>
                        </a:defRPr>
                      </a:lvl8pPr>
                      <a:lvl9pPr marL="3657646" algn="l" defTabSz="914411" rtl="0" eaLnBrk="1" latinLnBrk="0" hangingPunct="1">
                        <a:defRPr kumimoji="1" sz="1801" kern="1200">
                          <a:solidFill>
                            <a:schemeClr val="dk1"/>
                          </a:solidFill>
                          <a:latin typeface="Calibri"/>
                        </a:defRPr>
                      </a:lvl9pPr>
                    </a:lstStyle>
                    <a:p>
                      <a:pPr marL="0" indent="0" algn="l">
                        <a:spcBef>
                          <a:spcPts val="0"/>
                        </a:spcBef>
                      </a:pPr>
                      <a:r>
                        <a:rPr kumimoji="1" lang="en-US" altLang="ja-JP" sz="1200" b="0">
                          <a:latin typeface="ＭＳ Ｐゴシック" panose="020B0600070205080204" pitchFamily="50" charset="-128"/>
                          <a:ea typeface="ＭＳ Ｐゴシック" panose="020B0600070205080204" pitchFamily="50" charset="-128"/>
                          <a:cs typeface="メイリオ" panose="020B0604030504040204" pitchFamily="50" charset="-128"/>
                        </a:rPr>
                        <a:t>100</a:t>
                      </a:r>
                    </a:p>
                  </a:txBody>
                  <a:tcPr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11" rtl="0" eaLnBrk="1" latinLnBrk="0" hangingPunct="1">
                        <a:defRPr kumimoji="1" sz="1801" kern="1200">
                          <a:solidFill>
                            <a:schemeClr val="dk1"/>
                          </a:solidFill>
                          <a:latin typeface="Calibri"/>
                        </a:defRPr>
                      </a:lvl1pPr>
                      <a:lvl2pPr marL="457206" algn="l" defTabSz="914411" rtl="0" eaLnBrk="1" latinLnBrk="0" hangingPunct="1">
                        <a:defRPr kumimoji="1" sz="1801" kern="1200">
                          <a:solidFill>
                            <a:schemeClr val="dk1"/>
                          </a:solidFill>
                          <a:latin typeface="Calibri"/>
                        </a:defRPr>
                      </a:lvl2pPr>
                      <a:lvl3pPr marL="914411" algn="l" defTabSz="914411" rtl="0" eaLnBrk="1" latinLnBrk="0" hangingPunct="1">
                        <a:defRPr kumimoji="1" sz="1801" kern="1200">
                          <a:solidFill>
                            <a:schemeClr val="dk1"/>
                          </a:solidFill>
                          <a:latin typeface="Calibri"/>
                        </a:defRPr>
                      </a:lvl3pPr>
                      <a:lvl4pPr marL="1371617" algn="l" defTabSz="914411" rtl="0" eaLnBrk="1" latinLnBrk="0" hangingPunct="1">
                        <a:defRPr kumimoji="1" sz="1801" kern="1200">
                          <a:solidFill>
                            <a:schemeClr val="dk1"/>
                          </a:solidFill>
                          <a:latin typeface="Calibri"/>
                        </a:defRPr>
                      </a:lvl4pPr>
                      <a:lvl5pPr marL="1828823" algn="l" defTabSz="914411" rtl="0" eaLnBrk="1" latinLnBrk="0" hangingPunct="1">
                        <a:defRPr kumimoji="1" sz="1801" kern="1200">
                          <a:solidFill>
                            <a:schemeClr val="dk1"/>
                          </a:solidFill>
                          <a:latin typeface="Calibri"/>
                        </a:defRPr>
                      </a:lvl5pPr>
                      <a:lvl6pPr marL="2286029" algn="l" defTabSz="914411" rtl="0" eaLnBrk="1" latinLnBrk="0" hangingPunct="1">
                        <a:defRPr kumimoji="1" sz="1801" kern="1200">
                          <a:solidFill>
                            <a:schemeClr val="dk1"/>
                          </a:solidFill>
                          <a:latin typeface="Calibri"/>
                        </a:defRPr>
                      </a:lvl6pPr>
                      <a:lvl7pPr marL="2743234" algn="l" defTabSz="914411" rtl="0" eaLnBrk="1" latinLnBrk="0" hangingPunct="1">
                        <a:defRPr kumimoji="1" sz="1801" kern="1200">
                          <a:solidFill>
                            <a:schemeClr val="dk1"/>
                          </a:solidFill>
                          <a:latin typeface="Calibri"/>
                        </a:defRPr>
                      </a:lvl7pPr>
                      <a:lvl8pPr marL="3200440" algn="l" defTabSz="914411" rtl="0" eaLnBrk="1" latinLnBrk="0" hangingPunct="1">
                        <a:defRPr kumimoji="1" sz="1801" kern="1200">
                          <a:solidFill>
                            <a:schemeClr val="dk1"/>
                          </a:solidFill>
                          <a:latin typeface="Calibri"/>
                        </a:defRPr>
                      </a:lvl8pPr>
                      <a:lvl9pPr marL="3657646" algn="l" defTabSz="914411" rtl="0" eaLnBrk="1" latinLnBrk="0" hangingPunct="1">
                        <a:defRPr kumimoji="1" sz="1801" kern="1200">
                          <a:solidFill>
                            <a:schemeClr val="dk1"/>
                          </a:solidFill>
                          <a:latin typeface="Calibri"/>
                        </a:defRPr>
                      </a:lvl9pPr>
                    </a:lstStyle>
                    <a:p>
                      <a:pPr marL="0" indent="0" algn="l">
                        <a:spcBef>
                          <a:spcPts val="0"/>
                        </a:spcBef>
                      </a:pPr>
                      <a:r>
                        <a:rPr kumimoji="1" lang="en-US" altLang="ja-JP" sz="1200" b="0">
                          <a:latin typeface="ＭＳ Ｐゴシック" panose="020B0600070205080204" pitchFamily="50" charset="-128"/>
                          <a:ea typeface="ＭＳ Ｐゴシック" panose="020B0600070205080204" pitchFamily="50" charset="-128"/>
                          <a:cs typeface="メイリオ" panose="020B0604030504040204" pitchFamily="50" charset="-128"/>
                        </a:rPr>
                        <a:t>1</a:t>
                      </a:r>
                    </a:p>
                  </a:txBody>
                  <a:tcPr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11" rtl="0" eaLnBrk="1" latinLnBrk="0" hangingPunct="1">
                        <a:defRPr kumimoji="1" sz="1801" kern="1200">
                          <a:solidFill>
                            <a:schemeClr val="dk1"/>
                          </a:solidFill>
                          <a:latin typeface="Calibri"/>
                        </a:defRPr>
                      </a:lvl1pPr>
                      <a:lvl2pPr marL="457206" algn="l" defTabSz="914411" rtl="0" eaLnBrk="1" latinLnBrk="0" hangingPunct="1">
                        <a:defRPr kumimoji="1" sz="1801" kern="1200">
                          <a:solidFill>
                            <a:schemeClr val="dk1"/>
                          </a:solidFill>
                          <a:latin typeface="Calibri"/>
                        </a:defRPr>
                      </a:lvl2pPr>
                      <a:lvl3pPr marL="914411" algn="l" defTabSz="914411" rtl="0" eaLnBrk="1" latinLnBrk="0" hangingPunct="1">
                        <a:defRPr kumimoji="1" sz="1801" kern="1200">
                          <a:solidFill>
                            <a:schemeClr val="dk1"/>
                          </a:solidFill>
                          <a:latin typeface="Calibri"/>
                        </a:defRPr>
                      </a:lvl3pPr>
                      <a:lvl4pPr marL="1371617" algn="l" defTabSz="914411" rtl="0" eaLnBrk="1" latinLnBrk="0" hangingPunct="1">
                        <a:defRPr kumimoji="1" sz="1801" kern="1200">
                          <a:solidFill>
                            <a:schemeClr val="dk1"/>
                          </a:solidFill>
                          <a:latin typeface="Calibri"/>
                        </a:defRPr>
                      </a:lvl4pPr>
                      <a:lvl5pPr marL="1828823" algn="l" defTabSz="914411" rtl="0" eaLnBrk="1" latinLnBrk="0" hangingPunct="1">
                        <a:defRPr kumimoji="1" sz="1801" kern="1200">
                          <a:solidFill>
                            <a:schemeClr val="dk1"/>
                          </a:solidFill>
                          <a:latin typeface="Calibri"/>
                        </a:defRPr>
                      </a:lvl5pPr>
                      <a:lvl6pPr marL="2286029" algn="l" defTabSz="914411" rtl="0" eaLnBrk="1" latinLnBrk="0" hangingPunct="1">
                        <a:defRPr kumimoji="1" sz="1801" kern="1200">
                          <a:solidFill>
                            <a:schemeClr val="dk1"/>
                          </a:solidFill>
                          <a:latin typeface="Calibri"/>
                        </a:defRPr>
                      </a:lvl6pPr>
                      <a:lvl7pPr marL="2743234" algn="l" defTabSz="914411" rtl="0" eaLnBrk="1" latinLnBrk="0" hangingPunct="1">
                        <a:defRPr kumimoji="1" sz="1801" kern="1200">
                          <a:solidFill>
                            <a:schemeClr val="dk1"/>
                          </a:solidFill>
                          <a:latin typeface="Calibri"/>
                        </a:defRPr>
                      </a:lvl7pPr>
                      <a:lvl8pPr marL="3200440" algn="l" defTabSz="914411" rtl="0" eaLnBrk="1" latinLnBrk="0" hangingPunct="1">
                        <a:defRPr kumimoji="1" sz="1801" kern="1200">
                          <a:solidFill>
                            <a:schemeClr val="dk1"/>
                          </a:solidFill>
                          <a:latin typeface="Calibri"/>
                        </a:defRPr>
                      </a:lvl8pPr>
                      <a:lvl9pPr marL="3657646" algn="l" defTabSz="914411" rtl="0" eaLnBrk="1" latinLnBrk="0" hangingPunct="1">
                        <a:defRPr kumimoji="1" sz="1801" kern="1200">
                          <a:solidFill>
                            <a:schemeClr val="dk1"/>
                          </a:solidFill>
                          <a:latin typeface="Calibri"/>
                        </a:defRPr>
                      </a:lvl9pPr>
                    </a:lstStyle>
                    <a:p>
                      <a:pPr marL="0" indent="0" algn="ctr">
                        <a:spcBef>
                          <a:spcPts val="0"/>
                        </a:spcBef>
                      </a:pPr>
                      <a:r>
                        <a:rPr kumimoji="1" lang="ja-JP" altLang="en-US" sz="1200" b="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en-US" altLang="ja-JP" sz="1200" b="0">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11" rtl="0" eaLnBrk="1" latinLnBrk="0" hangingPunct="1">
                        <a:defRPr kumimoji="1" sz="1801" kern="1200">
                          <a:solidFill>
                            <a:schemeClr val="dk1"/>
                          </a:solidFill>
                          <a:latin typeface="Calibri"/>
                        </a:defRPr>
                      </a:lvl1pPr>
                      <a:lvl2pPr marL="457206" algn="l" defTabSz="914411" rtl="0" eaLnBrk="1" latinLnBrk="0" hangingPunct="1">
                        <a:defRPr kumimoji="1" sz="1801" kern="1200">
                          <a:solidFill>
                            <a:schemeClr val="dk1"/>
                          </a:solidFill>
                          <a:latin typeface="Calibri"/>
                        </a:defRPr>
                      </a:lvl2pPr>
                      <a:lvl3pPr marL="914411" algn="l" defTabSz="914411" rtl="0" eaLnBrk="1" latinLnBrk="0" hangingPunct="1">
                        <a:defRPr kumimoji="1" sz="1801" kern="1200">
                          <a:solidFill>
                            <a:schemeClr val="dk1"/>
                          </a:solidFill>
                          <a:latin typeface="Calibri"/>
                        </a:defRPr>
                      </a:lvl3pPr>
                      <a:lvl4pPr marL="1371617" algn="l" defTabSz="914411" rtl="0" eaLnBrk="1" latinLnBrk="0" hangingPunct="1">
                        <a:defRPr kumimoji="1" sz="1801" kern="1200">
                          <a:solidFill>
                            <a:schemeClr val="dk1"/>
                          </a:solidFill>
                          <a:latin typeface="Calibri"/>
                        </a:defRPr>
                      </a:lvl4pPr>
                      <a:lvl5pPr marL="1828823" algn="l" defTabSz="914411" rtl="0" eaLnBrk="1" latinLnBrk="0" hangingPunct="1">
                        <a:defRPr kumimoji="1" sz="1801" kern="1200">
                          <a:solidFill>
                            <a:schemeClr val="dk1"/>
                          </a:solidFill>
                          <a:latin typeface="Calibri"/>
                        </a:defRPr>
                      </a:lvl5pPr>
                      <a:lvl6pPr marL="2286029" algn="l" defTabSz="914411" rtl="0" eaLnBrk="1" latinLnBrk="0" hangingPunct="1">
                        <a:defRPr kumimoji="1" sz="1801" kern="1200">
                          <a:solidFill>
                            <a:schemeClr val="dk1"/>
                          </a:solidFill>
                          <a:latin typeface="Calibri"/>
                        </a:defRPr>
                      </a:lvl6pPr>
                      <a:lvl7pPr marL="2743234" algn="l" defTabSz="914411" rtl="0" eaLnBrk="1" latinLnBrk="0" hangingPunct="1">
                        <a:defRPr kumimoji="1" sz="1801" kern="1200">
                          <a:solidFill>
                            <a:schemeClr val="dk1"/>
                          </a:solidFill>
                          <a:latin typeface="Calibri"/>
                        </a:defRPr>
                      </a:lvl7pPr>
                      <a:lvl8pPr marL="3200440" algn="l" defTabSz="914411" rtl="0" eaLnBrk="1" latinLnBrk="0" hangingPunct="1">
                        <a:defRPr kumimoji="1" sz="1801" kern="1200">
                          <a:solidFill>
                            <a:schemeClr val="dk1"/>
                          </a:solidFill>
                          <a:latin typeface="Calibri"/>
                        </a:defRPr>
                      </a:lvl8pPr>
                      <a:lvl9pPr marL="3657646" algn="l" defTabSz="914411" rtl="0" eaLnBrk="1" latinLnBrk="0" hangingPunct="1">
                        <a:defRPr kumimoji="1" sz="1801" kern="1200">
                          <a:solidFill>
                            <a:schemeClr val="dk1"/>
                          </a:solidFill>
                          <a:latin typeface="Calibri"/>
                        </a:defRPr>
                      </a:lvl9pPr>
                    </a:lstStyle>
                    <a:p>
                      <a:pPr marL="0" indent="0" algn="l">
                        <a:spcBef>
                          <a:spcPts val="0"/>
                        </a:spcBef>
                      </a:pPr>
                      <a:r>
                        <a:rPr kumimoji="1" lang="en-US" altLang="ja-JP" sz="1200" b="0">
                          <a:latin typeface="ＭＳ Ｐゴシック" panose="020B0600070205080204" pitchFamily="50" charset="-128"/>
                          <a:ea typeface="ＭＳ Ｐゴシック" panose="020B0600070205080204" pitchFamily="50" charset="-128"/>
                          <a:cs typeface="メイリオ" panose="020B0604030504040204" pitchFamily="50" charset="-128"/>
                        </a:rPr>
                        <a:t>A</a:t>
                      </a:r>
                    </a:p>
                  </a:txBody>
                  <a:tcPr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65258609"/>
                  </a:ext>
                </a:extLst>
              </a:tr>
              <a:tr h="185121">
                <a:tc>
                  <a:txBody>
                    <a:bodyPr/>
                    <a:lstStyle>
                      <a:lvl1pPr marL="0" algn="l" defTabSz="914411" rtl="0" eaLnBrk="1" latinLnBrk="0" hangingPunct="1">
                        <a:defRPr kumimoji="1" sz="1801" kern="1200">
                          <a:solidFill>
                            <a:schemeClr val="dk1"/>
                          </a:solidFill>
                          <a:latin typeface="Calibri"/>
                        </a:defRPr>
                      </a:lvl1pPr>
                      <a:lvl2pPr marL="457206" algn="l" defTabSz="914411" rtl="0" eaLnBrk="1" latinLnBrk="0" hangingPunct="1">
                        <a:defRPr kumimoji="1" sz="1801" kern="1200">
                          <a:solidFill>
                            <a:schemeClr val="dk1"/>
                          </a:solidFill>
                          <a:latin typeface="Calibri"/>
                        </a:defRPr>
                      </a:lvl2pPr>
                      <a:lvl3pPr marL="914411" algn="l" defTabSz="914411" rtl="0" eaLnBrk="1" latinLnBrk="0" hangingPunct="1">
                        <a:defRPr kumimoji="1" sz="1801" kern="1200">
                          <a:solidFill>
                            <a:schemeClr val="dk1"/>
                          </a:solidFill>
                          <a:latin typeface="Calibri"/>
                        </a:defRPr>
                      </a:lvl3pPr>
                      <a:lvl4pPr marL="1371617" algn="l" defTabSz="914411" rtl="0" eaLnBrk="1" latinLnBrk="0" hangingPunct="1">
                        <a:defRPr kumimoji="1" sz="1801" kern="1200">
                          <a:solidFill>
                            <a:schemeClr val="dk1"/>
                          </a:solidFill>
                          <a:latin typeface="Calibri"/>
                        </a:defRPr>
                      </a:lvl4pPr>
                      <a:lvl5pPr marL="1828823" algn="l" defTabSz="914411" rtl="0" eaLnBrk="1" latinLnBrk="0" hangingPunct="1">
                        <a:defRPr kumimoji="1" sz="1801" kern="1200">
                          <a:solidFill>
                            <a:schemeClr val="dk1"/>
                          </a:solidFill>
                          <a:latin typeface="Calibri"/>
                        </a:defRPr>
                      </a:lvl5pPr>
                      <a:lvl6pPr marL="2286029" algn="l" defTabSz="914411" rtl="0" eaLnBrk="1" latinLnBrk="0" hangingPunct="1">
                        <a:defRPr kumimoji="1" sz="1801" kern="1200">
                          <a:solidFill>
                            <a:schemeClr val="dk1"/>
                          </a:solidFill>
                          <a:latin typeface="Calibri"/>
                        </a:defRPr>
                      </a:lvl6pPr>
                      <a:lvl7pPr marL="2743234" algn="l" defTabSz="914411" rtl="0" eaLnBrk="1" latinLnBrk="0" hangingPunct="1">
                        <a:defRPr kumimoji="1" sz="1801" kern="1200">
                          <a:solidFill>
                            <a:schemeClr val="dk1"/>
                          </a:solidFill>
                          <a:latin typeface="Calibri"/>
                        </a:defRPr>
                      </a:lvl7pPr>
                      <a:lvl8pPr marL="3200440" algn="l" defTabSz="914411" rtl="0" eaLnBrk="1" latinLnBrk="0" hangingPunct="1">
                        <a:defRPr kumimoji="1" sz="1801" kern="1200">
                          <a:solidFill>
                            <a:schemeClr val="dk1"/>
                          </a:solidFill>
                          <a:latin typeface="Calibri"/>
                        </a:defRPr>
                      </a:lvl8pPr>
                      <a:lvl9pPr marL="3657646" algn="l" defTabSz="914411" rtl="0" eaLnBrk="1" latinLnBrk="0" hangingPunct="1">
                        <a:defRPr kumimoji="1" sz="1801" kern="1200">
                          <a:solidFill>
                            <a:schemeClr val="dk1"/>
                          </a:solidFill>
                          <a:latin typeface="Calibri"/>
                        </a:defRPr>
                      </a:lvl9pPr>
                    </a:lstStyle>
                    <a:p>
                      <a:pPr marL="0" indent="0" algn="l">
                        <a:spcBef>
                          <a:spcPts val="0"/>
                        </a:spcBef>
                      </a:pPr>
                      <a:r>
                        <a:rPr kumimoji="1" lang="en-US" altLang="ja-JP" sz="1200" b="0">
                          <a:latin typeface="ＭＳ Ｐゴシック" panose="020B0600070205080204" pitchFamily="50" charset="-128"/>
                          <a:ea typeface="ＭＳ Ｐゴシック" panose="020B0600070205080204" pitchFamily="50" charset="-128"/>
                          <a:cs typeface="メイリオ" panose="020B0604030504040204" pitchFamily="50" charset="-128"/>
                        </a:rPr>
                        <a:t>100</a:t>
                      </a:r>
                      <a:endParaRPr kumimoji="1" lang="en-US" altLang="ja-JP" sz="1200" b="0" dirty="0">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11" rtl="0" eaLnBrk="1" latinLnBrk="0" hangingPunct="1">
                        <a:defRPr kumimoji="1" sz="1801" kern="1200">
                          <a:solidFill>
                            <a:schemeClr val="dk1"/>
                          </a:solidFill>
                          <a:latin typeface="Calibri"/>
                        </a:defRPr>
                      </a:lvl1pPr>
                      <a:lvl2pPr marL="457206" algn="l" defTabSz="914411" rtl="0" eaLnBrk="1" latinLnBrk="0" hangingPunct="1">
                        <a:defRPr kumimoji="1" sz="1801" kern="1200">
                          <a:solidFill>
                            <a:schemeClr val="dk1"/>
                          </a:solidFill>
                          <a:latin typeface="Calibri"/>
                        </a:defRPr>
                      </a:lvl2pPr>
                      <a:lvl3pPr marL="914411" algn="l" defTabSz="914411" rtl="0" eaLnBrk="1" latinLnBrk="0" hangingPunct="1">
                        <a:defRPr kumimoji="1" sz="1801" kern="1200">
                          <a:solidFill>
                            <a:schemeClr val="dk1"/>
                          </a:solidFill>
                          <a:latin typeface="Calibri"/>
                        </a:defRPr>
                      </a:lvl3pPr>
                      <a:lvl4pPr marL="1371617" algn="l" defTabSz="914411" rtl="0" eaLnBrk="1" latinLnBrk="0" hangingPunct="1">
                        <a:defRPr kumimoji="1" sz="1801" kern="1200">
                          <a:solidFill>
                            <a:schemeClr val="dk1"/>
                          </a:solidFill>
                          <a:latin typeface="Calibri"/>
                        </a:defRPr>
                      </a:lvl4pPr>
                      <a:lvl5pPr marL="1828823" algn="l" defTabSz="914411" rtl="0" eaLnBrk="1" latinLnBrk="0" hangingPunct="1">
                        <a:defRPr kumimoji="1" sz="1801" kern="1200">
                          <a:solidFill>
                            <a:schemeClr val="dk1"/>
                          </a:solidFill>
                          <a:latin typeface="Calibri"/>
                        </a:defRPr>
                      </a:lvl5pPr>
                      <a:lvl6pPr marL="2286029" algn="l" defTabSz="914411" rtl="0" eaLnBrk="1" latinLnBrk="0" hangingPunct="1">
                        <a:defRPr kumimoji="1" sz="1801" kern="1200">
                          <a:solidFill>
                            <a:schemeClr val="dk1"/>
                          </a:solidFill>
                          <a:latin typeface="Calibri"/>
                        </a:defRPr>
                      </a:lvl6pPr>
                      <a:lvl7pPr marL="2743234" algn="l" defTabSz="914411" rtl="0" eaLnBrk="1" latinLnBrk="0" hangingPunct="1">
                        <a:defRPr kumimoji="1" sz="1801" kern="1200">
                          <a:solidFill>
                            <a:schemeClr val="dk1"/>
                          </a:solidFill>
                          <a:latin typeface="Calibri"/>
                        </a:defRPr>
                      </a:lvl7pPr>
                      <a:lvl8pPr marL="3200440" algn="l" defTabSz="914411" rtl="0" eaLnBrk="1" latinLnBrk="0" hangingPunct="1">
                        <a:defRPr kumimoji="1" sz="1801" kern="1200">
                          <a:solidFill>
                            <a:schemeClr val="dk1"/>
                          </a:solidFill>
                          <a:latin typeface="Calibri"/>
                        </a:defRPr>
                      </a:lvl8pPr>
                      <a:lvl9pPr marL="3657646" algn="l" defTabSz="914411" rtl="0" eaLnBrk="1" latinLnBrk="0" hangingPunct="1">
                        <a:defRPr kumimoji="1" sz="1801" kern="1200">
                          <a:solidFill>
                            <a:schemeClr val="dk1"/>
                          </a:solidFill>
                          <a:latin typeface="Calibri"/>
                        </a:defRPr>
                      </a:lvl9pPr>
                    </a:lstStyle>
                    <a:p>
                      <a:pPr marL="0" indent="0" algn="l">
                        <a:spcBef>
                          <a:spcPts val="0"/>
                        </a:spcBef>
                      </a:pPr>
                      <a:r>
                        <a:rPr kumimoji="1" lang="en-US" altLang="ja-JP" sz="1200" b="0">
                          <a:latin typeface="ＭＳ Ｐゴシック" panose="020B0600070205080204" pitchFamily="50" charset="-128"/>
                          <a:ea typeface="ＭＳ Ｐゴシック" panose="020B0600070205080204" pitchFamily="50" charset="-128"/>
                          <a:cs typeface="メイリオ" panose="020B0604030504040204" pitchFamily="50" charset="-128"/>
                        </a:rPr>
                        <a:t>1</a:t>
                      </a:r>
                      <a:endParaRPr kumimoji="1" lang="en-US" altLang="ja-JP" sz="1200" b="0" dirty="0">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11" rtl="0" eaLnBrk="1" latinLnBrk="0" hangingPunct="1">
                        <a:defRPr kumimoji="1" sz="1801" kern="1200">
                          <a:solidFill>
                            <a:schemeClr val="dk1"/>
                          </a:solidFill>
                          <a:latin typeface="Calibri"/>
                        </a:defRPr>
                      </a:lvl1pPr>
                      <a:lvl2pPr marL="457206" algn="l" defTabSz="914411" rtl="0" eaLnBrk="1" latinLnBrk="0" hangingPunct="1">
                        <a:defRPr kumimoji="1" sz="1801" kern="1200">
                          <a:solidFill>
                            <a:schemeClr val="dk1"/>
                          </a:solidFill>
                          <a:latin typeface="Calibri"/>
                        </a:defRPr>
                      </a:lvl2pPr>
                      <a:lvl3pPr marL="914411" algn="l" defTabSz="914411" rtl="0" eaLnBrk="1" latinLnBrk="0" hangingPunct="1">
                        <a:defRPr kumimoji="1" sz="1801" kern="1200">
                          <a:solidFill>
                            <a:schemeClr val="dk1"/>
                          </a:solidFill>
                          <a:latin typeface="Calibri"/>
                        </a:defRPr>
                      </a:lvl3pPr>
                      <a:lvl4pPr marL="1371617" algn="l" defTabSz="914411" rtl="0" eaLnBrk="1" latinLnBrk="0" hangingPunct="1">
                        <a:defRPr kumimoji="1" sz="1801" kern="1200">
                          <a:solidFill>
                            <a:schemeClr val="dk1"/>
                          </a:solidFill>
                          <a:latin typeface="Calibri"/>
                        </a:defRPr>
                      </a:lvl4pPr>
                      <a:lvl5pPr marL="1828823" algn="l" defTabSz="914411" rtl="0" eaLnBrk="1" latinLnBrk="0" hangingPunct="1">
                        <a:defRPr kumimoji="1" sz="1801" kern="1200">
                          <a:solidFill>
                            <a:schemeClr val="dk1"/>
                          </a:solidFill>
                          <a:latin typeface="Calibri"/>
                        </a:defRPr>
                      </a:lvl5pPr>
                      <a:lvl6pPr marL="2286029" algn="l" defTabSz="914411" rtl="0" eaLnBrk="1" latinLnBrk="0" hangingPunct="1">
                        <a:defRPr kumimoji="1" sz="1801" kern="1200">
                          <a:solidFill>
                            <a:schemeClr val="dk1"/>
                          </a:solidFill>
                          <a:latin typeface="Calibri"/>
                        </a:defRPr>
                      </a:lvl6pPr>
                      <a:lvl7pPr marL="2743234" algn="l" defTabSz="914411" rtl="0" eaLnBrk="1" latinLnBrk="0" hangingPunct="1">
                        <a:defRPr kumimoji="1" sz="1801" kern="1200">
                          <a:solidFill>
                            <a:schemeClr val="dk1"/>
                          </a:solidFill>
                          <a:latin typeface="Calibri"/>
                        </a:defRPr>
                      </a:lvl7pPr>
                      <a:lvl8pPr marL="3200440" algn="l" defTabSz="914411" rtl="0" eaLnBrk="1" latinLnBrk="0" hangingPunct="1">
                        <a:defRPr kumimoji="1" sz="1801" kern="1200">
                          <a:solidFill>
                            <a:schemeClr val="dk1"/>
                          </a:solidFill>
                          <a:latin typeface="Calibri"/>
                        </a:defRPr>
                      </a:lvl8pPr>
                      <a:lvl9pPr marL="3657646" algn="l" defTabSz="914411" rtl="0" eaLnBrk="1" latinLnBrk="0" hangingPunct="1">
                        <a:defRPr kumimoji="1" sz="1801" kern="1200">
                          <a:solidFill>
                            <a:schemeClr val="dk1"/>
                          </a:solidFill>
                          <a:latin typeface="Calibri"/>
                        </a:defRPr>
                      </a:lvl9pPr>
                    </a:lstStyle>
                    <a:p>
                      <a:pPr marL="0" indent="0" algn="ctr">
                        <a:spcBef>
                          <a:spcPts val="0"/>
                        </a:spcBef>
                      </a:pPr>
                      <a:r>
                        <a:rPr kumimoji="1" lang="ja-JP" altLang="en-US" sz="1200" b="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en-US" altLang="ja-JP" sz="1200" b="0" dirty="0">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11" rtl="0" eaLnBrk="1" latinLnBrk="0" hangingPunct="1">
                        <a:defRPr kumimoji="1" sz="1801" kern="1200">
                          <a:solidFill>
                            <a:schemeClr val="dk1"/>
                          </a:solidFill>
                          <a:latin typeface="Calibri"/>
                        </a:defRPr>
                      </a:lvl1pPr>
                      <a:lvl2pPr marL="457206" algn="l" defTabSz="914411" rtl="0" eaLnBrk="1" latinLnBrk="0" hangingPunct="1">
                        <a:defRPr kumimoji="1" sz="1801" kern="1200">
                          <a:solidFill>
                            <a:schemeClr val="dk1"/>
                          </a:solidFill>
                          <a:latin typeface="Calibri"/>
                        </a:defRPr>
                      </a:lvl2pPr>
                      <a:lvl3pPr marL="914411" algn="l" defTabSz="914411" rtl="0" eaLnBrk="1" latinLnBrk="0" hangingPunct="1">
                        <a:defRPr kumimoji="1" sz="1801" kern="1200">
                          <a:solidFill>
                            <a:schemeClr val="dk1"/>
                          </a:solidFill>
                          <a:latin typeface="Calibri"/>
                        </a:defRPr>
                      </a:lvl3pPr>
                      <a:lvl4pPr marL="1371617" algn="l" defTabSz="914411" rtl="0" eaLnBrk="1" latinLnBrk="0" hangingPunct="1">
                        <a:defRPr kumimoji="1" sz="1801" kern="1200">
                          <a:solidFill>
                            <a:schemeClr val="dk1"/>
                          </a:solidFill>
                          <a:latin typeface="Calibri"/>
                        </a:defRPr>
                      </a:lvl4pPr>
                      <a:lvl5pPr marL="1828823" algn="l" defTabSz="914411" rtl="0" eaLnBrk="1" latinLnBrk="0" hangingPunct="1">
                        <a:defRPr kumimoji="1" sz="1801" kern="1200">
                          <a:solidFill>
                            <a:schemeClr val="dk1"/>
                          </a:solidFill>
                          <a:latin typeface="Calibri"/>
                        </a:defRPr>
                      </a:lvl5pPr>
                      <a:lvl6pPr marL="2286029" algn="l" defTabSz="914411" rtl="0" eaLnBrk="1" latinLnBrk="0" hangingPunct="1">
                        <a:defRPr kumimoji="1" sz="1801" kern="1200">
                          <a:solidFill>
                            <a:schemeClr val="dk1"/>
                          </a:solidFill>
                          <a:latin typeface="Calibri"/>
                        </a:defRPr>
                      </a:lvl6pPr>
                      <a:lvl7pPr marL="2743234" algn="l" defTabSz="914411" rtl="0" eaLnBrk="1" latinLnBrk="0" hangingPunct="1">
                        <a:defRPr kumimoji="1" sz="1801" kern="1200">
                          <a:solidFill>
                            <a:schemeClr val="dk1"/>
                          </a:solidFill>
                          <a:latin typeface="Calibri"/>
                        </a:defRPr>
                      </a:lvl7pPr>
                      <a:lvl8pPr marL="3200440" algn="l" defTabSz="914411" rtl="0" eaLnBrk="1" latinLnBrk="0" hangingPunct="1">
                        <a:defRPr kumimoji="1" sz="1801" kern="1200">
                          <a:solidFill>
                            <a:schemeClr val="dk1"/>
                          </a:solidFill>
                          <a:latin typeface="Calibri"/>
                        </a:defRPr>
                      </a:lvl8pPr>
                      <a:lvl9pPr marL="3657646" algn="l" defTabSz="914411" rtl="0" eaLnBrk="1" latinLnBrk="0" hangingPunct="1">
                        <a:defRPr kumimoji="1" sz="1801" kern="1200">
                          <a:solidFill>
                            <a:schemeClr val="dk1"/>
                          </a:solidFill>
                          <a:latin typeface="Calibri"/>
                        </a:defRPr>
                      </a:lvl9pPr>
                    </a:lstStyle>
                    <a:p>
                      <a:pPr marL="0" indent="0" algn="l">
                        <a:spcBef>
                          <a:spcPts val="0"/>
                        </a:spcBef>
                      </a:pPr>
                      <a:r>
                        <a:rPr kumimoji="1" lang="en-US" altLang="ja-JP" sz="1200" b="0">
                          <a:latin typeface="ＭＳ Ｐゴシック" panose="020B0600070205080204" pitchFamily="50" charset="-128"/>
                          <a:ea typeface="ＭＳ Ｐゴシック" panose="020B0600070205080204" pitchFamily="50" charset="-128"/>
                          <a:cs typeface="メイリオ" panose="020B0604030504040204" pitchFamily="50" charset="-128"/>
                        </a:rPr>
                        <a:t>B</a:t>
                      </a:r>
                      <a:endParaRPr kumimoji="1" lang="en-US" altLang="ja-JP" sz="1200" b="0" dirty="0">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53807271"/>
                  </a:ext>
                </a:extLst>
              </a:tr>
            </a:tbl>
          </a:graphicData>
        </a:graphic>
      </p:graphicFrame>
      <p:sp>
        <p:nvSpPr>
          <p:cNvPr id="31" name="テキスト ボックス 30">
            <a:extLst>
              <a:ext uri="{FF2B5EF4-FFF2-40B4-BE49-F238E27FC236}">
                <a16:creationId xmlns:a16="http://schemas.microsoft.com/office/drawing/2014/main" id="{3BFFB67B-CCA8-40C0-9C4A-3E43F169CB92}"/>
              </a:ext>
            </a:extLst>
          </p:cNvPr>
          <p:cNvSpPr txBox="1"/>
          <p:nvPr/>
        </p:nvSpPr>
        <p:spPr>
          <a:xfrm>
            <a:off x="6104833" y="2224649"/>
            <a:ext cx="4232202" cy="4097502"/>
          </a:xfrm>
          <a:prstGeom prst="rect">
            <a:avLst/>
          </a:prstGeom>
          <a:noFill/>
          <a:ln>
            <a:solidFill>
              <a:sysClr val="windowText" lastClr="000000"/>
            </a:solidFill>
          </a:ln>
        </p:spPr>
        <p:txBody>
          <a:bodyPr wrap="square" lIns="0" tIns="0" rIns="0" bIns="0" rtlCol="0">
            <a:noAutofit/>
          </a:bodyPr>
          <a:lstStyle/>
          <a:p>
            <a:pPr marL="176213" marR="0" lvl="0" indent="0"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32" name="テキスト ボックス 31">
            <a:extLst>
              <a:ext uri="{FF2B5EF4-FFF2-40B4-BE49-F238E27FC236}">
                <a16:creationId xmlns:a16="http://schemas.microsoft.com/office/drawing/2014/main" id="{3A19D410-25E5-4296-BA82-32B38D3758A2}"/>
              </a:ext>
            </a:extLst>
          </p:cNvPr>
          <p:cNvSpPr txBox="1"/>
          <p:nvPr/>
        </p:nvSpPr>
        <p:spPr>
          <a:xfrm>
            <a:off x="6089035" y="2276872"/>
            <a:ext cx="1340432" cy="307777"/>
          </a:xfrm>
          <a:prstGeom prst="rect">
            <a:avLst/>
          </a:prstGeom>
          <a:noFill/>
        </p:spPr>
        <p:txBody>
          <a:bodyPr wrap="none" rtlCol="0">
            <a:spAutoFit/>
          </a:bodyPr>
          <a:lstStyle/>
          <a:p>
            <a:r>
              <a:rPr lang="ja-JP" altLang="en-US" sz="1400" dirty="0">
                <a:solidFill>
                  <a:prstClr val="black"/>
                </a:solidFill>
                <a:latin typeface="Calibri"/>
                <a:ea typeface="ＭＳ Ｐゴシック" panose="020B0600070205080204" pitchFamily="50" charset="-128"/>
              </a:rPr>
              <a:t>一筆として登録</a:t>
            </a:r>
          </a:p>
        </p:txBody>
      </p:sp>
      <p:sp>
        <p:nvSpPr>
          <p:cNvPr id="33" name="テキスト ボックス 32">
            <a:extLst>
              <a:ext uri="{FF2B5EF4-FFF2-40B4-BE49-F238E27FC236}">
                <a16:creationId xmlns:a16="http://schemas.microsoft.com/office/drawing/2014/main" id="{844033CC-2B2A-49E6-BB91-5949F2072181}"/>
              </a:ext>
            </a:extLst>
          </p:cNvPr>
          <p:cNvSpPr txBox="1"/>
          <p:nvPr/>
        </p:nvSpPr>
        <p:spPr>
          <a:xfrm>
            <a:off x="7374788" y="2925429"/>
            <a:ext cx="1766830" cy="523220"/>
          </a:xfrm>
          <a:prstGeom prst="rect">
            <a:avLst/>
          </a:prstGeom>
          <a:noFill/>
        </p:spPr>
        <p:txBody>
          <a:bodyPr wrap="none" rtlCol="0">
            <a:spAutoFit/>
          </a:bodyPr>
          <a:lstStyle/>
          <a:p>
            <a:r>
              <a:rPr lang="ja-JP" altLang="en-US" sz="1400" dirty="0">
                <a:solidFill>
                  <a:prstClr val="black"/>
                </a:solidFill>
                <a:latin typeface="Calibri"/>
                <a:ea typeface="ＭＳ Ｐゴシック" panose="020B0600070205080204" pitchFamily="50" charset="-128"/>
              </a:rPr>
              <a:t>農水町</a:t>
            </a:r>
            <a:r>
              <a:rPr lang="en-US" altLang="ja-JP" sz="1400" dirty="0">
                <a:solidFill>
                  <a:prstClr val="black"/>
                </a:solidFill>
                <a:latin typeface="Calibri"/>
                <a:ea typeface="ＭＳ Ｐゴシック" panose="020B0600070205080204" pitchFamily="50" charset="-128"/>
              </a:rPr>
              <a:t>100-1 </a:t>
            </a:r>
            <a:r>
              <a:rPr lang="ja-JP" altLang="en-US" sz="1400" dirty="0">
                <a:solidFill>
                  <a:prstClr val="black"/>
                </a:solidFill>
                <a:latin typeface="Calibri"/>
                <a:ea typeface="ＭＳ Ｐゴシック" panose="020B0600070205080204" pitchFamily="50" charset="-128"/>
              </a:rPr>
              <a:t>：</a:t>
            </a:r>
            <a:r>
              <a:rPr lang="en-US" altLang="ja-JP" sz="1400" dirty="0">
                <a:solidFill>
                  <a:prstClr val="black"/>
                </a:solidFill>
                <a:latin typeface="Calibri"/>
                <a:ea typeface="ＭＳ Ｐゴシック" panose="020B0600070205080204" pitchFamily="50" charset="-128"/>
              </a:rPr>
              <a:t> 100</a:t>
            </a:r>
            <a:r>
              <a:rPr lang="ja-JP" altLang="en-US" sz="1400" dirty="0">
                <a:solidFill>
                  <a:prstClr val="black"/>
                </a:solidFill>
                <a:latin typeface="Calibri"/>
                <a:ea typeface="ＭＳ Ｐゴシック" panose="020B0600070205080204" pitchFamily="50" charset="-128"/>
              </a:rPr>
              <a:t>㎡</a:t>
            </a:r>
            <a:endParaRPr lang="en-US" altLang="ja-JP" sz="1400"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（地目：畑）</a:t>
            </a:r>
          </a:p>
        </p:txBody>
      </p:sp>
      <p:graphicFrame>
        <p:nvGraphicFramePr>
          <p:cNvPr id="34" name="表 33">
            <a:extLst>
              <a:ext uri="{FF2B5EF4-FFF2-40B4-BE49-F238E27FC236}">
                <a16:creationId xmlns:a16="http://schemas.microsoft.com/office/drawing/2014/main" id="{BB94F5F9-28F3-486A-B9F7-CF92EC05CFE5}"/>
              </a:ext>
            </a:extLst>
          </p:cNvPr>
          <p:cNvGraphicFramePr>
            <a:graphicFrameLocks noGrp="1"/>
          </p:cNvGraphicFramePr>
          <p:nvPr>
            <p:extLst>
              <p:ext uri="{D42A27DB-BD31-4B8C-83A1-F6EECF244321}">
                <p14:modId xmlns:p14="http://schemas.microsoft.com/office/powerpoint/2010/main" val="3879744378"/>
              </p:ext>
            </p:extLst>
          </p:nvPr>
        </p:nvGraphicFramePr>
        <p:xfrm>
          <a:off x="7176634" y="4600649"/>
          <a:ext cx="2027076" cy="980640"/>
        </p:xfrm>
        <a:graphic>
          <a:graphicData uri="http://schemas.openxmlformats.org/drawingml/2006/table">
            <a:tbl>
              <a:tblPr firstRow="1" bandRow="1"/>
              <a:tblGrid>
                <a:gridCol w="675692">
                  <a:extLst>
                    <a:ext uri="{9D8B030D-6E8A-4147-A177-3AD203B41FA5}">
                      <a16:colId xmlns:a16="http://schemas.microsoft.com/office/drawing/2014/main" val="3850847277"/>
                    </a:ext>
                  </a:extLst>
                </a:gridCol>
                <a:gridCol w="675692">
                  <a:extLst>
                    <a:ext uri="{9D8B030D-6E8A-4147-A177-3AD203B41FA5}">
                      <a16:colId xmlns:a16="http://schemas.microsoft.com/office/drawing/2014/main" val="1181210301"/>
                    </a:ext>
                  </a:extLst>
                </a:gridCol>
                <a:gridCol w="675692">
                  <a:extLst>
                    <a:ext uri="{9D8B030D-6E8A-4147-A177-3AD203B41FA5}">
                      <a16:colId xmlns:a16="http://schemas.microsoft.com/office/drawing/2014/main" val="1042960776"/>
                    </a:ext>
                  </a:extLst>
                </a:gridCol>
              </a:tblGrid>
              <a:tr h="0">
                <a:tc>
                  <a:txBody>
                    <a:bodyPr/>
                    <a:lstStyle>
                      <a:lvl1pPr marL="0" algn="l" defTabSz="914411" rtl="0" eaLnBrk="1" latinLnBrk="0" hangingPunct="1">
                        <a:defRPr kumimoji="1" sz="1801" b="1" kern="1200">
                          <a:solidFill>
                            <a:schemeClr val="lt1"/>
                          </a:solidFill>
                          <a:latin typeface="Calibri"/>
                        </a:defRPr>
                      </a:lvl1pPr>
                      <a:lvl2pPr marL="457206" algn="l" defTabSz="914411" rtl="0" eaLnBrk="1" latinLnBrk="0" hangingPunct="1">
                        <a:defRPr kumimoji="1" sz="1801" b="1" kern="1200">
                          <a:solidFill>
                            <a:schemeClr val="lt1"/>
                          </a:solidFill>
                          <a:latin typeface="Calibri"/>
                        </a:defRPr>
                      </a:lvl2pPr>
                      <a:lvl3pPr marL="914411" algn="l" defTabSz="914411" rtl="0" eaLnBrk="1" latinLnBrk="0" hangingPunct="1">
                        <a:defRPr kumimoji="1" sz="1801" b="1" kern="1200">
                          <a:solidFill>
                            <a:schemeClr val="lt1"/>
                          </a:solidFill>
                          <a:latin typeface="Calibri"/>
                        </a:defRPr>
                      </a:lvl3pPr>
                      <a:lvl4pPr marL="1371617" algn="l" defTabSz="914411" rtl="0" eaLnBrk="1" latinLnBrk="0" hangingPunct="1">
                        <a:defRPr kumimoji="1" sz="1801" b="1" kern="1200">
                          <a:solidFill>
                            <a:schemeClr val="lt1"/>
                          </a:solidFill>
                          <a:latin typeface="Calibri"/>
                        </a:defRPr>
                      </a:lvl4pPr>
                      <a:lvl5pPr marL="1828823" algn="l" defTabSz="914411" rtl="0" eaLnBrk="1" latinLnBrk="0" hangingPunct="1">
                        <a:defRPr kumimoji="1" sz="1801" b="1" kern="1200">
                          <a:solidFill>
                            <a:schemeClr val="lt1"/>
                          </a:solidFill>
                          <a:latin typeface="Calibri"/>
                        </a:defRPr>
                      </a:lvl5pPr>
                      <a:lvl6pPr marL="2286029" algn="l" defTabSz="914411" rtl="0" eaLnBrk="1" latinLnBrk="0" hangingPunct="1">
                        <a:defRPr kumimoji="1" sz="1801" b="1" kern="1200">
                          <a:solidFill>
                            <a:schemeClr val="lt1"/>
                          </a:solidFill>
                          <a:latin typeface="Calibri"/>
                        </a:defRPr>
                      </a:lvl6pPr>
                      <a:lvl7pPr marL="2743234" algn="l" defTabSz="914411" rtl="0" eaLnBrk="1" latinLnBrk="0" hangingPunct="1">
                        <a:defRPr kumimoji="1" sz="1801" b="1" kern="1200">
                          <a:solidFill>
                            <a:schemeClr val="lt1"/>
                          </a:solidFill>
                          <a:latin typeface="Calibri"/>
                        </a:defRPr>
                      </a:lvl7pPr>
                      <a:lvl8pPr marL="3200440" algn="l" defTabSz="914411" rtl="0" eaLnBrk="1" latinLnBrk="0" hangingPunct="1">
                        <a:defRPr kumimoji="1" sz="1801" b="1" kern="1200">
                          <a:solidFill>
                            <a:schemeClr val="lt1"/>
                          </a:solidFill>
                          <a:latin typeface="Calibri"/>
                        </a:defRPr>
                      </a:lvl8pPr>
                      <a:lvl9pPr marL="3657646" algn="l" defTabSz="914411" rtl="0" eaLnBrk="1" latinLnBrk="0" hangingPunct="1">
                        <a:defRPr kumimoji="1" sz="1801" b="1" kern="1200">
                          <a:solidFill>
                            <a:schemeClr val="lt1"/>
                          </a:solidFill>
                          <a:latin typeface="Calibri"/>
                        </a:defRPr>
                      </a:lvl9pPr>
                    </a:lstStyle>
                    <a:p>
                      <a:pPr algn="ctr"/>
                      <a:r>
                        <a:rPr kumimoji="1" lang="ja-JP" altLang="en-US" sz="1200" b="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大字</a:t>
                      </a:r>
                      <a:endParaRPr kumimoji="1" lang="en-US" altLang="ja-JP" sz="1200" b="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000" marR="36000"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11" rtl="0" eaLnBrk="1" latinLnBrk="0" hangingPunct="1">
                        <a:defRPr kumimoji="1" sz="1801" b="1" kern="1200">
                          <a:solidFill>
                            <a:schemeClr val="lt1"/>
                          </a:solidFill>
                          <a:latin typeface="Calibri"/>
                        </a:defRPr>
                      </a:lvl1pPr>
                      <a:lvl2pPr marL="457206" algn="l" defTabSz="914411" rtl="0" eaLnBrk="1" latinLnBrk="0" hangingPunct="1">
                        <a:defRPr kumimoji="1" sz="1801" b="1" kern="1200">
                          <a:solidFill>
                            <a:schemeClr val="lt1"/>
                          </a:solidFill>
                          <a:latin typeface="Calibri"/>
                        </a:defRPr>
                      </a:lvl2pPr>
                      <a:lvl3pPr marL="914411" algn="l" defTabSz="914411" rtl="0" eaLnBrk="1" latinLnBrk="0" hangingPunct="1">
                        <a:defRPr kumimoji="1" sz="1801" b="1" kern="1200">
                          <a:solidFill>
                            <a:schemeClr val="lt1"/>
                          </a:solidFill>
                          <a:latin typeface="Calibri"/>
                        </a:defRPr>
                      </a:lvl3pPr>
                      <a:lvl4pPr marL="1371617" algn="l" defTabSz="914411" rtl="0" eaLnBrk="1" latinLnBrk="0" hangingPunct="1">
                        <a:defRPr kumimoji="1" sz="1801" b="1" kern="1200">
                          <a:solidFill>
                            <a:schemeClr val="lt1"/>
                          </a:solidFill>
                          <a:latin typeface="Calibri"/>
                        </a:defRPr>
                      </a:lvl4pPr>
                      <a:lvl5pPr marL="1828823" algn="l" defTabSz="914411" rtl="0" eaLnBrk="1" latinLnBrk="0" hangingPunct="1">
                        <a:defRPr kumimoji="1" sz="1801" b="1" kern="1200">
                          <a:solidFill>
                            <a:schemeClr val="lt1"/>
                          </a:solidFill>
                          <a:latin typeface="Calibri"/>
                        </a:defRPr>
                      </a:lvl5pPr>
                      <a:lvl6pPr marL="2286029" algn="l" defTabSz="914411" rtl="0" eaLnBrk="1" latinLnBrk="0" hangingPunct="1">
                        <a:defRPr kumimoji="1" sz="1801" b="1" kern="1200">
                          <a:solidFill>
                            <a:schemeClr val="lt1"/>
                          </a:solidFill>
                          <a:latin typeface="Calibri"/>
                        </a:defRPr>
                      </a:lvl6pPr>
                      <a:lvl7pPr marL="2743234" algn="l" defTabSz="914411" rtl="0" eaLnBrk="1" latinLnBrk="0" hangingPunct="1">
                        <a:defRPr kumimoji="1" sz="1801" b="1" kern="1200">
                          <a:solidFill>
                            <a:schemeClr val="lt1"/>
                          </a:solidFill>
                          <a:latin typeface="Calibri"/>
                        </a:defRPr>
                      </a:lvl7pPr>
                      <a:lvl8pPr marL="3200440" algn="l" defTabSz="914411" rtl="0" eaLnBrk="1" latinLnBrk="0" hangingPunct="1">
                        <a:defRPr kumimoji="1" sz="1801" b="1" kern="1200">
                          <a:solidFill>
                            <a:schemeClr val="lt1"/>
                          </a:solidFill>
                          <a:latin typeface="Calibri"/>
                        </a:defRPr>
                      </a:lvl8pPr>
                      <a:lvl9pPr marL="3657646" algn="l" defTabSz="914411" rtl="0" eaLnBrk="1" latinLnBrk="0" hangingPunct="1">
                        <a:defRPr kumimoji="1" sz="1801" b="1" kern="1200">
                          <a:solidFill>
                            <a:schemeClr val="lt1"/>
                          </a:solidFill>
                          <a:latin typeface="Calibri"/>
                        </a:defRPr>
                      </a:lvl9pPr>
                    </a:lstStyle>
                    <a:p>
                      <a:pPr algn="ctr"/>
                      <a:r>
                        <a:rPr kumimoji="1" lang="ja-JP" altLang="en-US" sz="1200" b="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小字</a:t>
                      </a:r>
                      <a:endParaRPr kumimoji="1" lang="en-US" altLang="ja-JP" sz="1200" b="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000" marR="36000"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11" rtl="0" eaLnBrk="1" latinLnBrk="0" hangingPunct="1">
                        <a:defRPr kumimoji="1" sz="1801" b="1" kern="1200">
                          <a:solidFill>
                            <a:schemeClr val="lt1"/>
                          </a:solidFill>
                          <a:latin typeface="Calibri"/>
                        </a:defRPr>
                      </a:lvl1pPr>
                      <a:lvl2pPr marL="457206" algn="l" defTabSz="914411" rtl="0" eaLnBrk="1" latinLnBrk="0" hangingPunct="1">
                        <a:defRPr kumimoji="1" sz="1801" b="1" kern="1200">
                          <a:solidFill>
                            <a:schemeClr val="lt1"/>
                          </a:solidFill>
                          <a:latin typeface="Calibri"/>
                        </a:defRPr>
                      </a:lvl2pPr>
                      <a:lvl3pPr marL="914411" algn="l" defTabSz="914411" rtl="0" eaLnBrk="1" latinLnBrk="0" hangingPunct="1">
                        <a:defRPr kumimoji="1" sz="1801" b="1" kern="1200">
                          <a:solidFill>
                            <a:schemeClr val="lt1"/>
                          </a:solidFill>
                          <a:latin typeface="Calibri"/>
                        </a:defRPr>
                      </a:lvl3pPr>
                      <a:lvl4pPr marL="1371617" algn="l" defTabSz="914411" rtl="0" eaLnBrk="1" latinLnBrk="0" hangingPunct="1">
                        <a:defRPr kumimoji="1" sz="1801" b="1" kern="1200">
                          <a:solidFill>
                            <a:schemeClr val="lt1"/>
                          </a:solidFill>
                          <a:latin typeface="Calibri"/>
                        </a:defRPr>
                      </a:lvl4pPr>
                      <a:lvl5pPr marL="1828823" algn="l" defTabSz="914411" rtl="0" eaLnBrk="1" latinLnBrk="0" hangingPunct="1">
                        <a:defRPr kumimoji="1" sz="1801" b="1" kern="1200">
                          <a:solidFill>
                            <a:schemeClr val="lt1"/>
                          </a:solidFill>
                          <a:latin typeface="Calibri"/>
                        </a:defRPr>
                      </a:lvl5pPr>
                      <a:lvl6pPr marL="2286029" algn="l" defTabSz="914411" rtl="0" eaLnBrk="1" latinLnBrk="0" hangingPunct="1">
                        <a:defRPr kumimoji="1" sz="1801" b="1" kern="1200">
                          <a:solidFill>
                            <a:schemeClr val="lt1"/>
                          </a:solidFill>
                          <a:latin typeface="Calibri"/>
                        </a:defRPr>
                      </a:lvl6pPr>
                      <a:lvl7pPr marL="2743234" algn="l" defTabSz="914411" rtl="0" eaLnBrk="1" latinLnBrk="0" hangingPunct="1">
                        <a:defRPr kumimoji="1" sz="1801" b="1" kern="1200">
                          <a:solidFill>
                            <a:schemeClr val="lt1"/>
                          </a:solidFill>
                          <a:latin typeface="Calibri"/>
                        </a:defRPr>
                      </a:lvl7pPr>
                      <a:lvl8pPr marL="3200440" algn="l" defTabSz="914411" rtl="0" eaLnBrk="1" latinLnBrk="0" hangingPunct="1">
                        <a:defRPr kumimoji="1" sz="1801" b="1" kern="1200">
                          <a:solidFill>
                            <a:schemeClr val="lt1"/>
                          </a:solidFill>
                          <a:latin typeface="Calibri"/>
                        </a:defRPr>
                      </a:lvl8pPr>
                      <a:lvl9pPr marL="3657646" algn="l" defTabSz="914411" rtl="0" eaLnBrk="1" latinLnBrk="0" hangingPunct="1">
                        <a:defRPr kumimoji="1" sz="1801" b="1" kern="1200">
                          <a:solidFill>
                            <a:schemeClr val="lt1"/>
                          </a:solidFill>
                          <a:latin typeface="Calibri"/>
                        </a:defRPr>
                      </a:lvl9pPr>
                    </a:lstStyle>
                    <a:p>
                      <a:pPr algn="ctr"/>
                      <a:r>
                        <a:rPr kumimoji="1" lang="ja-JP" altLang="en-US" sz="1200" b="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36000" marR="36000"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10000"/>
                  </a:ext>
                </a:extLst>
              </a:tr>
              <a:tr h="185121">
                <a:tc>
                  <a:txBody>
                    <a:bodyPr/>
                    <a:lstStyle>
                      <a:lvl1pPr marL="0" algn="l" defTabSz="914411" rtl="0" eaLnBrk="1" latinLnBrk="0" hangingPunct="1">
                        <a:defRPr kumimoji="1" sz="1801" kern="1200">
                          <a:solidFill>
                            <a:schemeClr val="dk1"/>
                          </a:solidFill>
                          <a:latin typeface="Calibri"/>
                        </a:defRPr>
                      </a:lvl1pPr>
                      <a:lvl2pPr marL="457206" algn="l" defTabSz="914411" rtl="0" eaLnBrk="1" latinLnBrk="0" hangingPunct="1">
                        <a:defRPr kumimoji="1" sz="1801" kern="1200">
                          <a:solidFill>
                            <a:schemeClr val="dk1"/>
                          </a:solidFill>
                          <a:latin typeface="Calibri"/>
                        </a:defRPr>
                      </a:lvl2pPr>
                      <a:lvl3pPr marL="914411" algn="l" defTabSz="914411" rtl="0" eaLnBrk="1" latinLnBrk="0" hangingPunct="1">
                        <a:defRPr kumimoji="1" sz="1801" kern="1200">
                          <a:solidFill>
                            <a:schemeClr val="dk1"/>
                          </a:solidFill>
                          <a:latin typeface="Calibri"/>
                        </a:defRPr>
                      </a:lvl3pPr>
                      <a:lvl4pPr marL="1371617" algn="l" defTabSz="914411" rtl="0" eaLnBrk="1" latinLnBrk="0" hangingPunct="1">
                        <a:defRPr kumimoji="1" sz="1801" kern="1200">
                          <a:solidFill>
                            <a:schemeClr val="dk1"/>
                          </a:solidFill>
                          <a:latin typeface="Calibri"/>
                        </a:defRPr>
                      </a:lvl4pPr>
                      <a:lvl5pPr marL="1828823" algn="l" defTabSz="914411" rtl="0" eaLnBrk="1" latinLnBrk="0" hangingPunct="1">
                        <a:defRPr kumimoji="1" sz="1801" kern="1200">
                          <a:solidFill>
                            <a:schemeClr val="dk1"/>
                          </a:solidFill>
                          <a:latin typeface="Calibri"/>
                        </a:defRPr>
                      </a:lvl5pPr>
                      <a:lvl6pPr marL="2286029" algn="l" defTabSz="914411" rtl="0" eaLnBrk="1" latinLnBrk="0" hangingPunct="1">
                        <a:defRPr kumimoji="1" sz="1801" kern="1200">
                          <a:solidFill>
                            <a:schemeClr val="dk1"/>
                          </a:solidFill>
                          <a:latin typeface="Calibri"/>
                        </a:defRPr>
                      </a:lvl6pPr>
                      <a:lvl7pPr marL="2743234" algn="l" defTabSz="914411" rtl="0" eaLnBrk="1" latinLnBrk="0" hangingPunct="1">
                        <a:defRPr kumimoji="1" sz="1801" kern="1200">
                          <a:solidFill>
                            <a:schemeClr val="dk1"/>
                          </a:solidFill>
                          <a:latin typeface="Calibri"/>
                        </a:defRPr>
                      </a:lvl7pPr>
                      <a:lvl8pPr marL="3200440" algn="l" defTabSz="914411" rtl="0" eaLnBrk="1" latinLnBrk="0" hangingPunct="1">
                        <a:defRPr kumimoji="1" sz="1801" kern="1200">
                          <a:solidFill>
                            <a:schemeClr val="dk1"/>
                          </a:solidFill>
                          <a:latin typeface="Calibri"/>
                        </a:defRPr>
                      </a:lvl8pPr>
                      <a:lvl9pPr marL="3657646" algn="l" defTabSz="914411" rtl="0" eaLnBrk="1" latinLnBrk="0" hangingPunct="1">
                        <a:defRPr kumimoji="1" sz="1801" kern="1200">
                          <a:solidFill>
                            <a:schemeClr val="dk1"/>
                          </a:solidFill>
                          <a:latin typeface="Calibri"/>
                        </a:defRPr>
                      </a:lvl9pPr>
                    </a:lstStyle>
                    <a:p>
                      <a:pPr marL="0" indent="0" algn="l">
                        <a:spcBef>
                          <a:spcPts val="0"/>
                        </a:spcBef>
                      </a:pPr>
                      <a:r>
                        <a:rPr kumimoji="1" lang="en-US" altLang="ja-JP" sz="1200" b="0">
                          <a:latin typeface="ＭＳ Ｐゴシック" panose="020B0600070205080204" pitchFamily="50" charset="-128"/>
                          <a:ea typeface="ＭＳ Ｐゴシック" panose="020B0600070205080204" pitchFamily="50" charset="-128"/>
                          <a:cs typeface="メイリオ" panose="020B0604030504040204" pitchFamily="50" charset="-128"/>
                        </a:rPr>
                        <a:t>100</a:t>
                      </a:r>
                    </a:p>
                  </a:txBody>
                  <a:tcPr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11" rtl="0" eaLnBrk="1" latinLnBrk="0" hangingPunct="1">
                        <a:defRPr kumimoji="1" sz="1801" kern="1200">
                          <a:solidFill>
                            <a:schemeClr val="dk1"/>
                          </a:solidFill>
                          <a:latin typeface="Calibri"/>
                        </a:defRPr>
                      </a:lvl1pPr>
                      <a:lvl2pPr marL="457206" algn="l" defTabSz="914411" rtl="0" eaLnBrk="1" latinLnBrk="0" hangingPunct="1">
                        <a:defRPr kumimoji="1" sz="1801" kern="1200">
                          <a:solidFill>
                            <a:schemeClr val="dk1"/>
                          </a:solidFill>
                          <a:latin typeface="Calibri"/>
                        </a:defRPr>
                      </a:lvl2pPr>
                      <a:lvl3pPr marL="914411" algn="l" defTabSz="914411" rtl="0" eaLnBrk="1" latinLnBrk="0" hangingPunct="1">
                        <a:defRPr kumimoji="1" sz="1801" kern="1200">
                          <a:solidFill>
                            <a:schemeClr val="dk1"/>
                          </a:solidFill>
                          <a:latin typeface="Calibri"/>
                        </a:defRPr>
                      </a:lvl3pPr>
                      <a:lvl4pPr marL="1371617" algn="l" defTabSz="914411" rtl="0" eaLnBrk="1" latinLnBrk="0" hangingPunct="1">
                        <a:defRPr kumimoji="1" sz="1801" kern="1200">
                          <a:solidFill>
                            <a:schemeClr val="dk1"/>
                          </a:solidFill>
                          <a:latin typeface="Calibri"/>
                        </a:defRPr>
                      </a:lvl4pPr>
                      <a:lvl5pPr marL="1828823" algn="l" defTabSz="914411" rtl="0" eaLnBrk="1" latinLnBrk="0" hangingPunct="1">
                        <a:defRPr kumimoji="1" sz="1801" kern="1200">
                          <a:solidFill>
                            <a:schemeClr val="dk1"/>
                          </a:solidFill>
                          <a:latin typeface="Calibri"/>
                        </a:defRPr>
                      </a:lvl5pPr>
                      <a:lvl6pPr marL="2286029" algn="l" defTabSz="914411" rtl="0" eaLnBrk="1" latinLnBrk="0" hangingPunct="1">
                        <a:defRPr kumimoji="1" sz="1801" kern="1200">
                          <a:solidFill>
                            <a:schemeClr val="dk1"/>
                          </a:solidFill>
                          <a:latin typeface="Calibri"/>
                        </a:defRPr>
                      </a:lvl6pPr>
                      <a:lvl7pPr marL="2743234" algn="l" defTabSz="914411" rtl="0" eaLnBrk="1" latinLnBrk="0" hangingPunct="1">
                        <a:defRPr kumimoji="1" sz="1801" kern="1200">
                          <a:solidFill>
                            <a:schemeClr val="dk1"/>
                          </a:solidFill>
                          <a:latin typeface="Calibri"/>
                        </a:defRPr>
                      </a:lvl7pPr>
                      <a:lvl8pPr marL="3200440" algn="l" defTabSz="914411" rtl="0" eaLnBrk="1" latinLnBrk="0" hangingPunct="1">
                        <a:defRPr kumimoji="1" sz="1801" kern="1200">
                          <a:solidFill>
                            <a:schemeClr val="dk1"/>
                          </a:solidFill>
                          <a:latin typeface="Calibri"/>
                        </a:defRPr>
                      </a:lvl8pPr>
                      <a:lvl9pPr marL="3657646" algn="l" defTabSz="914411" rtl="0" eaLnBrk="1" latinLnBrk="0" hangingPunct="1">
                        <a:defRPr kumimoji="1" sz="1801" kern="1200">
                          <a:solidFill>
                            <a:schemeClr val="dk1"/>
                          </a:solidFill>
                          <a:latin typeface="Calibri"/>
                        </a:defRPr>
                      </a:lvl9pPr>
                    </a:lstStyle>
                    <a:p>
                      <a:pPr marL="0" indent="0" algn="l">
                        <a:spcBef>
                          <a:spcPts val="0"/>
                        </a:spcBef>
                      </a:pPr>
                      <a:r>
                        <a:rPr kumimoji="1" lang="en-US" altLang="ja-JP" sz="1200" b="0">
                          <a:latin typeface="ＭＳ Ｐゴシック" panose="020B0600070205080204" pitchFamily="50" charset="-128"/>
                          <a:ea typeface="ＭＳ Ｐゴシック" panose="020B0600070205080204" pitchFamily="50" charset="-128"/>
                          <a:cs typeface="メイリオ" panose="020B0604030504040204" pitchFamily="50" charset="-128"/>
                        </a:rPr>
                        <a:t>1</a:t>
                      </a:r>
                    </a:p>
                  </a:txBody>
                  <a:tcPr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11" rtl="0" eaLnBrk="1" latinLnBrk="0" hangingPunct="1">
                        <a:defRPr kumimoji="1" sz="1801" kern="1200">
                          <a:solidFill>
                            <a:schemeClr val="dk1"/>
                          </a:solidFill>
                          <a:latin typeface="Calibri"/>
                        </a:defRPr>
                      </a:lvl1pPr>
                      <a:lvl2pPr marL="457206" algn="l" defTabSz="914411" rtl="0" eaLnBrk="1" latinLnBrk="0" hangingPunct="1">
                        <a:defRPr kumimoji="1" sz="1801" kern="1200">
                          <a:solidFill>
                            <a:schemeClr val="dk1"/>
                          </a:solidFill>
                          <a:latin typeface="Calibri"/>
                        </a:defRPr>
                      </a:lvl2pPr>
                      <a:lvl3pPr marL="914411" algn="l" defTabSz="914411" rtl="0" eaLnBrk="1" latinLnBrk="0" hangingPunct="1">
                        <a:defRPr kumimoji="1" sz="1801" kern="1200">
                          <a:solidFill>
                            <a:schemeClr val="dk1"/>
                          </a:solidFill>
                          <a:latin typeface="Calibri"/>
                        </a:defRPr>
                      </a:lvl3pPr>
                      <a:lvl4pPr marL="1371617" algn="l" defTabSz="914411" rtl="0" eaLnBrk="1" latinLnBrk="0" hangingPunct="1">
                        <a:defRPr kumimoji="1" sz="1801" kern="1200">
                          <a:solidFill>
                            <a:schemeClr val="dk1"/>
                          </a:solidFill>
                          <a:latin typeface="Calibri"/>
                        </a:defRPr>
                      </a:lvl4pPr>
                      <a:lvl5pPr marL="1828823" algn="l" defTabSz="914411" rtl="0" eaLnBrk="1" latinLnBrk="0" hangingPunct="1">
                        <a:defRPr kumimoji="1" sz="1801" kern="1200">
                          <a:solidFill>
                            <a:schemeClr val="dk1"/>
                          </a:solidFill>
                          <a:latin typeface="Calibri"/>
                        </a:defRPr>
                      </a:lvl5pPr>
                      <a:lvl6pPr marL="2286029" algn="l" defTabSz="914411" rtl="0" eaLnBrk="1" latinLnBrk="0" hangingPunct="1">
                        <a:defRPr kumimoji="1" sz="1801" kern="1200">
                          <a:solidFill>
                            <a:schemeClr val="dk1"/>
                          </a:solidFill>
                          <a:latin typeface="Calibri"/>
                        </a:defRPr>
                      </a:lvl6pPr>
                      <a:lvl7pPr marL="2743234" algn="l" defTabSz="914411" rtl="0" eaLnBrk="1" latinLnBrk="0" hangingPunct="1">
                        <a:defRPr kumimoji="1" sz="1801" kern="1200">
                          <a:solidFill>
                            <a:schemeClr val="dk1"/>
                          </a:solidFill>
                          <a:latin typeface="Calibri"/>
                        </a:defRPr>
                      </a:lvl7pPr>
                      <a:lvl8pPr marL="3200440" algn="l" defTabSz="914411" rtl="0" eaLnBrk="1" latinLnBrk="0" hangingPunct="1">
                        <a:defRPr kumimoji="1" sz="1801" kern="1200">
                          <a:solidFill>
                            <a:schemeClr val="dk1"/>
                          </a:solidFill>
                          <a:latin typeface="Calibri"/>
                        </a:defRPr>
                      </a:lvl8pPr>
                      <a:lvl9pPr marL="3657646" algn="l" defTabSz="914411" rtl="0" eaLnBrk="1" latinLnBrk="0" hangingPunct="1">
                        <a:defRPr kumimoji="1" sz="1801" kern="1200">
                          <a:solidFill>
                            <a:schemeClr val="dk1"/>
                          </a:solidFill>
                          <a:latin typeface="Calibri"/>
                        </a:defRPr>
                      </a:lvl9pPr>
                    </a:lstStyle>
                    <a:p>
                      <a:pPr marL="0" indent="0" algn="ctr">
                        <a:spcBef>
                          <a:spcPts val="0"/>
                        </a:spcBef>
                      </a:pPr>
                      <a:r>
                        <a:rPr kumimoji="1" lang="ja-JP" altLang="en-US" sz="1200" b="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en-US" altLang="ja-JP" sz="1200" b="0">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65258609"/>
                  </a:ext>
                </a:extLst>
              </a:tr>
              <a:tr h="185121">
                <a:tc>
                  <a:txBody>
                    <a:bodyPr/>
                    <a:lstStyle>
                      <a:lvl1pPr marL="0" algn="l" defTabSz="914411" rtl="0" eaLnBrk="1" latinLnBrk="0" hangingPunct="1">
                        <a:defRPr kumimoji="1" sz="1801" kern="1200">
                          <a:solidFill>
                            <a:schemeClr val="dk1"/>
                          </a:solidFill>
                          <a:latin typeface="Calibri"/>
                        </a:defRPr>
                      </a:lvl1pPr>
                      <a:lvl2pPr marL="457206" algn="l" defTabSz="914411" rtl="0" eaLnBrk="1" latinLnBrk="0" hangingPunct="1">
                        <a:defRPr kumimoji="1" sz="1801" kern="1200">
                          <a:solidFill>
                            <a:schemeClr val="dk1"/>
                          </a:solidFill>
                          <a:latin typeface="Calibri"/>
                        </a:defRPr>
                      </a:lvl2pPr>
                      <a:lvl3pPr marL="914411" algn="l" defTabSz="914411" rtl="0" eaLnBrk="1" latinLnBrk="0" hangingPunct="1">
                        <a:defRPr kumimoji="1" sz="1801" kern="1200">
                          <a:solidFill>
                            <a:schemeClr val="dk1"/>
                          </a:solidFill>
                          <a:latin typeface="Calibri"/>
                        </a:defRPr>
                      </a:lvl3pPr>
                      <a:lvl4pPr marL="1371617" algn="l" defTabSz="914411" rtl="0" eaLnBrk="1" latinLnBrk="0" hangingPunct="1">
                        <a:defRPr kumimoji="1" sz="1801" kern="1200">
                          <a:solidFill>
                            <a:schemeClr val="dk1"/>
                          </a:solidFill>
                          <a:latin typeface="Calibri"/>
                        </a:defRPr>
                      </a:lvl4pPr>
                      <a:lvl5pPr marL="1828823" algn="l" defTabSz="914411" rtl="0" eaLnBrk="1" latinLnBrk="0" hangingPunct="1">
                        <a:defRPr kumimoji="1" sz="1801" kern="1200">
                          <a:solidFill>
                            <a:schemeClr val="dk1"/>
                          </a:solidFill>
                          <a:latin typeface="Calibri"/>
                        </a:defRPr>
                      </a:lvl5pPr>
                      <a:lvl6pPr marL="2286029" algn="l" defTabSz="914411" rtl="0" eaLnBrk="1" latinLnBrk="0" hangingPunct="1">
                        <a:defRPr kumimoji="1" sz="1801" kern="1200">
                          <a:solidFill>
                            <a:schemeClr val="dk1"/>
                          </a:solidFill>
                          <a:latin typeface="Calibri"/>
                        </a:defRPr>
                      </a:lvl6pPr>
                      <a:lvl7pPr marL="2743234" algn="l" defTabSz="914411" rtl="0" eaLnBrk="1" latinLnBrk="0" hangingPunct="1">
                        <a:defRPr kumimoji="1" sz="1801" kern="1200">
                          <a:solidFill>
                            <a:schemeClr val="dk1"/>
                          </a:solidFill>
                          <a:latin typeface="Calibri"/>
                        </a:defRPr>
                      </a:lvl7pPr>
                      <a:lvl8pPr marL="3200440" algn="l" defTabSz="914411" rtl="0" eaLnBrk="1" latinLnBrk="0" hangingPunct="1">
                        <a:defRPr kumimoji="1" sz="1801" kern="1200">
                          <a:solidFill>
                            <a:schemeClr val="dk1"/>
                          </a:solidFill>
                          <a:latin typeface="Calibri"/>
                        </a:defRPr>
                      </a:lvl8pPr>
                      <a:lvl9pPr marL="3657646" algn="l" defTabSz="914411" rtl="0" eaLnBrk="1" latinLnBrk="0" hangingPunct="1">
                        <a:defRPr kumimoji="1" sz="1801" kern="1200">
                          <a:solidFill>
                            <a:schemeClr val="dk1"/>
                          </a:solidFill>
                          <a:latin typeface="Calibri"/>
                        </a:defRPr>
                      </a:lvl9pPr>
                    </a:lstStyle>
                    <a:p>
                      <a:pPr marL="0" indent="0" algn="l">
                        <a:spcBef>
                          <a:spcPts val="0"/>
                        </a:spcBef>
                      </a:pPr>
                      <a:endParaRPr kumimoji="1" lang="en-US" altLang="ja-JP" sz="1200" b="0" dirty="0">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11" rtl="0" eaLnBrk="1" latinLnBrk="0" hangingPunct="1">
                        <a:defRPr kumimoji="1" sz="1801" kern="1200">
                          <a:solidFill>
                            <a:schemeClr val="dk1"/>
                          </a:solidFill>
                          <a:latin typeface="Calibri"/>
                        </a:defRPr>
                      </a:lvl1pPr>
                      <a:lvl2pPr marL="457206" algn="l" defTabSz="914411" rtl="0" eaLnBrk="1" latinLnBrk="0" hangingPunct="1">
                        <a:defRPr kumimoji="1" sz="1801" kern="1200">
                          <a:solidFill>
                            <a:schemeClr val="dk1"/>
                          </a:solidFill>
                          <a:latin typeface="Calibri"/>
                        </a:defRPr>
                      </a:lvl2pPr>
                      <a:lvl3pPr marL="914411" algn="l" defTabSz="914411" rtl="0" eaLnBrk="1" latinLnBrk="0" hangingPunct="1">
                        <a:defRPr kumimoji="1" sz="1801" kern="1200">
                          <a:solidFill>
                            <a:schemeClr val="dk1"/>
                          </a:solidFill>
                          <a:latin typeface="Calibri"/>
                        </a:defRPr>
                      </a:lvl3pPr>
                      <a:lvl4pPr marL="1371617" algn="l" defTabSz="914411" rtl="0" eaLnBrk="1" latinLnBrk="0" hangingPunct="1">
                        <a:defRPr kumimoji="1" sz="1801" kern="1200">
                          <a:solidFill>
                            <a:schemeClr val="dk1"/>
                          </a:solidFill>
                          <a:latin typeface="Calibri"/>
                        </a:defRPr>
                      </a:lvl4pPr>
                      <a:lvl5pPr marL="1828823" algn="l" defTabSz="914411" rtl="0" eaLnBrk="1" latinLnBrk="0" hangingPunct="1">
                        <a:defRPr kumimoji="1" sz="1801" kern="1200">
                          <a:solidFill>
                            <a:schemeClr val="dk1"/>
                          </a:solidFill>
                          <a:latin typeface="Calibri"/>
                        </a:defRPr>
                      </a:lvl5pPr>
                      <a:lvl6pPr marL="2286029" algn="l" defTabSz="914411" rtl="0" eaLnBrk="1" latinLnBrk="0" hangingPunct="1">
                        <a:defRPr kumimoji="1" sz="1801" kern="1200">
                          <a:solidFill>
                            <a:schemeClr val="dk1"/>
                          </a:solidFill>
                          <a:latin typeface="Calibri"/>
                        </a:defRPr>
                      </a:lvl6pPr>
                      <a:lvl7pPr marL="2743234" algn="l" defTabSz="914411" rtl="0" eaLnBrk="1" latinLnBrk="0" hangingPunct="1">
                        <a:defRPr kumimoji="1" sz="1801" kern="1200">
                          <a:solidFill>
                            <a:schemeClr val="dk1"/>
                          </a:solidFill>
                          <a:latin typeface="Calibri"/>
                        </a:defRPr>
                      </a:lvl7pPr>
                      <a:lvl8pPr marL="3200440" algn="l" defTabSz="914411" rtl="0" eaLnBrk="1" latinLnBrk="0" hangingPunct="1">
                        <a:defRPr kumimoji="1" sz="1801" kern="1200">
                          <a:solidFill>
                            <a:schemeClr val="dk1"/>
                          </a:solidFill>
                          <a:latin typeface="Calibri"/>
                        </a:defRPr>
                      </a:lvl8pPr>
                      <a:lvl9pPr marL="3657646" algn="l" defTabSz="914411" rtl="0" eaLnBrk="1" latinLnBrk="0" hangingPunct="1">
                        <a:defRPr kumimoji="1" sz="1801" kern="1200">
                          <a:solidFill>
                            <a:schemeClr val="dk1"/>
                          </a:solidFill>
                          <a:latin typeface="Calibri"/>
                        </a:defRPr>
                      </a:lvl9pPr>
                    </a:lstStyle>
                    <a:p>
                      <a:pPr marL="0" indent="0" algn="l">
                        <a:spcBef>
                          <a:spcPts val="0"/>
                        </a:spcBef>
                      </a:pPr>
                      <a:endParaRPr kumimoji="1" lang="en-US" altLang="ja-JP" sz="1200" b="0" dirty="0">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11" rtl="0" eaLnBrk="1" latinLnBrk="0" hangingPunct="1">
                        <a:defRPr kumimoji="1" sz="1801" kern="1200">
                          <a:solidFill>
                            <a:schemeClr val="dk1"/>
                          </a:solidFill>
                          <a:latin typeface="Calibri"/>
                        </a:defRPr>
                      </a:lvl1pPr>
                      <a:lvl2pPr marL="457206" algn="l" defTabSz="914411" rtl="0" eaLnBrk="1" latinLnBrk="0" hangingPunct="1">
                        <a:defRPr kumimoji="1" sz="1801" kern="1200">
                          <a:solidFill>
                            <a:schemeClr val="dk1"/>
                          </a:solidFill>
                          <a:latin typeface="Calibri"/>
                        </a:defRPr>
                      </a:lvl2pPr>
                      <a:lvl3pPr marL="914411" algn="l" defTabSz="914411" rtl="0" eaLnBrk="1" latinLnBrk="0" hangingPunct="1">
                        <a:defRPr kumimoji="1" sz="1801" kern="1200">
                          <a:solidFill>
                            <a:schemeClr val="dk1"/>
                          </a:solidFill>
                          <a:latin typeface="Calibri"/>
                        </a:defRPr>
                      </a:lvl3pPr>
                      <a:lvl4pPr marL="1371617" algn="l" defTabSz="914411" rtl="0" eaLnBrk="1" latinLnBrk="0" hangingPunct="1">
                        <a:defRPr kumimoji="1" sz="1801" kern="1200">
                          <a:solidFill>
                            <a:schemeClr val="dk1"/>
                          </a:solidFill>
                          <a:latin typeface="Calibri"/>
                        </a:defRPr>
                      </a:lvl4pPr>
                      <a:lvl5pPr marL="1828823" algn="l" defTabSz="914411" rtl="0" eaLnBrk="1" latinLnBrk="0" hangingPunct="1">
                        <a:defRPr kumimoji="1" sz="1801" kern="1200">
                          <a:solidFill>
                            <a:schemeClr val="dk1"/>
                          </a:solidFill>
                          <a:latin typeface="Calibri"/>
                        </a:defRPr>
                      </a:lvl5pPr>
                      <a:lvl6pPr marL="2286029" algn="l" defTabSz="914411" rtl="0" eaLnBrk="1" latinLnBrk="0" hangingPunct="1">
                        <a:defRPr kumimoji="1" sz="1801" kern="1200">
                          <a:solidFill>
                            <a:schemeClr val="dk1"/>
                          </a:solidFill>
                          <a:latin typeface="Calibri"/>
                        </a:defRPr>
                      </a:lvl6pPr>
                      <a:lvl7pPr marL="2743234" algn="l" defTabSz="914411" rtl="0" eaLnBrk="1" latinLnBrk="0" hangingPunct="1">
                        <a:defRPr kumimoji="1" sz="1801" kern="1200">
                          <a:solidFill>
                            <a:schemeClr val="dk1"/>
                          </a:solidFill>
                          <a:latin typeface="Calibri"/>
                        </a:defRPr>
                      </a:lvl7pPr>
                      <a:lvl8pPr marL="3200440" algn="l" defTabSz="914411" rtl="0" eaLnBrk="1" latinLnBrk="0" hangingPunct="1">
                        <a:defRPr kumimoji="1" sz="1801" kern="1200">
                          <a:solidFill>
                            <a:schemeClr val="dk1"/>
                          </a:solidFill>
                          <a:latin typeface="Calibri"/>
                        </a:defRPr>
                      </a:lvl8pPr>
                      <a:lvl9pPr marL="3657646" algn="l" defTabSz="914411" rtl="0" eaLnBrk="1" latinLnBrk="0" hangingPunct="1">
                        <a:defRPr kumimoji="1" sz="1801" kern="1200">
                          <a:solidFill>
                            <a:schemeClr val="dk1"/>
                          </a:solidFill>
                          <a:latin typeface="Calibri"/>
                        </a:defRPr>
                      </a:lvl9pPr>
                    </a:lstStyle>
                    <a:p>
                      <a:pPr marL="0" indent="0" algn="ctr">
                        <a:spcBef>
                          <a:spcPts val="0"/>
                        </a:spcBef>
                      </a:pPr>
                      <a:endParaRPr kumimoji="1" lang="en-US" altLang="ja-JP" sz="1200" b="0" dirty="0">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T="72000" marB="7200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53807271"/>
                  </a:ext>
                </a:extLst>
              </a:tr>
            </a:tbl>
          </a:graphicData>
        </a:graphic>
      </p:graphicFrame>
      <p:sp>
        <p:nvSpPr>
          <p:cNvPr id="37" name="テキスト ボックス 36">
            <a:extLst>
              <a:ext uri="{FF2B5EF4-FFF2-40B4-BE49-F238E27FC236}">
                <a16:creationId xmlns:a16="http://schemas.microsoft.com/office/drawing/2014/main" id="{34118ACF-5D36-44F1-904B-E622E1CAAFF7}"/>
              </a:ext>
            </a:extLst>
          </p:cNvPr>
          <p:cNvSpPr txBox="1"/>
          <p:nvPr/>
        </p:nvSpPr>
        <p:spPr>
          <a:xfrm>
            <a:off x="2645212" y="5618537"/>
            <a:ext cx="2723823" cy="461665"/>
          </a:xfrm>
          <a:prstGeom prst="rect">
            <a:avLst/>
          </a:prstGeom>
          <a:noFill/>
        </p:spPr>
        <p:txBody>
          <a:bodyPr wrap="none" rtlCol="0">
            <a:spAutoFit/>
          </a:bodyPr>
          <a:lstStyle/>
          <a:p>
            <a:r>
              <a:rPr lang="ja-JP" altLang="en-US" sz="1200">
                <a:solidFill>
                  <a:prstClr val="black"/>
                </a:solidFill>
                <a:latin typeface="Calibri"/>
                <a:ea typeface="ＭＳ Ｐゴシック" panose="020B0600070205080204" pitchFamily="50" charset="-128"/>
              </a:rPr>
              <a:t>→ データとしては</a:t>
            </a:r>
            <a:r>
              <a:rPr lang="en-US" altLang="ja-JP" sz="1200">
                <a:solidFill>
                  <a:prstClr val="black"/>
                </a:solidFill>
                <a:latin typeface="Calibri"/>
                <a:ea typeface="ＭＳ Ｐゴシック" panose="020B0600070205080204" pitchFamily="50" charset="-128"/>
              </a:rPr>
              <a:t>2</a:t>
            </a:r>
            <a:r>
              <a:rPr lang="ja-JP" altLang="en-US" sz="1200">
                <a:solidFill>
                  <a:prstClr val="black"/>
                </a:solidFill>
                <a:latin typeface="Calibri"/>
                <a:ea typeface="ＭＳ Ｐゴシック" panose="020B0600070205080204" pitchFamily="50" charset="-128"/>
              </a:rPr>
              <a:t>件登録</a:t>
            </a:r>
            <a:endParaRPr lang="en-US" altLang="ja-JP" sz="1200">
              <a:solidFill>
                <a:prstClr val="black"/>
              </a:solidFill>
              <a:latin typeface="Calibri"/>
              <a:ea typeface="ＭＳ Ｐゴシック" panose="020B0600070205080204" pitchFamily="50" charset="-128"/>
            </a:endParaRPr>
          </a:p>
          <a:p>
            <a:r>
              <a:rPr lang="ja-JP" altLang="en-US" sz="1200">
                <a:solidFill>
                  <a:prstClr val="black"/>
                </a:solidFill>
                <a:latin typeface="Calibri"/>
                <a:ea typeface="ＭＳ Ｐゴシック" panose="020B0600070205080204" pitchFamily="50" charset="-128"/>
              </a:rPr>
              <a:t>　　（区分などの項目で分けられている）</a:t>
            </a:r>
            <a:endParaRPr lang="ja-JP" altLang="en-US" sz="1200" dirty="0">
              <a:solidFill>
                <a:prstClr val="black"/>
              </a:solidFill>
              <a:latin typeface="Calibri"/>
              <a:ea typeface="ＭＳ Ｐゴシック" panose="020B0600070205080204" pitchFamily="50" charset="-128"/>
            </a:endParaRPr>
          </a:p>
        </p:txBody>
      </p:sp>
      <p:sp>
        <p:nvSpPr>
          <p:cNvPr id="38" name="フローチャート : 磁気ディスク 96">
            <a:extLst>
              <a:ext uri="{FF2B5EF4-FFF2-40B4-BE49-F238E27FC236}">
                <a16:creationId xmlns:a16="http://schemas.microsoft.com/office/drawing/2014/main" id="{519E8947-A8A9-4386-A022-E99F37092577}"/>
              </a:ext>
            </a:extLst>
          </p:cNvPr>
          <p:cNvSpPr/>
          <p:nvPr/>
        </p:nvSpPr>
        <p:spPr>
          <a:xfrm>
            <a:off x="1701720" y="4240649"/>
            <a:ext cx="859315" cy="777337"/>
          </a:xfrm>
          <a:prstGeom prst="flowChartMagneticDisk">
            <a:avLst/>
          </a:prstGeom>
          <a:solidFill>
            <a:srgbClr val="FFC000">
              <a:lumMod val="40000"/>
              <a:lumOff val="6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Calibri"/>
                <a:ea typeface="ＭＳ Ｐゴシック" panose="020B0600070205080204" pitchFamily="50" charset="-128"/>
              </a:rPr>
              <a:t>固定台帳</a:t>
            </a:r>
            <a:endParaRPr kumimoji="0"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39" name="フローチャート : 磁気ディスク 96">
            <a:extLst>
              <a:ext uri="{FF2B5EF4-FFF2-40B4-BE49-F238E27FC236}">
                <a16:creationId xmlns:a16="http://schemas.microsoft.com/office/drawing/2014/main" id="{4AE87635-AD3B-4547-9AC5-2793AFEBD322}"/>
              </a:ext>
            </a:extLst>
          </p:cNvPr>
          <p:cNvSpPr/>
          <p:nvPr/>
        </p:nvSpPr>
        <p:spPr>
          <a:xfrm>
            <a:off x="6237720" y="4240649"/>
            <a:ext cx="859315" cy="777337"/>
          </a:xfrm>
          <a:prstGeom prst="flowChartMagneticDisk">
            <a:avLst/>
          </a:prstGeom>
          <a:solidFill>
            <a:srgbClr val="70AD47">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Calibri"/>
                <a:ea typeface="ＭＳ Ｐゴシック" panose="020B0600070205080204" pitchFamily="50" charset="-128"/>
              </a:rPr>
              <a:t>農地台帳</a:t>
            </a:r>
            <a:endParaRPr kumimoji="0"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40" name="テキスト ボックス 39">
            <a:extLst>
              <a:ext uri="{FF2B5EF4-FFF2-40B4-BE49-F238E27FC236}">
                <a16:creationId xmlns:a16="http://schemas.microsoft.com/office/drawing/2014/main" id="{25530702-A242-4FC5-9CDB-80049DF62219}"/>
              </a:ext>
            </a:extLst>
          </p:cNvPr>
          <p:cNvSpPr txBox="1"/>
          <p:nvPr/>
        </p:nvSpPr>
        <p:spPr>
          <a:xfrm>
            <a:off x="7169035" y="5608649"/>
            <a:ext cx="1843774" cy="276999"/>
          </a:xfrm>
          <a:prstGeom prst="rect">
            <a:avLst/>
          </a:prstGeom>
          <a:noFill/>
        </p:spPr>
        <p:txBody>
          <a:bodyPr wrap="none" rtlCol="0">
            <a:spAutoFit/>
          </a:bodyPr>
          <a:lstStyle/>
          <a:p>
            <a:r>
              <a:rPr lang="ja-JP" altLang="en-US" sz="1200" dirty="0">
                <a:solidFill>
                  <a:prstClr val="black"/>
                </a:solidFill>
                <a:latin typeface="Calibri"/>
                <a:ea typeface="ＭＳ Ｐゴシック" panose="020B0600070205080204" pitchFamily="50" charset="-128"/>
              </a:rPr>
              <a:t>→ データとしては</a:t>
            </a:r>
            <a:r>
              <a:rPr lang="en-US" altLang="ja-JP" sz="1200" dirty="0">
                <a:solidFill>
                  <a:prstClr val="black"/>
                </a:solidFill>
                <a:latin typeface="Calibri"/>
                <a:ea typeface="ＭＳ Ｐゴシック" panose="020B0600070205080204" pitchFamily="50" charset="-128"/>
              </a:rPr>
              <a:t>1</a:t>
            </a:r>
            <a:r>
              <a:rPr lang="ja-JP" altLang="en-US" sz="1200" dirty="0">
                <a:solidFill>
                  <a:prstClr val="black"/>
                </a:solidFill>
                <a:latin typeface="Calibri"/>
                <a:ea typeface="ＭＳ Ｐゴシック" panose="020B0600070205080204" pitchFamily="50" charset="-128"/>
              </a:rPr>
              <a:t>件登録</a:t>
            </a:r>
            <a:endParaRPr lang="en-US" altLang="ja-JP" sz="1200" dirty="0">
              <a:solidFill>
                <a:prstClr val="black"/>
              </a:solidFill>
              <a:latin typeface="Calibri"/>
              <a:ea typeface="ＭＳ Ｐゴシック" panose="020B0600070205080204" pitchFamily="50" charset="-128"/>
            </a:endParaRPr>
          </a:p>
        </p:txBody>
      </p:sp>
      <p:sp>
        <p:nvSpPr>
          <p:cNvPr id="41" name="テキスト ボックス 40">
            <a:extLst>
              <a:ext uri="{FF2B5EF4-FFF2-40B4-BE49-F238E27FC236}">
                <a16:creationId xmlns:a16="http://schemas.microsoft.com/office/drawing/2014/main" id="{0E6FAE72-C116-4EF7-8094-1E12E07EAD60}"/>
              </a:ext>
            </a:extLst>
          </p:cNvPr>
          <p:cNvSpPr txBox="1"/>
          <p:nvPr/>
        </p:nvSpPr>
        <p:spPr>
          <a:xfrm>
            <a:off x="5530469" y="5680649"/>
            <a:ext cx="954107" cy="461665"/>
          </a:xfrm>
          <a:prstGeom prst="rect">
            <a:avLst/>
          </a:prstGeom>
          <a:solidFill>
            <a:sysClr val="window" lastClr="FFFFFF"/>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Calibri"/>
                <a:ea typeface="ＭＳ Ｐゴシック" panose="020B0600070205080204" pitchFamily="50" charset="-128"/>
              </a:rPr>
              <a:t>↓</a:t>
            </a:r>
            <a:endParaRPr kumimoji="0" lang="en-US" altLang="ja-JP" sz="1200" b="1" i="0" u="none" strike="noStrike" kern="0" cap="none" spc="0" normalizeH="0" baseline="0" noProof="0">
              <a:ln>
                <a:noFill/>
              </a:ln>
              <a:solidFill>
                <a:prstClr val="black"/>
              </a:solidFill>
              <a:effectLst/>
              <a:uLnTx/>
              <a:uFillTx/>
              <a:latin typeface="Calibri"/>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Calibri"/>
                <a:ea typeface="ＭＳ Ｐゴシック" panose="020B0600070205080204" pitchFamily="50" charset="-128"/>
              </a:rPr>
              <a:t>地番不一致</a:t>
            </a:r>
            <a:endPar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42" name="矢印: 左右 41">
            <a:extLst>
              <a:ext uri="{FF2B5EF4-FFF2-40B4-BE49-F238E27FC236}">
                <a16:creationId xmlns:a16="http://schemas.microsoft.com/office/drawing/2014/main" id="{125A4176-FF96-4A4F-B5A2-8825C41CC25C}"/>
              </a:ext>
            </a:extLst>
          </p:cNvPr>
          <p:cNvSpPr/>
          <p:nvPr/>
        </p:nvSpPr>
        <p:spPr>
          <a:xfrm>
            <a:off x="5513035" y="5061561"/>
            <a:ext cx="953434" cy="691088"/>
          </a:xfrm>
          <a:prstGeom prst="leftRightArrow">
            <a:avLst>
              <a:gd name="adj1" fmla="val 50000"/>
              <a:gd name="adj2" fmla="val 25121"/>
            </a:avLst>
          </a:prstGeom>
          <a:solidFill>
            <a:srgbClr val="ED7D31">
              <a:lumMod val="60000"/>
              <a:lumOff val="40000"/>
            </a:srgbClr>
          </a:solidFill>
          <a:ln w="12700" cap="flat" cmpd="sng" algn="ctr">
            <a:solidFill>
              <a:srgbClr val="ED7D31">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63E69B7E-32AB-434C-9973-BDBE1B364B46}"/>
              </a:ext>
            </a:extLst>
          </p:cNvPr>
          <p:cNvSpPr txBox="1"/>
          <p:nvPr/>
        </p:nvSpPr>
        <p:spPr>
          <a:xfrm>
            <a:off x="5758026" y="5259650"/>
            <a:ext cx="492443" cy="276999"/>
          </a:xfrm>
          <a:prstGeom prst="rect">
            <a:avLst/>
          </a:prstGeom>
          <a:noFill/>
        </p:spPr>
        <p:txBody>
          <a:bodyPr wrap="none" rtlCol="0">
            <a:spAutoFit/>
          </a:bodyPr>
          <a:lstStyle/>
          <a:p>
            <a:pPr algn="ctr"/>
            <a:r>
              <a:rPr lang="ja-JP" altLang="en-US" sz="1200" b="1">
                <a:solidFill>
                  <a:prstClr val="black"/>
                </a:solidFill>
                <a:latin typeface="Calibri"/>
                <a:ea typeface="ＭＳ Ｐゴシック" panose="020B0600070205080204" pitchFamily="50" charset="-128"/>
              </a:rPr>
              <a:t>突合</a:t>
            </a:r>
            <a:endParaRPr lang="ja-JP" altLang="en-US" sz="1200" b="1" dirty="0">
              <a:solidFill>
                <a:prstClr val="black"/>
              </a:solidFill>
              <a:latin typeface="Calibri"/>
              <a:ea typeface="ＭＳ Ｐゴシック" panose="020B0600070205080204" pitchFamily="50" charset="-128"/>
            </a:endParaRPr>
          </a:p>
        </p:txBody>
      </p:sp>
      <p:sp>
        <p:nvSpPr>
          <p:cNvPr id="44" name="テキスト ボックス 43">
            <a:extLst>
              <a:ext uri="{FF2B5EF4-FFF2-40B4-BE49-F238E27FC236}">
                <a16:creationId xmlns:a16="http://schemas.microsoft.com/office/drawing/2014/main" id="{38970F70-0B4F-4125-8052-6164B1712988}"/>
              </a:ext>
            </a:extLst>
          </p:cNvPr>
          <p:cNvSpPr txBox="1"/>
          <p:nvPr/>
        </p:nvSpPr>
        <p:spPr>
          <a:xfrm>
            <a:off x="4685035" y="4456649"/>
            <a:ext cx="684000" cy="1224000"/>
          </a:xfrm>
          <a:prstGeom prst="rect">
            <a:avLst/>
          </a:prstGeom>
          <a:noFill/>
          <a:ln w="28575">
            <a:solidFill>
              <a:srgbClr val="FF0000"/>
            </a:solidFill>
          </a:ln>
        </p:spPr>
        <p:txBody>
          <a:bodyPr wrap="square" lIns="0" tIns="0" rIns="0" bIns="0" rtlCol="0">
            <a:noAutofit/>
          </a:bodyPr>
          <a:lstStyle/>
          <a:p>
            <a:pPr marL="176213" defTabSz="457200"/>
            <a:endParaRPr lang="ja-JP" altLang="en-US" sz="1600">
              <a:solidFill>
                <a:prstClr val="black"/>
              </a:solidFill>
              <a:latin typeface="ＭＳ ゴシック" panose="020B0609070205080204" pitchFamily="49" charset="-128"/>
              <a:ea typeface="ＭＳ ゴシック" panose="020B0609070205080204" pitchFamily="49" charset="-128"/>
            </a:endParaRPr>
          </a:p>
        </p:txBody>
      </p:sp>
      <p:sp>
        <p:nvSpPr>
          <p:cNvPr id="45" name="テキスト ボックス 44">
            <a:extLst>
              <a:ext uri="{FF2B5EF4-FFF2-40B4-BE49-F238E27FC236}">
                <a16:creationId xmlns:a16="http://schemas.microsoft.com/office/drawing/2014/main" id="{99D7C12C-5737-4FB1-B354-79A692D22185}"/>
              </a:ext>
            </a:extLst>
          </p:cNvPr>
          <p:cNvSpPr txBox="1"/>
          <p:nvPr/>
        </p:nvSpPr>
        <p:spPr>
          <a:xfrm>
            <a:off x="4752339" y="3736449"/>
            <a:ext cx="1273522" cy="338554"/>
          </a:xfrm>
          <a:prstGeom prst="rect">
            <a:avLst/>
          </a:prstGeom>
          <a:solidFill>
            <a:sysClr val="window" lastClr="FFFFFF"/>
          </a:solidFill>
          <a:ln w="28575">
            <a:solidFill>
              <a:srgbClr val="4472C4">
                <a:lumMod val="60000"/>
                <a:lumOff val="4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Calibri"/>
                <a:ea typeface="ＭＳ Ｐゴシック" panose="020B0600070205080204" pitchFamily="50" charset="-128"/>
              </a:rPr>
              <a:t>突合対象外</a:t>
            </a:r>
            <a:endParaRPr kumimoji="0" lang="ja-JP" altLang="en-US" sz="16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endParaRPr>
          </a:p>
        </p:txBody>
      </p:sp>
      <p:cxnSp>
        <p:nvCxnSpPr>
          <p:cNvPr id="46" name="直線矢印コネクタ 45">
            <a:extLst>
              <a:ext uri="{FF2B5EF4-FFF2-40B4-BE49-F238E27FC236}">
                <a16:creationId xmlns:a16="http://schemas.microsoft.com/office/drawing/2014/main" id="{530EEFFF-089B-40AC-9828-A6BBC0DDE107}"/>
              </a:ext>
            </a:extLst>
          </p:cNvPr>
          <p:cNvCxnSpPr>
            <a:cxnSpLocks/>
          </p:cNvCxnSpPr>
          <p:nvPr/>
        </p:nvCxnSpPr>
        <p:spPr>
          <a:xfrm flipH="1">
            <a:off x="5032858" y="4096449"/>
            <a:ext cx="176379" cy="339541"/>
          </a:xfrm>
          <a:prstGeom prst="straightConnector1">
            <a:avLst/>
          </a:prstGeom>
          <a:noFill/>
          <a:ln w="6350" cap="flat" cmpd="sng" algn="ctr">
            <a:solidFill>
              <a:srgbClr val="4472C4"/>
            </a:solidFill>
            <a:prstDash val="solid"/>
            <a:miter lim="800000"/>
            <a:tailEnd type="triangle"/>
          </a:ln>
          <a:effectLst/>
        </p:spPr>
      </p:cxnSp>
      <p:sp>
        <p:nvSpPr>
          <p:cNvPr id="8" name="テキスト ボックス 7">
            <a:extLst>
              <a:ext uri="{FF2B5EF4-FFF2-40B4-BE49-F238E27FC236}">
                <a16:creationId xmlns:a16="http://schemas.microsoft.com/office/drawing/2014/main" id="{ED560FF5-FD7A-4937-BEE4-B4128B8C4D72}"/>
              </a:ext>
            </a:extLst>
          </p:cNvPr>
          <p:cNvSpPr txBox="1"/>
          <p:nvPr/>
        </p:nvSpPr>
        <p:spPr>
          <a:xfrm>
            <a:off x="5389100" y="6466151"/>
            <a:ext cx="1584000"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地番重複の例</a:t>
            </a:r>
          </a:p>
        </p:txBody>
      </p:sp>
    </p:spTree>
    <p:extLst>
      <p:ext uri="{BB962C8B-B14F-4D97-AF65-F5344CB8AC3E}">
        <p14:creationId xmlns:p14="http://schemas.microsoft.com/office/powerpoint/2010/main" val="612848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地番重複とは</a:t>
            </a:r>
            <a:endParaRPr kumimoji="1" lang="ja-JP" altLang="en-US" dirty="0"/>
          </a:p>
        </p:txBody>
      </p:sp>
      <p:sp>
        <p:nvSpPr>
          <p:cNvPr id="21" name="テキスト ボックス 20">
            <a:extLst>
              <a:ext uri="{FF2B5EF4-FFF2-40B4-BE49-F238E27FC236}">
                <a16:creationId xmlns:a16="http://schemas.microsoft.com/office/drawing/2014/main" id="{D0EF22FD-CD55-4245-8735-FCFFB21C5114}"/>
              </a:ext>
            </a:extLst>
          </p:cNvPr>
          <p:cNvSpPr txBox="1"/>
          <p:nvPr/>
        </p:nvSpPr>
        <p:spPr>
          <a:xfrm>
            <a:off x="195413" y="836712"/>
            <a:ext cx="11578689" cy="1373453"/>
          </a:xfrm>
          <a:prstGeom prst="rect">
            <a:avLst/>
          </a:prstGeom>
          <a:noFill/>
        </p:spPr>
        <p:txBody>
          <a:bodyPr wrap="square" lIns="0" tIns="0" rIns="0" bIns="0" rtlCol="0">
            <a:spAutoFit/>
          </a:bodyPr>
          <a:lstStyle/>
          <a:p>
            <a:pPr algn="just">
              <a:lnSpc>
                <a:spcPts val="1800"/>
              </a:lnSpc>
              <a:spcAft>
                <a:spcPts val="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地番重複を解消する一つの方法として、「地番重複の確認・解消」機能を使用し、地番が重複する土地に対して、突合アプリ内で自動的に連番を振付ける方法があります。連番の振付先は、「曾孫番区分」「曾孫番」「玄孫番区分」「玄孫番」のいずれかを選択でき、課税面積の降順（課税面積が同一であった場合は、課税地目のコード値の昇順。課税面積・課税地目いずれも同一の土地に対しては、連番を振付けない）に採番します。</a:t>
            </a:r>
          </a:p>
          <a:p>
            <a:pPr indent="50800">
              <a:lnSpc>
                <a:spcPts val="1800"/>
              </a:lnSpc>
              <a:spcAft>
                <a:spcPts val="0"/>
              </a:spcAft>
            </a:pPr>
            <a:r>
              <a:rPr lang="en-US" altLang="ja-JP" sz="11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曾孫番区分」「玄孫番区分」の場合は「Ａ」、「Ｂ」、「Ｃ」…、「曾孫番」「玄孫番」の場合は「</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1</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3</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50800">
              <a:lnSpc>
                <a:spcPts val="1800"/>
              </a:lnSpc>
              <a:spcAft>
                <a:spcPts val="0"/>
              </a:spcAft>
            </a:pP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突合用固定</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ファイル内で、地番重複していないデータも含めて、地番として使用されていない項目のみ使用可能。</a:t>
            </a:r>
            <a:endParaRPr lang="ja-JP" altLang="ja-JP"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EBE1930A-B07E-49A1-9452-340DAC7CC60D}"/>
              </a:ext>
            </a:extLst>
          </p:cNvPr>
          <p:cNvPicPr>
            <a:picLocks noChangeAspect="1"/>
          </p:cNvPicPr>
          <p:nvPr/>
        </p:nvPicPr>
        <p:blipFill>
          <a:blip r:embed="rId3"/>
          <a:stretch>
            <a:fillRect/>
          </a:stretch>
        </p:blipFill>
        <p:spPr>
          <a:xfrm>
            <a:off x="2240341" y="2432784"/>
            <a:ext cx="7488832" cy="2925486"/>
          </a:xfrm>
          <a:prstGeom prst="rect">
            <a:avLst/>
          </a:prstGeom>
        </p:spPr>
      </p:pic>
      <p:sp>
        <p:nvSpPr>
          <p:cNvPr id="4" name="正方形/長方形 3">
            <a:extLst>
              <a:ext uri="{FF2B5EF4-FFF2-40B4-BE49-F238E27FC236}">
                <a16:creationId xmlns:a16="http://schemas.microsoft.com/office/drawing/2014/main" id="{064E9CDC-74FF-4E88-8779-C78D8A3FCA0A}"/>
              </a:ext>
            </a:extLst>
          </p:cNvPr>
          <p:cNvSpPr/>
          <p:nvPr/>
        </p:nvSpPr>
        <p:spPr>
          <a:xfrm>
            <a:off x="2063552" y="6046944"/>
            <a:ext cx="8428167" cy="773289"/>
          </a:xfrm>
          <a:prstGeom prst="rect">
            <a:avLst/>
          </a:prstGeom>
        </p:spPr>
        <p:txBody>
          <a:bodyPr wrap="square">
            <a:spAutoFit/>
          </a:bodyPr>
          <a:lstStyle/>
          <a:p>
            <a:pPr algn="just">
              <a:lnSpc>
                <a:spcPts val="1800"/>
              </a:lnSpc>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・農業委員会サポートシステム</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において、課税分割地に採番する連番を管理する項目を定めている場合は、同じ項目に連番を振ることで、後工程である地番の紐付けや照合処理をスムーズに行うことができます。</a:t>
            </a:r>
          </a:p>
          <a:p>
            <a:pPr lvl="0" algn="just">
              <a:lnSpc>
                <a:spcPts val="1800"/>
              </a:lnSpc>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地番重複の原因が課税分割でない場合は、突合用固定</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ファイル作成者に原因を確認してください。</a:t>
            </a:r>
          </a:p>
        </p:txBody>
      </p:sp>
      <p:sp>
        <p:nvSpPr>
          <p:cNvPr id="35" name="テキスト ボックス 34">
            <a:extLst>
              <a:ext uri="{FF2B5EF4-FFF2-40B4-BE49-F238E27FC236}">
                <a16:creationId xmlns:a16="http://schemas.microsoft.com/office/drawing/2014/main" id="{D0A59AC7-62A6-4985-9C5C-47603B5068F6}"/>
              </a:ext>
            </a:extLst>
          </p:cNvPr>
          <p:cNvSpPr txBox="1"/>
          <p:nvPr/>
        </p:nvSpPr>
        <p:spPr>
          <a:xfrm>
            <a:off x="5360384" y="5427000"/>
            <a:ext cx="1834501"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地番重複の解消例</a:t>
            </a:r>
          </a:p>
        </p:txBody>
      </p:sp>
    </p:spTree>
    <p:extLst>
      <p:ext uri="{BB962C8B-B14F-4D97-AF65-F5344CB8AC3E}">
        <p14:creationId xmlns:p14="http://schemas.microsoft.com/office/powerpoint/2010/main" val="2880817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B9A7E589-5352-4B1D-AFBD-AB5A5455DA86}"/>
              </a:ext>
            </a:extLst>
          </p:cNvPr>
          <p:cNvSpPr>
            <a:spLocks noGrp="1"/>
          </p:cNvSpPr>
          <p:nvPr>
            <p:ph type="title"/>
          </p:nvPr>
        </p:nvSpPr>
        <p:spPr>
          <a:xfrm>
            <a:off x="417513" y="44450"/>
            <a:ext cx="9494837" cy="547688"/>
          </a:xfrm>
        </p:spPr>
        <p:txBody>
          <a:bodyPr/>
          <a:lstStyle/>
          <a:p>
            <a:r>
              <a:rPr lang="en-US" altLang="ja-JP" dirty="0"/>
              <a:t>4-3-3. </a:t>
            </a:r>
            <a:r>
              <a:rPr lang="ja-JP" altLang="en-US" dirty="0"/>
              <a:t>レイアウトチェックを行う（地番重複の解消）</a:t>
            </a:r>
            <a:endParaRPr kumimoji="1" lang="ja-JP" altLang="en-US" dirty="0"/>
          </a:p>
        </p:txBody>
      </p:sp>
      <p:pic>
        <p:nvPicPr>
          <p:cNvPr id="7" name="図 6">
            <a:extLst>
              <a:ext uri="{FF2B5EF4-FFF2-40B4-BE49-F238E27FC236}">
                <a16:creationId xmlns:a16="http://schemas.microsoft.com/office/drawing/2014/main" id="{B436040A-0947-4773-AEC6-F11D4E4A4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336" y="1499163"/>
            <a:ext cx="7321822" cy="5301208"/>
          </a:xfrm>
          <a:prstGeom prst="rect">
            <a:avLst/>
          </a:prstGeom>
        </p:spPr>
      </p:pic>
      <p:sp>
        <p:nvSpPr>
          <p:cNvPr id="12" name="テキスト ボックス 11">
            <a:extLst>
              <a:ext uri="{FF2B5EF4-FFF2-40B4-BE49-F238E27FC236}">
                <a16:creationId xmlns:a16="http://schemas.microsoft.com/office/drawing/2014/main" id="{5DBEB4F1-01AE-4505-9440-AB44EF674795}"/>
              </a:ext>
            </a:extLst>
          </p:cNvPr>
          <p:cNvSpPr txBox="1"/>
          <p:nvPr/>
        </p:nvSpPr>
        <p:spPr>
          <a:xfrm>
            <a:off x="839416" y="3307020"/>
            <a:ext cx="1080120" cy="243959"/>
          </a:xfrm>
          <a:prstGeom prst="rect">
            <a:avLst/>
          </a:prstGeom>
          <a:noFill/>
          <a:ln w="28575">
            <a:solidFill>
              <a:srgbClr val="FF0000"/>
            </a:solidFill>
          </a:ln>
        </p:spPr>
        <p:txBody>
          <a:bodyPr wrap="square" lIns="0" tIns="0" rIns="0" bIns="0" rtlCol="0">
            <a:noAutofit/>
          </a:bodyPr>
          <a:lstStyle/>
          <a:p>
            <a:pPr marL="176213" defTabSz="457200"/>
            <a:endParaRPr lang="ja-JP" altLang="en-US" sz="1600" dirty="0">
              <a:solidFill>
                <a:prstClr val="black"/>
              </a:solidFill>
              <a:latin typeface="ＭＳ ゴシック" panose="020B0609070205080204" pitchFamily="49" charset="-128"/>
              <a:ea typeface="ＭＳ ゴシック" panose="020B0609070205080204" pitchFamily="49" charset="-128"/>
            </a:endParaRPr>
          </a:p>
        </p:txBody>
      </p:sp>
      <p:pic>
        <p:nvPicPr>
          <p:cNvPr id="8" name="図 7">
            <a:extLst>
              <a:ext uri="{FF2B5EF4-FFF2-40B4-BE49-F238E27FC236}">
                <a16:creationId xmlns:a16="http://schemas.microsoft.com/office/drawing/2014/main" id="{4D54AB2A-3C65-4804-8E3F-7F2A38C8A921}"/>
              </a:ext>
            </a:extLst>
          </p:cNvPr>
          <p:cNvPicPr>
            <a:picLocks noChangeAspect="1"/>
          </p:cNvPicPr>
          <p:nvPr/>
        </p:nvPicPr>
        <p:blipFill>
          <a:blip r:embed="rId4"/>
          <a:stretch>
            <a:fillRect/>
          </a:stretch>
        </p:blipFill>
        <p:spPr>
          <a:xfrm>
            <a:off x="2567608" y="2348880"/>
            <a:ext cx="1512168" cy="508137"/>
          </a:xfrm>
          <a:prstGeom prst="rect">
            <a:avLst/>
          </a:prstGeom>
        </p:spPr>
      </p:pic>
      <p:cxnSp>
        <p:nvCxnSpPr>
          <p:cNvPr id="13" name="直線矢印コネクタ 12">
            <a:extLst>
              <a:ext uri="{FF2B5EF4-FFF2-40B4-BE49-F238E27FC236}">
                <a16:creationId xmlns:a16="http://schemas.microsoft.com/office/drawing/2014/main" id="{4481A849-6394-4DFD-9EF3-94F78E71B618}"/>
              </a:ext>
            </a:extLst>
          </p:cNvPr>
          <p:cNvCxnSpPr/>
          <p:nvPr/>
        </p:nvCxnSpPr>
        <p:spPr>
          <a:xfrm flipH="1">
            <a:off x="1919536" y="2852936"/>
            <a:ext cx="576064" cy="4540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AA5D78DD-202A-4BAA-81AE-5B0B8C72F8BA}"/>
              </a:ext>
            </a:extLst>
          </p:cNvPr>
          <p:cNvSpPr txBox="1"/>
          <p:nvPr/>
        </p:nvSpPr>
        <p:spPr>
          <a:xfrm>
            <a:off x="824964" y="2510056"/>
            <a:ext cx="1080120" cy="342880"/>
          </a:xfrm>
          <a:prstGeom prst="rect">
            <a:avLst/>
          </a:prstGeom>
          <a:noFill/>
          <a:ln w="28575">
            <a:solidFill>
              <a:srgbClr val="FF0000"/>
            </a:solidFill>
          </a:ln>
        </p:spPr>
        <p:txBody>
          <a:bodyPr wrap="square" lIns="0" tIns="0" rIns="0" bIns="0" rtlCol="0">
            <a:noAutofit/>
          </a:bodyPr>
          <a:lstStyle/>
          <a:p>
            <a:pPr marL="176213" defTabSz="457200"/>
            <a:endParaRPr lang="ja-JP" altLang="en-US" sz="1600" dirty="0">
              <a:solidFill>
                <a:prstClr val="black"/>
              </a:solidFill>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7E769310-CC7A-43FD-B429-5B3BEDE4F113}"/>
              </a:ext>
            </a:extLst>
          </p:cNvPr>
          <p:cNvSpPr txBox="1"/>
          <p:nvPr/>
        </p:nvSpPr>
        <p:spPr>
          <a:xfrm>
            <a:off x="2243572" y="3270314"/>
            <a:ext cx="756084" cy="342880"/>
          </a:xfrm>
          <a:prstGeom prst="rect">
            <a:avLst/>
          </a:prstGeom>
          <a:noFill/>
          <a:ln w="28575">
            <a:solidFill>
              <a:srgbClr val="FF0000"/>
            </a:solidFill>
          </a:ln>
        </p:spPr>
        <p:txBody>
          <a:bodyPr wrap="square" lIns="0" tIns="0" rIns="0" bIns="0" rtlCol="0">
            <a:noAutofit/>
          </a:bodyPr>
          <a:lstStyle/>
          <a:p>
            <a:pPr marL="176213" defTabSz="457200"/>
            <a:endParaRPr lang="ja-JP" altLang="en-US" sz="1600" dirty="0">
              <a:solidFill>
                <a:prstClr val="black"/>
              </a:solidFill>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0C67BE4C-A247-4628-82EB-27DFBAA20DAF}"/>
              </a:ext>
            </a:extLst>
          </p:cNvPr>
          <p:cNvSpPr txBox="1"/>
          <p:nvPr/>
        </p:nvSpPr>
        <p:spPr>
          <a:xfrm>
            <a:off x="7378131" y="1537305"/>
            <a:ext cx="4867498"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「地番重複の確認・解消」画面でレイアウトチェックを実行します。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確認のため地番重複が発生している土地を</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で出力します。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地番重複解消のために付番をする地番を選択します。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選択完了後、「付番実施」を押下します。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9" name="円/楕円 19">
            <a:extLst>
              <a:ext uri="{FF2B5EF4-FFF2-40B4-BE49-F238E27FC236}">
                <a16:creationId xmlns:a16="http://schemas.microsoft.com/office/drawing/2014/main" id="{12C99F4F-66F4-48AA-B1BD-0861170202A1}"/>
              </a:ext>
            </a:extLst>
          </p:cNvPr>
          <p:cNvSpPr/>
          <p:nvPr/>
        </p:nvSpPr>
        <p:spPr>
          <a:xfrm>
            <a:off x="1940957" y="2469642"/>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a:extLst>
              <a:ext uri="{FF2B5EF4-FFF2-40B4-BE49-F238E27FC236}">
                <a16:creationId xmlns:a16="http://schemas.microsoft.com/office/drawing/2014/main" id="{667C35EA-B38A-4543-883D-C04629EB4B60}"/>
              </a:ext>
            </a:extLst>
          </p:cNvPr>
          <p:cNvSpPr/>
          <p:nvPr/>
        </p:nvSpPr>
        <p:spPr>
          <a:xfrm>
            <a:off x="500797" y="3262294"/>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19">
            <a:extLst>
              <a:ext uri="{FF2B5EF4-FFF2-40B4-BE49-F238E27FC236}">
                <a16:creationId xmlns:a16="http://schemas.microsoft.com/office/drawing/2014/main" id="{2A8BDCB0-2ADE-4C71-8B83-61C591BD2F54}"/>
              </a:ext>
            </a:extLst>
          </p:cNvPr>
          <p:cNvSpPr/>
          <p:nvPr/>
        </p:nvSpPr>
        <p:spPr>
          <a:xfrm>
            <a:off x="2745209" y="2939864"/>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プレースホルダー 24">
            <a:extLst>
              <a:ext uri="{FF2B5EF4-FFF2-40B4-BE49-F238E27FC236}">
                <a16:creationId xmlns:a16="http://schemas.microsoft.com/office/drawing/2014/main" id="{4F62111F-CE32-4B3A-899B-13A1CE9F72C0}"/>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a:bodyPr>
          <a:lstStyle/>
          <a:p>
            <a:r>
              <a:rPr lang="ja-JP" altLang="en-US" sz="1400" dirty="0">
                <a:latin typeface="メイリオ" panose="020B0604030504040204" pitchFamily="50" charset="-128"/>
                <a:ea typeface="メイリオ" panose="020B0604030504040204" pitchFamily="50" charset="-128"/>
              </a:rPr>
              <a:t>突合用</a:t>
            </a:r>
            <a:r>
              <a:rPr lang="ja-JP" altLang="en-US" sz="1400" dirty="0"/>
              <a:t>固定</a:t>
            </a:r>
            <a:r>
              <a:rPr lang="ja-JP" altLang="en-US" sz="1400" dirty="0">
                <a:latin typeface="メイリオ" panose="020B0604030504040204" pitchFamily="50" charset="-128"/>
                <a:ea typeface="メイリオ" panose="020B0604030504040204" pitchFamily="50" charset="-128"/>
              </a:rPr>
              <a:t>台帳</a:t>
            </a:r>
            <a:r>
              <a:rPr lang="en-US" altLang="ja-JP" sz="1400" dirty="0">
                <a:latin typeface="メイリオ" panose="020B0604030504040204" pitchFamily="50" charset="-128"/>
                <a:ea typeface="メイリオ" panose="020B0604030504040204" pitchFamily="50" charset="-128"/>
              </a:rPr>
              <a:t>CSV</a:t>
            </a:r>
            <a:r>
              <a:rPr lang="ja-JP" altLang="en-US" sz="1400" dirty="0">
                <a:latin typeface="メイリオ" panose="020B0604030504040204" pitchFamily="50" charset="-128"/>
                <a:ea typeface="メイリオ" panose="020B0604030504040204" pitchFamily="50" charset="-128"/>
              </a:rPr>
              <a:t>ファイルのレイアウトチェックを行います。</a:t>
            </a:r>
            <a:endParaRPr lang="en-US" altLang="ja-JP" sz="1400" dirty="0">
              <a:latin typeface="メイリオ" panose="020B0604030504040204" pitchFamily="50" charset="-128"/>
              <a:ea typeface="メイリオ" panose="020B0604030504040204" pitchFamily="50" charset="-128"/>
            </a:endParaRPr>
          </a:p>
          <a:p>
            <a:pPr lvl="0"/>
            <a:r>
              <a:rPr lang="ja-JP" altLang="en-US" sz="1200" dirty="0">
                <a:solidFill>
                  <a:prstClr val="black"/>
                </a:solidFill>
              </a:rPr>
              <a:t>突合用</a:t>
            </a:r>
            <a:r>
              <a:rPr lang="en-US" altLang="ja-JP" sz="1200" dirty="0">
                <a:solidFill>
                  <a:prstClr val="black"/>
                </a:solidFill>
              </a:rPr>
              <a:t>CSV</a:t>
            </a:r>
            <a:r>
              <a:rPr lang="ja-JP" altLang="en-US" sz="1200" dirty="0">
                <a:solidFill>
                  <a:prstClr val="black"/>
                </a:solidFill>
              </a:rPr>
              <a:t>ファイルの取り込み＞</a:t>
            </a:r>
            <a:r>
              <a:rPr lang="ja-JP" altLang="en-US" sz="1200" dirty="0"/>
              <a:t>データ項目・コードの紐づけ</a:t>
            </a:r>
            <a:r>
              <a:rPr lang="ja-JP" altLang="en-US" sz="1200" dirty="0">
                <a:solidFill>
                  <a:prstClr val="black"/>
                </a:solidFill>
              </a:rPr>
              <a:t>＞</a:t>
            </a:r>
            <a:r>
              <a:rPr lang="ja-JP" altLang="en-US" sz="1200" b="1" dirty="0">
                <a:solidFill>
                  <a:srgbClr val="FF0000"/>
                </a:solidFill>
              </a:rPr>
              <a:t>レイアウトチェック</a:t>
            </a:r>
            <a:r>
              <a:rPr lang="ja-JP" altLang="en-US" sz="1200" dirty="0">
                <a:solidFill>
                  <a:prstClr val="black"/>
                </a:solidFill>
              </a:rPr>
              <a:t>＞地番不一致解消＞突合ルール設定＞突合処理実行＞突合結果アップロード</a:t>
            </a:r>
          </a:p>
          <a:p>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717422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D82CA4A-57B0-4F6A-AA6C-0A23E398CD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344" y="1556792"/>
            <a:ext cx="7068687" cy="5085184"/>
          </a:xfrm>
          <a:prstGeom prst="rect">
            <a:avLst/>
          </a:prstGeom>
        </p:spPr>
      </p:pic>
      <p:sp>
        <p:nvSpPr>
          <p:cNvPr id="9" name="タイトル 1">
            <a:extLst>
              <a:ext uri="{FF2B5EF4-FFF2-40B4-BE49-F238E27FC236}">
                <a16:creationId xmlns:a16="http://schemas.microsoft.com/office/drawing/2014/main" id="{B9A7E589-5352-4B1D-AFBD-AB5A5455DA86}"/>
              </a:ext>
            </a:extLst>
          </p:cNvPr>
          <p:cNvSpPr>
            <a:spLocks noGrp="1"/>
          </p:cNvSpPr>
          <p:nvPr>
            <p:ph type="title"/>
          </p:nvPr>
        </p:nvSpPr>
        <p:spPr>
          <a:xfrm>
            <a:off x="417513" y="44450"/>
            <a:ext cx="9494837" cy="547688"/>
          </a:xfrm>
        </p:spPr>
        <p:txBody>
          <a:bodyPr/>
          <a:lstStyle/>
          <a:p>
            <a:r>
              <a:rPr lang="en-US" altLang="ja-JP" dirty="0"/>
              <a:t>4-3-3. </a:t>
            </a:r>
            <a:r>
              <a:rPr lang="ja-JP" altLang="en-US" dirty="0"/>
              <a:t>レイアウトチェックを行う（地番重複の解消）</a:t>
            </a:r>
            <a:endParaRPr kumimoji="1" lang="ja-JP" altLang="en-US" dirty="0"/>
          </a:p>
        </p:txBody>
      </p:sp>
      <p:sp>
        <p:nvSpPr>
          <p:cNvPr id="7" name="テキスト ボックス 6">
            <a:extLst>
              <a:ext uri="{FF2B5EF4-FFF2-40B4-BE49-F238E27FC236}">
                <a16:creationId xmlns:a16="http://schemas.microsoft.com/office/drawing/2014/main" id="{854B1FF9-35C9-4B1E-BF38-82D2D366CEC1}"/>
              </a:ext>
            </a:extLst>
          </p:cNvPr>
          <p:cNvSpPr txBox="1"/>
          <p:nvPr/>
        </p:nvSpPr>
        <p:spPr>
          <a:xfrm>
            <a:off x="7205166" y="1575982"/>
            <a:ext cx="4986834" cy="35394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「地番重複の確認・解消」画面でレイアウトチェックを実行します。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付番作業が完了すると「地番重複が解消された筆一覧を出力」と「地番重複後の固定データを全件出力」が可能となります。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　付番設定を変更する場合は「付番クリア」を押　　</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下し</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P56</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の②～③を再度実行します。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③　完了後、「保存して閉じる」を押下し、レイア　　</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ウトチェック画面に戻ります。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複数人で照合</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26EC1B56-5091-4953-9850-A73A7DC8A1F6}"/>
              </a:ext>
            </a:extLst>
          </p:cNvPr>
          <p:cNvSpPr txBox="1"/>
          <p:nvPr/>
        </p:nvSpPr>
        <p:spPr>
          <a:xfrm>
            <a:off x="839416" y="3756504"/>
            <a:ext cx="4248472" cy="342880"/>
          </a:xfrm>
          <a:prstGeom prst="rect">
            <a:avLst/>
          </a:prstGeom>
          <a:noFill/>
          <a:ln w="28575">
            <a:solidFill>
              <a:srgbClr val="FF0000"/>
            </a:solidFill>
          </a:ln>
        </p:spPr>
        <p:txBody>
          <a:bodyPr wrap="square" lIns="0" tIns="0" rIns="0" bIns="0" rtlCol="0">
            <a:noAutofit/>
          </a:bodyPr>
          <a:lstStyle/>
          <a:p>
            <a:pPr marL="176213" defTabSz="457200"/>
            <a:endParaRPr lang="ja-JP" altLang="en-US" sz="1600" dirty="0">
              <a:solidFill>
                <a:prstClr val="black"/>
              </a:solidFill>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9BBDAEA0-977B-428F-8F67-9B389F68B34F}"/>
              </a:ext>
            </a:extLst>
          </p:cNvPr>
          <p:cNvSpPr txBox="1"/>
          <p:nvPr/>
        </p:nvSpPr>
        <p:spPr>
          <a:xfrm>
            <a:off x="3143672" y="3220943"/>
            <a:ext cx="864096" cy="342880"/>
          </a:xfrm>
          <a:prstGeom prst="rect">
            <a:avLst/>
          </a:prstGeom>
          <a:noFill/>
          <a:ln w="28575">
            <a:solidFill>
              <a:srgbClr val="FF0000"/>
            </a:solidFill>
          </a:ln>
        </p:spPr>
        <p:txBody>
          <a:bodyPr wrap="square" lIns="0" tIns="0" rIns="0" bIns="0" rtlCol="0">
            <a:noAutofit/>
          </a:bodyPr>
          <a:lstStyle/>
          <a:p>
            <a:pPr marL="176213" defTabSz="457200"/>
            <a:endParaRPr lang="ja-JP" altLang="en-US" sz="1600" dirty="0">
              <a:solidFill>
                <a:prstClr val="black"/>
              </a:solidFill>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F7A9DF65-ACCE-41F9-A172-3E014C5C86CA}"/>
              </a:ext>
            </a:extLst>
          </p:cNvPr>
          <p:cNvSpPr txBox="1"/>
          <p:nvPr/>
        </p:nvSpPr>
        <p:spPr>
          <a:xfrm>
            <a:off x="6096000" y="6299096"/>
            <a:ext cx="1109166" cy="342880"/>
          </a:xfrm>
          <a:prstGeom prst="rect">
            <a:avLst/>
          </a:prstGeom>
          <a:noFill/>
          <a:ln w="28575">
            <a:solidFill>
              <a:srgbClr val="FF0000"/>
            </a:solidFill>
          </a:ln>
        </p:spPr>
        <p:txBody>
          <a:bodyPr wrap="square" lIns="0" tIns="0" rIns="0" bIns="0" rtlCol="0">
            <a:noAutofit/>
          </a:bodyPr>
          <a:lstStyle/>
          <a:p>
            <a:pPr marL="176213" defTabSz="457200"/>
            <a:endParaRPr lang="ja-JP" altLang="en-US" sz="1600" dirty="0">
              <a:solidFill>
                <a:prstClr val="black"/>
              </a:solidFill>
              <a:latin typeface="ＭＳ ゴシック" panose="020B0609070205080204" pitchFamily="49" charset="-128"/>
              <a:ea typeface="ＭＳ ゴシック" panose="020B0609070205080204" pitchFamily="49" charset="-128"/>
            </a:endParaRPr>
          </a:p>
        </p:txBody>
      </p:sp>
      <p:sp>
        <p:nvSpPr>
          <p:cNvPr id="13" name="円/楕円 19">
            <a:extLst>
              <a:ext uri="{FF2B5EF4-FFF2-40B4-BE49-F238E27FC236}">
                <a16:creationId xmlns:a16="http://schemas.microsoft.com/office/drawing/2014/main" id="{C657C105-14EE-4DB4-ACDB-4A39B7DAC427}"/>
              </a:ext>
            </a:extLst>
          </p:cNvPr>
          <p:cNvSpPr/>
          <p:nvPr/>
        </p:nvSpPr>
        <p:spPr>
          <a:xfrm>
            <a:off x="1987770" y="3384169"/>
            <a:ext cx="266534" cy="26432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円/楕円 19">
            <a:extLst>
              <a:ext uri="{FF2B5EF4-FFF2-40B4-BE49-F238E27FC236}">
                <a16:creationId xmlns:a16="http://schemas.microsoft.com/office/drawing/2014/main" id="{BECD5EBB-6A22-47C9-B94C-30AE3E9FC591}"/>
              </a:ext>
            </a:extLst>
          </p:cNvPr>
          <p:cNvSpPr/>
          <p:nvPr/>
        </p:nvSpPr>
        <p:spPr>
          <a:xfrm>
            <a:off x="6884265" y="5926761"/>
            <a:ext cx="266534" cy="26432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19">
            <a:extLst>
              <a:ext uri="{FF2B5EF4-FFF2-40B4-BE49-F238E27FC236}">
                <a16:creationId xmlns:a16="http://schemas.microsoft.com/office/drawing/2014/main" id="{BFD30A37-68C4-40E7-AB10-F7A55C36A3D2}"/>
              </a:ext>
            </a:extLst>
          </p:cNvPr>
          <p:cNvSpPr/>
          <p:nvPr/>
        </p:nvSpPr>
        <p:spPr>
          <a:xfrm>
            <a:off x="4050730" y="3198927"/>
            <a:ext cx="266534" cy="26432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プレースホルダー 24">
            <a:extLst>
              <a:ext uri="{FF2B5EF4-FFF2-40B4-BE49-F238E27FC236}">
                <a16:creationId xmlns:a16="http://schemas.microsoft.com/office/drawing/2014/main" id="{99C5BE52-8CE9-489E-B219-FE825A492531}"/>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a:bodyPr>
          <a:lstStyle/>
          <a:p>
            <a:r>
              <a:rPr lang="ja-JP" altLang="en-US" sz="1400" dirty="0">
                <a:latin typeface="メイリオ" panose="020B0604030504040204" pitchFamily="50" charset="-128"/>
                <a:ea typeface="メイリオ" panose="020B0604030504040204" pitchFamily="50" charset="-128"/>
              </a:rPr>
              <a:t>突合用</a:t>
            </a:r>
            <a:r>
              <a:rPr lang="ja-JP" altLang="en-US" sz="1400" dirty="0"/>
              <a:t>固定</a:t>
            </a:r>
            <a:r>
              <a:rPr lang="ja-JP" altLang="en-US" sz="1400" dirty="0">
                <a:latin typeface="メイリオ" panose="020B0604030504040204" pitchFamily="50" charset="-128"/>
                <a:ea typeface="メイリオ" panose="020B0604030504040204" pitchFamily="50" charset="-128"/>
              </a:rPr>
              <a:t>台帳</a:t>
            </a:r>
            <a:r>
              <a:rPr lang="en-US" altLang="ja-JP" sz="1400" dirty="0">
                <a:latin typeface="メイリオ" panose="020B0604030504040204" pitchFamily="50" charset="-128"/>
                <a:ea typeface="メイリオ" panose="020B0604030504040204" pitchFamily="50" charset="-128"/>
              </a:rPr>
              <a:t>CSV</a:t>
            </a:r>
            <a:r>
              <a:rPr lang="ja-JP" altLang="en-US" sz="1400" dirty="0">
                <a:latin typeface="メイリオ" panose="020B0604030504040204" pitchFamily="50" charset="-128"/>
                <a:ea typeface="メイリオ" panose="020B0604030504040204" pitchFamily="50" charset="-128"/>
              </a:rPr>
              <a:t>ファイルのレイアウトチェックを行います。</a:t>
            </a:r>
            <a:endParaRPr lang="en-US" altLang="ja-JP" sz="1400" dirty="0">
              <a:latin typeface="メイリオ" panose="020B0604030504040204" pitchFamily="50" charset="-128"/>
              <a:ea typeface="メイリオ" panose="020B0604030504040204" pitchFamily="50" charset="-128"/>
            </a:endParaRPr>
          </a:p>
          <a:p>
            <a:pPr lvl="0"/>
            <a:r>
              <a:rPr lang="ja-JP" altLang="en-US" sz="1200" dirty="0">
                <a:solidFill>
                  <a:prstClr val="black"/>
                </a:solidFill>
              </a:rPr>
              <a:t>突合用</a:t>
            </a:r>
            <a:r>
              <a:rPr lang="en-US" altLang="ja-JP" sz="1200" dirty="0">
                <a:solidFill>
                  <a:prstClr val="black"/>
                </a:solidFill>
              </a:rPr>
              <a:t>CSV</a:t>
            </a:r>
            <a:r>
              <a:rPr lang="ja-JP" altLang="en-US" sz="1200" dirty="0">
                <a:solidFill>
                  <a:prstClr val="black"/>
                </a:solidFill>
              </a:rPr>
              <a:t>ファイルの取り込み＞</a:t>
            </a:r>
            <a:r>
              <a:rPr lang="ja-JP" altLang="en-US" sz="1200" dirty="0"/>
              <a:t>データ項目・コードの紐づけ</a:t>
            </a:r>
            <a:r>
              <a:rPr lang="ja-JP" altLang="en-US" sz="1200" dirty="0">
                <a:solidFill>
                  <a:prstClr val="black"/>
                </a:solidFill>
              </a:rPr>
              <a:t>＞</a:t>
            </a:r>
            <a:r>
              <a:rPr lang="ja-JP" altLang="en-US" sz="1200" b="1" dirty="0">
                <a:solidFill>
                  <a:srgbClr val="FF0000"/>
                </a:solidFill>
              </a:rPr>
              <a:t>レイアウトチェック</a:t>
            </a:r>
            <a:r>
              <a:rPr lang="ja-JP" altLang="en-US" sz="1200" dirty="0">
                <a:solidFill>
                  <a:prstClr val="black"/>
                </a:solidFill>
              </a:rPr>
              <a:t>＞地番不一致解消＞突合ルール設定＞突合処理実行＞突合結果アップロード</a:t>
            </a:r>
          </a:p>
          <a:p>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420673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AC665D9-B040-40B9-AD28-2E83C8471D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384" y="1575982"/>
            <a:ext cx="7036735" cy="5085184"/>
          </a:xfrm>
          <a:prstGeom prst="rect">
            <a:avLst/>
          </a:prstGeom>
        </p:spPr>
      </p:pic>
      <p:sp>
        <p:nvSpPr>
          <p:cNvPr id="17" name="テキスト ボックス 16"/>
          <p:cNvSpPr txBox="1"/>
          <p:nvPr/>
        </p:nvSpPr>
        <p:spPr>
          <a:xfrm>
            <a:off x="7205166" y="1575982"/>
            <a:ext cx="4723482" cy="270843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データの入力規則のチェック画面でレイアウトチェックを実行します。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地番重複件数が</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0</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件となりました「次へ」を押下し、地番不一致解消画面に遷移します。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4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地番重複は解消せずとも照合処理を先に進めることが可能ですが、地番重複している固定データ上の筆は照合の対象外となり、突合結果が地番不一致（固定側が存在しない）となることをご留意ください</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8" name="円/楕円 19"/>
          <p:cNvSpPr/>
          <p:nvPr/>
        </p:nvSpPr>
        <p:spPr>
          <a:xfrm>
            <a:off x="5817355" y="6189502"/>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4-3-3. </a:t>
            </a:r>
            <a:r>
              <a:rPr lang="ja-JP" altLang="en-US" dirty="0"/>
              <a:t>レイアウトチェックを行う</a:t>
            </a:r>
            <a:endParaRPr kumimoji="1" lang="ja-JP" altLang="en-US" dirty="0"/>
          </a:p>
        </p:txBody>
      </p:sp>
      <p:sp>
        <p:nvSpPr>
          <p:cNvPr id="20" name="正方形/長方形 19"/>
          <p:cNvSpPr>
            <a:spLocks noChangeArrowheads="1"/>
          </p:cNvSpPr>
          <p:nvPr/>
        </p:nvSpPr>
        <p:spPr bwMode="auto">
          <a:xfrm>
            <a:off x="6215534" y="6239982"/>
            <a:ext cx="888577" cy="421183"/>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dirty="0"/>
          </a:p>
        </p:txBody>
      </p:sp>
      <p:sp>
        <p:nvSpPr>
          <p:cNvPr id="19" name="テキスト プレースホルダー 24">
            <a:extLst>
              <a:ext uri="{FF2B5EF4-FFF2-40B4-BE49-F238E27FC236}">
                <a16:creationId xmlns:a16="http://schemas.microsoft.com/office/drawing/2014/main" id="{6887DB34-FADB-4B88-AAA4-0DC13C0F7FE5}"/>
              </a:ext>
            </a:extLst>
          </p:cNvPr>
          <p:cNvSpPr txBox="1">
            <a:spLocks noGrp="1"/>
          </p:cNvSpPr>
          <p:nvPr>
            <p:ph type="body" sz="quarter" idx="10"/>
          </p:nvPr>
        </p:nvSpPr>
        <p:spPr>
          <a:xfrm>
            <a:off x="417898" y="692696"/>
            <a:ext cx="11366500" cy="647700"/>
          </a:xfrm>
          <a:prstGeom prst="rect">
            <a:avLst/>
          </a:prstGeom>
          <a:solidFill>
            <a:schemeClr val="bg1">
              <a:lumMod val="95000"/>
            </a:schemeClr>
          </a:solidFill>
        </p:spPr>
        <p:txBody>
          <a:bodyPr wrap="square" rtlCol="0">
            <a:normAutofit/>
          </a:bodyPr>
          <a:lstStyle/>
          <a:p>
            <a:r>
              <a:rPr lang="ja-JP" altLang="en-US" sz="1400" dirty="0">
                <a:latin typeface="メイリオ" panose="020B0604030504040204" pitchFamily="50" charset="-128"/>
                <a:ea typeface="メイリオ" panose="020B0604030504040204" pitchFamily="50" charset="-128"/>
              </a:rPr>
              <a:t>突合用</a:t>
            </a:r>
            <a:r>
              <a:rPr lang="ja-JP" altLang="en-US" sz="1400" dirty="0"/>
              <a:t>固定</a:t>
            </a:r>
            <a:r>
              <a:rPr lang="ja-JP" altLang="en-US" sz="1400" dirty="0">
                <a:latin typeface="メイリオ" panose="020B0604030504040204" pitchFamily="50" charset="-128"/>
                <a:ea typeface="メイリオ" panose="020B0604030504040204" pitchFamily="50" charset="-128"/>
              </a:rPr>
              <a:t>台帳</a:t>
            </a:r>
            <a:r>
              <a:rPr lang="en-US" altLang="ja-JP" sz="1400" dirty="0">
                <a:latin typeface="メイリオ" panose="020B0604030504040204" pitchFamily="50" charset="-128"/>
                <a:ea typeface="メイリオ" panose="020B0604030504040204" pitchFamily="50" charset="-128"/>
              </a:rPr>
              <a:t>CSV</a:t>
            </a:r>
            <a:r>
              <a:rPr lang="ja-JP" altLang="en-US" sz="1400" dirty="0">
                <a:latin typeface="メイリオ" panose="020B0604030504040204" pitchFamily="50" charset="-128"/>
                <a:ea typeface="メイリオ" panose="020B0604030504040204" pitchFamily="50" charset="-128"/>
              </a:rPr>
              <a:t>ファイルのレイアウトチェックを行います。</a:t>
            </a:r>
            <a:endParaRPr lang="en-US" altLang="ja-JP" sz="1400" dirty="0">
              <a:latin typeface="メイリオ" panose="020B0604030504040204" pitchFamily="50" charset="-128"/>
              <a:ea typeface="メイリオ" panose="020B0604030504040204" pitchFamily="50" charset="-128"/>
            </a:endParaRPr>
          </a:p>
          <a:p>
            <a:pPr lvl="0"/>
            <a:r>
              <a:rPr lang="ja-JP" altLang="en-US" sz="1200" dirty="0">
                <a:solidFill>
                  <a:prstClr val="black"/>
                </a:solidFill>
              </a:rPr>
              <a:t>突合用</a:t>
            </a:r>
            <a:r>
              <a:rPr lang="en-US" altLang="ja-JP" sz="1200" dirty="0">
                <a:solidFill>
                  <a:prstClr val="black"/>
                </a:solidFill>
              </a:rPr>
              <a:t>CSV</a:t>
            </a:r>
            <a:r>
              <a:rPr lang="ja-JP" altLang="en-US" sz="1200" dirty="0">
                <a:solidFill>
                  <a:prstClr val="black"/>
                </a:solidFill>
              </a:rPr>
              <a:t>ファイルの取り込み＞</a:t>
            </a:r>
            <a:r>
              <a:rPr lang="ja-JP" altLang="en-US" sz="1200" dirty="0"/>
              <a:t>データ項目・コードの紐づけ</a:t>
            </a:r>
            <a:r>
              <a:rPr lang="ja-JP" altLang="en-US" sz="1200" dirty="0">
                <a:solidFill>
                  <a:prstClr val="black"/>
                </a:solidFill>
              </a:rPr>
              <a:t>＞</a:t>
            </a:r>
            <a:r>
              <a:rPr lang="ja-JP" altLang="en-US" sz="1200" b="1" dirty="0">
                <a:solidFill>
                  <a:srgbClr val="FF0000"/>
                </a:solidFill>
              </a:rPr>
              <a:t>レイアウトチェック</a:t>
            </a:r>
            <a:r>
              <a:rPr lang="ja-JP" altLang="en-US" sz="1200" dirty="0">
                <a:solidFill>
                  <a:prstClr val="black"/>
                </a:solidFill>
              </a:rPr>
              <a:t>＞地番不一致解消＞突合ルール設定＞突合処理実行＞突合結果アップロード</a:t>
            </a:r>
          </a:p>
          <a:p>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65375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4BC0691-A560-4DE8-9358-23CEB56A00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070" y="1409586"/>
            <a:ext cx="6645451" cy="4651109"/>
          </a:xfrm>
          <a:prstGeom prst="rect">
            <a:avLst/>
          </a:prstGeom>
        </p:spPr>
      </p:pic>
      <p:sp>
        <p:nvSpPr>
          <p:cNvPr id="16" name="正方形/長方形 15"/>
          <p:cNvSpPr>
            <a:spLocks noChangeArrowheads="1"/>
          </p:cNvSpPr>
          <p:nvPr/>
        </p:nvSpPr>
        <p:spPr bwMode="auto">
          <a:xfrm>
            <a:off x="417513" y="4469351"/>
            <a:ext cx="1438940" cy="275854"/>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7" name="テキスト ボックス 16"/>
          <p:cNvSpPr txBox="1"/>
          <p:nvPr/>
        </p:nvSpPr>
        <p:spPr>
          <a:xfrm>
            <a:off x="6994737" y="1340766"/>
            <a:ext cx="5123111" cy="50167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本ページではレイアウトチェックでエラーが出た場合の操作方法について説明します。</a:t>
            </a:r>
          </a:p>
          <a:p>
            <a:pPr marL="342900" indent="-342900">
              <a:buFont typeface="+mj-ea"/>
              <a:buAutoNum type="circleNumDbPlain" startAt="2"/>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①エラー件数を確認します。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②「エラー</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ファイル出力」を押下し、エラー箇所とエラー内容を確認します。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地番重複以外のレイアウトエラーがある場合は固定台帳と農地台帳との照合実行画面に遷移できません。</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ファイルを確認し、エラー解消を行います。エラー解消後、再度固定台帳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ファイルの取込から行います。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（データ項目・コードの紐づけは設定が保存されているため再度の処理は不要です）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レイアウトチェックエラーは</a:t>
            </a:r>
            <a:r>
              <a:rPr lang="en-US" altLang="ja-JP"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P27</a:t>
            </a:r>
            <a:r>
              <a:rPr lang="ja-JP" altLang="en-US"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a:t>
            </a:r>
            <a:r>
              <a:rPr lang="en-US" altLang="ja-JP"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28</a:t>
            </a:r>
            <a:r>
              <a:rPr lang="ja-JP" altLang="en-US"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を参照。</a:t>
            </a:r>
            <a:endParaRPr lang="en-US" altLang="ja-JP"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③再度レイアウトチェックを行い、エラーがなければ固定台帳と農地台帳との照合実行画面に遷移可能となります。</a:t>
            </a:r>
          </a:p>
        </p:txBody>
      </p:sp>
      <p:sp>
        <p:nvSpPr>
          <p:cNvPr id="18" name="円/楕円 19"/>
          <p:cNvSpPr/>
          <p:nvPr/>
        </p:nvSpPr>
        <p:spPr>
          <a:xfrm>
            <a:off x="3805939" y="3799846"/>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a:spLocks noChangeArrowheads="1"/>
          </p:cNvSpPr>
          <p:nvPr/>
        </p:nvSpPr>
        <p:spPr bwMode="auto">
          <a:xfrm>
            <a:off x="2414572" y="4095366"/>
            <a:ext cx="1524673" cy="266610"/>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35" name="円/楕円 19"/>
          <p:cNvSpPr/>
          <p:nvPr/>
        </p:nvSpPr>
        <p:spPr>
          <a:xfrm>
            <a:off x="1856453" y="4421739"/>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19"/>
          <p:cNvSpPr/>
          <p:nvPr/>
        </p:nvSpPr>
        <p:spPr>
          <a:xfrm>
            <a:off x="5985226" y="5329571"/>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4-3-3. </a:t>
            </a:r>
            <a:r>
              <a:rPr lang="ja-JP" altLang="en-US" dirty="0"/>
              <a:t>レイアウトチェックを行う</a:t>
            </a:r>
            <a:endParaRPr kumimoji="1" lang="ja-JP" altLang="en-US" dirty="0"/>
          </a:p>
        </p:txBody>
      </p:sp>
      <p:sp>
        <p:nvSpPr>
          <p:cNvPr id="5" name="テキスト ボックス 4">
            <a:extLst>
              <a:ext uri="{FF2B5EF4-FFF2-40B4-BE49-F238E27FC236}">
                <a16:creationId xmlns:a16="http://schemas.microsoft.com/office/drawing/2014/main" id="{BDE51F94-460D-4FD1-BA6B-14C82C1E0FAC}"/>
              </a:ext>
            </a:extLst>
          </p:cNvPr>
          <p:cNvSpPr txBox="1"/>
          <p:nvPr/>
        </p:nvSpPr>
        <p:spPr>
          <a:xfrm>
            <a:off x="5113644" y="6115730"/>
            <a:ext cx="1747091" cy="461665"/>
          </a:xfrm>
          <a:prstGeom prst="rect">
            <a:avLst/>
          </a:prstGeom>
          <a:noFill/>
          <a:ln>
            <a:solidFill>
              <a:schemeClr val="tx1"/>
            </a:solidFill>
          </a:ln>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エラーが</a:t>
            </a:r>
            <a:r>
              <a:rPr kumimoji="1" lang="en-US" altLang="ja-JP" sz="1200" dirty="0">
                <a:latin typeface="メイリオ" panose="020B0604030504040204" pitchFamily="50" charset="-128"/>
                <a:ea typeface="メイリオ" panose="020B0604030504040204" pitchFamily="50" charset="-128"/>
              </a:rPr>
              <a:t>0</a:t>
            </a:r>
            <a:r>
              <a:rPr kumimoji="1" lang="ja-JP" altLang="en-US" sz="1200" dirty="0">
                <a:latin typeface="メイリオ" panose="020B0604030504040204" pitchFamily="50" charset="-128"/>
                <a:ea typeface="メイリオ" panose="020B0604030504040204" pitchFamily="50" charset="-128"/>
              </a:rPr>
              <a:t>件になると押下できるようになる。</a:t>
            </a:r>
          </a:p>
        </p:txBody>
      </p:sp>
      <p:pic>
        <p:nvPicPr>
          <p:cNvPr id="3" name="図 2">
            <a:extLst>
              <a:ext uri="{FF2B5EF4-FFF2-40B4-BE49-F238E27FC236}">
                <a16:creationId xmlns:a16="http://schemas.microsoft.com/office/drawing/2014/main" id="{B15BC8E8-1B51-4E23-B2FC-32F1F3187B28}"/>
              </a:ext>
            </a:extLst>
          </p:cNvPr>
          <p:cNvPicPr>
            <a:picLocks noChangeAspect="1"/>
          </p:cNvPicPr>
          <p:nvPr/>
        </p:nvPicPr>
        <p:blipFill>
          <a:blip r:embed="rId4"/>
          <a:stretch>
            <a:fillRect/>
          </a:stretch>
        </p:blipFill>
        <p:spPr>
          <a:xfrm>
            <a:off x="5938639" y="5704466"/>
            <a:ext cx="733425" cy="304800"/>
          </a:xfrm>
          <a:prstGeom prst="rect">
            <a:avLst/>
          </a:prstGeom>
        </p:spPr>
      </p:pic>
      <p:sp>
        <p:nvSpPr>
          <p:cNvPr id="34" name="正方形/長方形 33"/>
          <p:cNvSpPr>
            <a:spLocks noChangeArrowheads="1"/>
          </p:cNvSpPr>
          <p:nvPr/>
        </p:nvSpPr>
        <p:spPr bwMode="auto">
          <a:xfrm>
            <a:off x="5988558" y="5715898"/>
            <a:ext cx="683506" cy="344797"/>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pic>
        <p:nvPicPr>
          <p:cNvPr id="6" name="図 5">
            <a:extLst>
              <a:ext uri="{FF2B5EF4-FFF2-40B4-BE49-F238E27FC236}">
                <a16:creationId xmlns:a16="http://schemas.microsoft.com/office/drawing/2014/main" id="{BB5EECF3-AC24-4668-9B73-6C34FE9BB9F1}"/>
              </a:ext>
            </a:extLst>
          </p:cNvPr>
          <p:cNvPicPr>
            <a:picLocks noChangeAspect="1"/>
          </p:cNvPicPr>
          <p:nvPr/>
        </p:nvPicPr>
        <p:blipFill>
          <a:blip r:embed="rId5"/>
          <a:stretch>
            <a:fillRect/>
          </a:stretch>
        </p:blipFill>
        <p:spPr>
          <a:xfrm>
            <a:off x="3098745" y="4139233"/>
            <a:ext cx="800100" cy="190500"/>
          </a:xfrm>
          <a:prstGeom prst="rect">
            <a:avLst/>
          </a:prstGeom>
        </p:spPr>
      </p:pic>
      <p:sp>
        <p:nvSpPr>
          <p:cNvPr id="19" name="テキスト プレースホルダー 24">
            <a:extLst>
              <a:ext uri="{FF2B5EF4-FFF2-40B4-BE49-F238E27FC236}">
                <a16:creationId xmlns:a16="http://schemas.microsoft.com/office/drawing/2014/main" id="{51B9D34E-5B52-4FF3-99A4-9AFEEDEAE345}"/>
              </a:ext>
            </a:extLst>
          </p:cNvPr>
          <p:cNvSpPr txBox="1">
            <a:spLocks noGrp="1"/>
          </p:cNvSpPr>
          <p:nvPr>
            <p:ph type="body" sz="quarter" idx="10"/>
          </p:nvPr>
        </p:nvSpPr>
        <p:spPr>
          <a:xfrm>
            <a:off x="301976" y="660823"/>
            <a:ext cx="11366500" cy="647700"/>
          </a:xfrm>
          <a:prstGeom prst="rect">
            <a:avLst/>
          </a:prstGeom>
          <a:solidFill>
            <a:schemeClr val="bg1">
              <a:lumMod val="95000"/>
            </a:schemeClr>
          </a:solidFill>
        </p:spPr>
        <p:txBody>
          <a:bodyPr wrap="square" rtlCol="0">
            <a:normAutofit/>
          </a:bodyPr>
          <a:lstStyle/>
          <a:p>
            <a:r>
              <a:rPr lang="ja-JP" altLang="en-US" sz="1400" dirty="0">
                <a:latin typeface="メイリオ" panose="020B0604030504040204" pitchFamily="50" charset="-128"/>
                <a:ea typeface="メイリオ" panose="020B0604030504040204" pitchFamily="50" charset="-128"/>
              </a:rPr>
              <a:t>突合用</a:t>
            </a:r>
            <a:r>
              <a:rPr lang="ja-JP" altLang="en-US" sz="1400" dirty="0"/>
              <a:t>固定</a:t>
            </a:r>
            <a:r>
              <a:rPr lang="ja-JP" altLang="en-US" sz="1400" dirty="0">
                <a:latin typeface="メイリオ" panose="020B0604030504040204" pitchFamily="50" charset="-128"/>
                <a:ea typeface="メイリオ" panose="020B0604030504040204" pitchFamily="50" charset="-128"/>
              </a:rPr>
              <a:t>台帳</a:t>
            </a:r>
            <a:r>
              <a:rPr lang="en-US" altLang="ja-JP" sz="1400" dirty="0">
                <a:latin typeface="メイリオ" panose="020B0604030504040204" pitchFamily="50" charset="-128"/>
                <a:ea typeface="メイリオ" panose="020B0604030504040204" pitchFamily="50" charset="-128"/>
              </a:rPr>
              <a:t>CSV</a:t>
            </a:r>
            <a:r>
              <a:rPr lang="ja-JP" altLang="en-US" sz="1400" dirty="0">
                <a:latin typeface="メイリオ" panose="020B0604030504040204" pitchFamily="50" charset="-128"/>
                <a:ea typeface="メイリオ" panose="020B0604030504040204" pitchFamily="50" charset="-128"/>
              </a:rPr>
              <a:t>ファイルのレイアウトチェックを行います。</a:t>
            </a:r>
            <a:endParaRPr lang="en-US" altLang="ja-JP" sz="1400" dirty="0">
              <a:latin typeface="メイリオ" panose="020B0604030504040204" pitchFamily="50" charset="-128"/>
              <a:ea typeface="メイリオ" panose="020B0604030504040204" pitchFamily="50" charset="-128"/>
            </a:endParaRPr>
          </a:p>
          <a:p>
            <a:pPr lvl="0"/>
            <a:r>
              <a:rPr lang="ja-JP" altLang="en-US" sz="1200" dirty="0">
                <a:solidFill>
                  <a:prstClr val="black"/>
                </a:solidFill>
              </a:rPr>
              <a:t>突合用</a:t>
            </a:r>
            <a:r>
              <a:rPr lang="en-US" altLang="ja-JP" sz="1200" dirty="0">
                <a:solidFill>
                  <a:prstClr val="black"/>
                </a:solidFill>
              </a:rPr>
              <a:t>CSV</a:t>
            </a:r>
            <a:r>
              <a:rPr lang="ja-JP" altLang="en-US" sz="1200" dirty="0">
                <a:solidFill>
                  <a:prstClr val="black"/>
                </a:solidFill>
              </a:rPr>
              <a:t>ファイルの取り込み＞</a:t>
            </a:r>
            <a:r>
              <a:rPr lang="ja-JP" altLang="en-US" sz="1200" dirty="0"/>
              <a:t>データ項目・コードの紐づけ</a:t>
            </a:r>
            <a:r>
              <a:rPr lang="ja-JP" altLang="en-US" sz="1200" dirty="0">
                <a:solidFill>
                  <a:prstClr val="black"/>
                </a:solidFill>
              </a:rPr>
              <a:t>＞</a:t>
            </a:r>
            <a:r>
              <a:rPr lang="ja-JP" altLang="en-US" sz="1200" b="1" dirty="0">
                <a:solidFill>
                  <a:srgbClr val="FF0000"/>
                </a:solidFill>
              </a:rPr>
              <a:t>レイアウトチェック</a:t>
            </a:r>
            <a:r>
              <a:rPr lang="ja-JP" altLang="en-US" sz="1200" dirty="0">
                <a:solidFill>
                  <a:prstClr val="black"/>
                </a:solidFill>
              </a:rPr>
              <a:t>＞地番不一致解消＞突合ルール設定＞突合処理実行＞突合結果アップロード</a:t>
            </a:r>
          </a:p>
          <a:p>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67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E036908-0A9A-9442-1766-999F7FA92B3D}"/>
              </a:ext>
            </a:extLst>
          </p:cNvPr>
          <p:cNvPicPr>
            <a:picLocks noChangeAspect="1"/>
          </p:cNvPicPr>
          <p:nvPr/>
        </p:nvPicPr>
        <p:blipFill>
          <a:blip r:embed="rId3"/>
          <a:stretch>
            <a:fillRect/>
          </a:stretch>
        </p:blipFill>
        <p:spPr>
          <a:xfrm>
            <a:off x="590632" y="1988840"/>
            <a:ext cx="5531804" cy="3350906"/>
          </a:xfrm>
          <a:prstGeom prst="rect">
            <a:avLst/>
          </a:prstGeom>
        </p:spPr>
      </p:pic>
      <p:sp>
        <p:nvSpPr>
          <p:cNvPr id="33" name="テキスト ボックス 32"/>
          <p:cNvSpPr txBox="1"/>
          <p:nvPr/>
        </p:nvSpPr>
        <p:spPr>
          <a:xfrm>
            <a:off x="6935416" y="1741010"/>
            <a:ext cx="5256584" cy="42780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住基固定突合アプリをインストールします。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ブラウザ（</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Microsoft edge</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か</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Google chrome</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）を開き、アプリの</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URL</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を入力してアクセスし、インストーラーを起動します。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インターネット回線から接続する場合</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hlinkClick r:id="rId4"/>
              </a:rPr>
              <a:t>https://www.alis-system.jp/R-STAGE_MatchDB/R-STAGE_MatchDB.application</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【LGWAN </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回線から接続する場合</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hlinkClick r:id="rId5"/>
              </a:rPr>
              <a:t>https://alis-delivery.rcloud3.asp.lgwan.jp/R-STAGE_MatchDB/R-STAGE_MatchDB.application</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　インストーラーが起動したら、インストー</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ルボタンを押下し、インストールを実行し</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4" name="正方形/長方形 33"/>
          <p:cNvSpPr/>
          <p:nvPr/>
        </p:nvSpPr>
        <p:spPr>
          <a:xfrm>
            <a:off x="3287688" y="4365104"/>
            <a:ext cx="1326657" cy="323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35" name="円/楕円 19"/>
          <p:cNvSpPr/>
          <p:nvPr/>
        </p:nvSpPr>
        <p:spPr>
          <a:xfrm>
            <a:off x="2956639" y="4178897"/>
            <a:ext cx="327465" cy="3724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lang="en-US" altLang="ja-JP" dirty="0"/>
              <a:t>4-1-2.</a:t>
            </a:r>
            <a:r>
              <a:rPr lang="ja-JP" altLang="en-US" dirty="0"/>
              <a:t> 住基固定突合アプリをインストールする</a:t>
            </a:r>
            <a:endParaRPr kumimoji="1" lang="ja-JP" altLang="en-US" dirty="0"/>
          </a:p>
        </p:txBody>
      </p:sp>
      <p:sp>
        <p:nvSpPr>
          <p:cNvPr id="15" name="テキスト プレースホルダー 14"/>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住基固定突合アプリをご利用端末にインストールします。</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401922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34493E8B-BEDE-4301-870A-B2114DA11C41}"/>
              </a:ext>
            </a:extLst>
          </p:cNvPr>
          <p:cNvPicPr>
            <a:picLocks noChangeAspect="1"/>
          </p:cNvPicPr>
          <p:nvPr/>
        </p:nvPicPr>
        <p:blipFill>
          <a:blip r:embed="rId3"/>
          <a:stretch>
            <a:fillRect/>
          </a:stretch>
        </p:blipFill>
        <p:spPr>
          <a:xfrm>
            <a:off x="212717" y="1639761"/>
            <a:ext cx="6825566" cy="5085183"/>
          </a:xfrm>
          <a:prstGeom prst="rect">
            <a:avLst/>
          </a:prstGeom>
        </p:spPr>
      </p:pic>
      <p:sp>
        <p:nvSpPr>
          <p:cNvPr id="7" name="テキスト ボックス 6"/>
          <p:cNvSpPr txBox="1"/>
          <p:nvPr/>
        </p:nvSpPr>
        <p:spPr>
          <a:xfrm>
            <a:off x="7205166" y="1750801"/>
            <a:ext cx="4867498" cy="50167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rPr>
              <a:t>固定突合処理画面を表示するタイミングで、</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地番不一致が発生した場合、地番不一致一覧画面が表示されます。以下の操作で地番不一致を解消します。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枝番区分～玄孫番に不整合のある農地台帳の一覧が表示されます。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エラーを解消するデータのチェックボックスを選択します。「紐付け確定状況」により、紐付け作業の実施状況や必要性を確認できます。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「紐付け確定状況」のパターンの概要と指針</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は</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P65</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となります。</a:t>
            </a: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③　内容確認</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修正ボタンを押下し、地番不一致修　　</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正画面を表示します。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④　各土地での地番不一致の原因確認を</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で行う　　</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場合、「紐付け用確認リスト」を出力します。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「紐付け用確認リスト」の概要等は</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P64</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とな</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9" name="正方形/長方形 8"/>
          <p:cNvSpPr>
            <a:spLocks noChangeArrowheads="1"/>
          </p:cNvSpPr>
          <p:nvPr/>
        </p:nvSpPr>
        <p:spPr bwMode="auto">
          <a:xfrm>
            <a:off x="263353" y="3463718"/>
            <a:ext cx="298191" cy="18547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dirty="0"/>
          </a:p>
        </p:txBody>
      </p:sp>
      <p:sp>
        <p:nvSpPr>
          <p:cNvPr id="10" name="円/楕円 19"/>
          <p:cNvSpPr/>
          <p:nvPr/>
        </p:nvSpPr>
        <p:spPr>
          <a:xfrm>
            <a:off x="1582524" y="5539980"/>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9"/>
          <p:cNvSpPr/>
          <p:nvPr/>
        </p:nvSpPr>
        <p:spPr>
          <a:xfrm>
            <a:off x="1315913" y="278092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a:spLocks noChangeArrowheads="1"/>
          </p:cNvSpPr>
          <p:nvPr/>
        </p:nvSpPr>
        <p:spPr bwMode="auto">
          <a:xfrm>
            <a:off x="259474" y="5491314"/>
            <a:ext cx="1237661" cy="363944"/>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 name="タイトル 1"/>
          <p:cNvSpPr>
            <a:spLocks noGrp="1"/>
          </p:cNvSpPr>
          <p:nvPr>
            <p:ph type="title"/>
          </p:nvPr>
        </p:nvSpPr>
        <p:spPr/>
        <p:txBody>
          <a:bodyPr/>
          <a:lstStyle/>
          <a:p>
            <a:r>
              <a:rPr lang="en-US" altLang="ja-JP" dirty="0"/>
              <a:t>4-3-4. </a:t>
            </a:r>
            <a:r>
              <a:rPr lang="ja-JP" altLang="en-US" dirty="0"/>
              <a:t>地番不一致を解消する</a:t>
            </a:r>
            <a:endParaRPr kumimoji="1" lang="ja-JP" altLang="en-US" dirty="0"/>
          </a:p>
        </p:txBody>
      </p:sp>
      <p:sp>
        <p:nvSpPr>
          <p:cNvPr id="17" name="テキスト プレースホルダー 16"/>
          <p:cNvSpPr txBox="1">
            <a:spLocks noGrp="1"/>
          </p:cNvSpPr>
          <p:nvPr>
            <p:ph type="body" sz="quarter" idx="10"/>
          </p:nvPr>
        </p:nvSpPr>
        <p:spPr>
          <a:prstGeom prst="rect">
            <a:avLst/>
          </a:prstGeom>
          <a:solidFill>
            <a:schemeClr val="bg1">
              <a:lumMod val="95000"/>
            </a:schemeClr>
          </a:solidFill>
        </p:spPr>
        <p:txBody>
          <a:bodyPr wrap="square" rtlCol="0">
            <a:normAutofit fontScale="92500"/>
          </a:bodyPr>
          <a:lstStyle/>
          <a:p>
            <a:r>
              <a:rPr lang="ja-JP" altLang="en-US" dirty="0">
                <a:latin typeface="メイリオ" panose="020B0604030504040204" pitchFamily="50" charset="-128"/>
                <a:ea typeface="メイリオ" panose="020B0604030504040204" pitchFamily="50" charset="-128"/>
              </a:rPr>
              <a:t>固定台帳データと農地台帳データの本番以降の地番に不整合が発生した場合、地番不一致を解消します。</a:t>
            </a:r>
          </a:p>
          <a:p>
            <a:r>
              <a:rPr lang="ja-JP" altLang="en-US" sz="1300" dirty="0">
                <a:latin typeface="メイリオ" panose="020B0604030504040204" pitchFamily="50" charset="-128"/>
                <a:ea typeface="メイリオ" panose="020B0604030504040204" pitchFamily="50" charset="-128"/>
              </a:rPr>
              <a:t>突合用</a:t>
            </a:r>
            <a:r>
              <a:rPr lang="en-US" altLang="ja-JP" sz="1300" dirty="0">
                <a:latin typeface="メイリオ" panose="020B0604030504040204" pitchFamily="50" charset="-128"/>
                <a:ea typeface="メイリオ" panose="020B0604030504040204" pitchFamily="50" charset="-128"/>
              </a:rPr>
              <a:t>CSV</a:t>
            </a:r>
            <a:r>
              <a:rPr lang="ja-JP" altLang="en-US" sz="1300" dirty="0">
                <a:latin typeface="メイリオ" panose="020B0604030504040204" pitchFamily="50" charset="-128"/>
                <a:ea typeface="メイリオ" panose="020B0604030504040204" pitchFamily="50" charset="-128"/>
              </a:rPr>
              <a:t>ファイルの取り込み＞</a:t>
            </a:r>
            <a:r>
              <a:rPr lang="ja-JP" altLang="en-US" sz="1400" dirty="0"/>
              <a:t>データ項目・コードの紐づけ</a:t>
            </a:r>
            <a:r>
              <a:rPr lang="ja-JP" altLang="en-US" sz="1300" dirty="0">
                <a:latin typeface="メイリオ" panose="020B0604030504040204" pitchFamily="50" charset="-128"/>
                <a:ea typeface="メイリオ" panose="020B0604030504040204" pitchFamily="50" charset="-128"/>
              </a:rPr>
              <a:t>＞レイアウトチェック＞</a:t>
            </a:r>
            <a:r>
              <a:rPr lang="ja-JP" altLang="en-US" sz="1300" b="1" dirty="0">
                <a:solidFill>
                  <a:srgbClr val="FF0000"/>
                </a:solidFill>
                <a:latin typeface="メイリオ" panose="020B0604030504040204" pitchFamily="50" charset="-128"/>
                <a:ea typeface="メイリオ" panose="020B0604030504040204" pitchFamily="50" charset="-128"/>
              </a:rPr>
              <a:t>地番不一致解消</a:t>
            </a:r>
            <a:r>
              <a:rPr lang="ja-JP" altLang="en-US" sz="1300" dirty="0">
                <a:latin typeface="メイリオ" panose="020B0604030504040204" pitchFamily="50" charset="-128"/>
                <a:ea typeface="メイリオ" panose="020B0604030504040204" pitchFamily="50" charset="-128"/>
              </a:rPr>
              <a:t>＞突合ルール設定＞突合処理実行＞突合結果アップロード</a:t>
            </a:r>
          </a:p>
        </p:txBody>
      </p:sp>
      <p:sp>
        <p:nvSpPr>
          <p:cNvPr id="14" name="正方形/長方形 13">
            <a:extLst>
              <a:ext uri="{FF2B5EF4-FFF2-40B4-BE49-F238E27FC236}">
                <a16:creationId xmlns:a16="http://schemas.microsoft.com/office/drawing/2014/main" id="{69A15796-A0EA-449F-8A18-60A7A72AD2D4}"/>
              </a:ext>
            </a:extLst>
          </p:cNvPr>
          <p:cNvSpPr>
            <a:spLocks noChangeArrowheads="1"/>
          </p:cNvSpPr>
          <p:nvPr/>
        </p:nvSpPr>
        <p:spPr bwMode="auto">
          <a:xfrm>
            <a:off x="263353" y="3197768"/>
            <a:ext cx="3456384" cy="224745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3" name="円/楕円 19"/>
          <p:cNvSpPr/>
          <p:nvPr/>
        </p:nvSpPr>
        <p:spPr>
          <a:xfrm>
            <a:off x="228577" y="3174061"/>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B2950236-65A6-4493-BD21-346CFB1798A1}"/>
              </a:ext>
            </a:extLst>
          </p:cNvPr>
          <p:cNvSpPr>
            <a:spLocks noChangeArrowheads="1"/>
          </p:cNvSpPr>
          <p:nvPr/>
        </p:nvSpPr>
        <p:spPr bwMode="auto">
          <a:xfrm>
            <a:off x="267656" y="5979294"/>
            <a:ext cx="1237661" cy="363944"/>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9" name="円/楕円 19">
            <a:extLst>
              <a:ext uri="{FF2B5EF4-FFF2-40B4-BE49-F238E27FC236}">
                <a16:creationId xmlns:a16="http://schemas.microsoft.com/office/drawing/2014/main" id="{4813B13F-72D2-4648-9DC1-64AD7501E48B}"/>
              </a:ext>
            </a:extLst>
          </p:cNvPr>
          <p:cNvSpPr/>
          <p:nvPr/>
        </p:nvSpPr>
        <p:spPr>
          <a:xfrm>
            <a:off x="412448" y="6406605"/>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6530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9B05A82-FDE5-415B-AA89-D57D7F6E40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8527" y="1470558"/>
            <a:ext cx="6857851" cy="5013176"/>
          </a:xfrm>
          <a:prstGeom prst="rect">
            <a:avLst/>
          </a:prstGeom>
        </p:spPr>
      </p:pic>
      <p:sp>
        <p:nvSpPr>
          <p:cNvPr id="9" name="正方形/長方形 8"/>
          <p:cNvSpPr>
            <a:spLocks noChangeArrowheads="1"/>
          </p:cNvSpPr>
          <p:nvPr/>
        </p:nvSpPr>
        <p:spPr bwMode="auto">
          <a:xfrm>
            <a:off x="484463" y="4231838"/>
            <a:ext cx="154160" cy="106746"/>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dirty="0"/>
          </a:p>
        </p:txBody>
      </p:sp>
      <p:sp>
        <p:nvSpPr>
          <p:cNvPr id="10" name="円/楕円 19"/>
          <p:cNvSpPr/>
          <p:nvPr/>
        </p:nvSpPr>
        <p:spPr>
          <a:xfrm>
            <a:off x="2009510" y="5120831"/>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9"/>
          <p:cNvSpPr/>
          <p:nvPr/>
        </p:nvSpPr>
        <p:spPr>
          <a:xfrm>
            <a:off x="233359" y="259845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a:spLocks noChangeArrowheads="1"/>
          </p:cNvSpPr>
          <p:nvPr/>
        </p:nvSpPr>
        <p:spPr bwMode="auto">
          <a:xfrm>
            <a:off x="495188" y="5387442"/>
            <a:ext cx="1514322" cy="633846"/>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 name="タイトル 1"/>
          <p:cNvSpPr>
            <a:spLocks noGrp="1"/>
          </p:cNvSpPr>
          <p:nvPr>
            <p:ph type="title"/>
          </p:nvPr>
        </p:nvSpPr>
        <p:spPr/>
        <p:txBody>
          <a:bodyPr/>
          <a:lstStyle/>
          <a:p>
            <a:r>
              <a:rPr lang="en-US" altLang="ja-JP" dirty="0"/>
              <a:t>4-3-4. </a:t>
            </a:r>
            <a:r>
              <a:rPr lang="ja-JP" altLang="en-US" dirty="0"/>
              <a:t>地番不一致を解消する</a:t>
            </a:r>
            <a:endParaRPr kumimoji="1" lang="ja-JP" altLang="en-US" dirty="0"/>
          </a:p>
        </p:txBody>
      </p:sp>
      <p:sp>
        <p:nvSpPr>
          <p:cNvPr id="14" name="正方形/長方形 13">
            <a:extLst>
              <a:ext uri="{FF2B5EF4-FFF2-40B4-BE49-F238E27FC236}">
                <a16:creationId xmlns:a16="http://schemas.microsoft.com/office/drawing/2014/main" id="{69A15796-A0EA-449F-8A18-60A7A72AD2D4}"/>
              </a:ext>
            </a:extLst>
          </p:cNvPr>
          <p:cNvSpPr>
            <a:spLocks noChangeArrowheads="1"/>
          </p:cNvSpPr>
          <p:nvPr/>
        </p:nvSpPr>
        <p:spPr bwMode="auto">
          <a:xfrm>
            <a:off x="454390" y="2852581"/>
            <a:ext cx="214307" cy="18547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3" name="円/楕円 19"/>
          <p:cNvSpPr/>
          <p:nvPr/>
        </p:nvSpPr>
        <p:spPr>
          <a:xfrm>
            <a:off x="228577" y="3174061"/>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9">
            <a:extLst>
              <a:ext uri="{FF2B5EF4-FFF2-40B4-BE49-F238E27FC236}">
                <a16:creationId xmlns:a16="http://schemas.microsoft.com/office/drawing/2014/main" id="{45FF87B1-A981-4BB0-85B8-750061EFE3F5}"/>
              </a:ext>
            </a:extLst>
          </p:cNvPr>
          <p:cNvSpPr/>
          <p:nvPr/>
        </p:nvSpPr>
        <p:spPr>
          <a:xfrm>
            <a:off x="194581" y="3967506"/>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02C04238-D0AD-48F0-84AD-B72422433DE6}"/>
              </a:ext>
            </a:extLst>
          </p:cNvPr>
          <p:cNvSpPr/>
          <p:nvPr/>
        </p:nvSpPr>
        <p:spPr>
          <a:xfrm>
            <a:off x="7200292" y="1470558"/>
            <a:ext cx="4732234" cy="2800767"/>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地番不一致修正画面で以下の操作を行います。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①＜固定台帳＞のチェックボックス（単数）を選択します。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4"/>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②紐付けを行う＜農地台帳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土地</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＞のチェックボックス（複数可）を選択します。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4"/>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③紐づけ方法として、固定地番で上書きをするか、農地台帳の地番を利用するか選択します。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8" name="テキスト プレースホルダー 16">
            <a:extLst>
              <a:ext uri="{FF2B5EF4-FFF2-40B4-BE49-F238E27FC236}">
                <a16:creationId xmlns:a16="http://schemas.microsoft.com/office/drawing/2014/main" id="{4EC8568F-3AA6-4F6C-85E5-2D8EA42DBCCB}"/>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fontScale="92500"/>
          </a:bodyPr>
          <a:lstStyle/>
          <a:p>
            <a:r>
              <a:rPr lang="ja-JP" altLang="en-US" dirty="0">
                <a:latin typeface="メイリオ" panose="020B0604030504040204" pitchFamily="50" charset="-128"/>
                <a:ea typeface="メイリオ" panose="020B0604030504040204" pitchFamily="50" charset="-128"/>
              </a:rPr>
              <a:t>固定台帳データと農地台帳データの本番以降の地番に不整合が発生した場合、地番不一致を解消します。</a:t>
            </a:r>
          </a:p>
          <a:p>
            <a:r>
              <a:rPr lang="ja-JP" altLang="en-US" sz="1300" dirty="0">
                <a:latin typeface="メイリオ" panose="020B0604030504040204" pitchFamily="50" charset="-128"/>
                <a:ea typeface="メイリオ" panose="020B0604030504040204" pitchFamily="50" charset="-128"/>
              </a:rPr>
              <a:t>突合用</a:t>
            </a:r>
            <a:r>
              <a:rPr lang="en-US" altLang="ja-JP" sz="1300" dirty="0">
                <a:latin typeface="メイリオ" panose="020B0604030504040204" pitchFamily="50" charset="-128"/>
                <a:ea typeface="メイリオ" panose="020B0604030504040204" pitchFamily="50" charset="-128"/>
              </a:rPr>
              <a:t>CSV</a:t>
            </a:r>
            <a:r>
              <a:rPr lang="ja-JP" altLang="en-US" sz="1300" dirty="0">
                <a:latin typeface="メイリオ" panose="020B0604030504040204" pitchFamily="50" charset="-128"/>
                <a:ea typeface="メイリオ" panose="020B0604030504040204" pitchFamily="50" charset="-128"/>
              </a:rPr>
              <a:t>ファイルの取り込み＞</a:t>
            </a:r>
            <a:r>
              <a:rPr lang="ja-JP" altLang="en-US" sz="1400" dirty="0"/>
              <a:t>データ項目・コードの紐づけ</a:t>
            </a:r>
            <a:r>
              <a:rPr lang="ja-JP" altLang="en-US" sz="1300" dirty="0">
                <a:latin typeface="メイリオ" panose="020B0604030504040204" pitchFamily="50" charset="-128"/>
                <a:ea typeface="メイリオ" panose="020B0604030504040204" pitchFamily="50" charset="-128"/>
              </a:rPr>
              <a:t>＞レイアウトチェック＞</a:t>
            </a:r>
            <a:r>
              <a:rPr lang="ja-JP" altLang="en-US" sz="1300" b="1" dirty="0">
                <a:solidFill>
                  <a:srgbClr val="FF0000"/>
                </a:solidFill>
                <a:latin typeface="メイリオ" panose="020B0604030504040204" pitchFamily="50" charset="-128"/>
                <a:ea typeface="メイリオ" panose="020B0604030504040204" pitchFamily="50" charset="-128"/>
              </a:rPr>
              <a:t>地番不一致解消</a:t>
            </a:r>
            <a:r>
              <a:rPr lang="ja-JP" altLang="en-US" sz="1300" dirty="0">
                <a:latin typeface="メイリオ" panose="020B0604030504040204" pitchFamily="50" charset="-128"/>
                <a:ea typeface="メイリオ" panose="020B0604030504040204" pitchFamily="50" charset="-128"/>
              </a:rPr>
              <a:t>＞突合ルール設定＞突合処理実行＞突合結果アップロード</a:t>
            </a:r>
          </a:p>
        </p:txBody>
      </p:sp>
    </p:spTree>
    <p:extLst>
      <p:ext uri="{BB962C8B-B14F-4D97-AF65-F5344CB8AC3E}">
        <p14:creationId xmlns:p14="http://schemas.microsoft.com/office/powerpoint/2010/main" val="27576974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A826A34-2093-4382-967B-C4C95B510C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70" y="1486628"/>
            <a:ext cx="6699351" cy="4834583"/>
          </a:xfrm>
          <a:prstGeom prst="rect">
            <a:avLst/>
          </a:prstGeom>
        </p:spPr>
      </p:pic>
      <p:sp>
        <p:nvSpPr>
          <p:cNvPr id="9" name="正方形/長方形 8"/>
          <p:cNvSpPr>
            <a:spLocks noChangeArrowheads="1"/>
          </p:cNvSpPr>
          <p:nvPr/>
        </p:nvSpPr>
        <p:spPr bwMode="auto">
          <a:xfrm>
            <a:off x="377166" y="4150571"/>
            <a:ext cx="777060" cy="15586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dirty="0"/>
          </a:p>
        </p:txBody>
      </p:sp>
      <p:sp>
        <p:nvSpPr>
          <p:cNvPr id="10" name="円/楕円 19"/>
          <p:cNvSpPr/>
          <p:nvPr/>
        </p:nvSpPr>
        <p:spPr>
          <a:xfrm>
            <a:off x="395708" y="4415098"/>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9"/>
          <p:cNvSpPr/>
          <p:nvPr/>
        </p:nvSpPr>
        <p:spPr>
          <a:xfrm>
            <a:off x="417513" y="2490099"/>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a:spLocks noChangeArrowheads="1"/>
          </p:cNvSpPr>
          <p:nvPr/>
        </p:nvSpPr>
        <p:spPr bwMode="auto">
          <a:xfrm>
            <a:off x="263352" y="3012339"/>
            <a:ext cx="124681" cy="15586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dirty="0"/>
          </a:p>
        </p:txBody>
      </p:sp>
      <p:sp>
        <p:nvSpPr>
          <p:cNvPr id="2" name="タイトル 1"/>
          <p:cNvSpPr>
            <a:spLocks noGrp="1"/>
          </p:cNvSpPr>
          <p:nvPr>
            <p:ph type="title"/>
          </p:nvPr>
        </p:nvSpPr>
        <p:spPr/>
        <p:txBody>
          <a:bodyPr/>
          <a:lstStyle/>
          <a:p>
            <a:r>
              <a:rPr lang="en-US" altLang="ja-JP" dirty="0"/>
              <a:t>4-3-4. </a:t>
            </a:r>
            <a:r>
              <a:rPr lang="ja-JP" altLang="en-US" dirty="0"/>
              <a:t>地番不一致を解消する</a:t>
            </a:r>
            <a:endParaRPr kumimoji="1" lang="ja-JP" altLang="en-US" dirty="0"/>
          </a:p>
        </p:txBody>
      </p:sp>
      <p:sp>
        <p:nvSpPr>
          <p:cNvPr id="14" name="正方形/長方形 13">
            <a:extLst>
              <a:ext uri="{FF2B5EF4-FFF2-40B4-BE49-F238E27FC236}">
                <a16:creationId xmlns:a16="http://schemas.microsoft.com/office/drawing/2014/main" id="{69A15796-A0EA-449F-8A18-60A7A72AD2D4}"/>
              </a:ext>
            </a:extLst>
          </p:cNvPr>
          <p:cNvSpPr>
            <a:spLocks noChangeArrowheads="1"/>
          </p:cNvSpPr>
          <p:nvPr/>
        </p:nvSpPr>
        <p:spPr bwMode="auto">
          <a:xfrm>
            <a:off x="388033" y="2756710"/>
            <a:ext cx="766193" cy="266611"/>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6" name="円/楕円 19">
            <a:extLst>
              <a:ext uri="{FF2B5EF4-FFF2-40B4-BE49-F238E27FC236}">
                <a16:creationId xmlns:a16="http://schemas.microsoft.com/office/drawing/2014/main" id="{45FF87B1-A981-4BB0-85B8-750061EFE3F5}"/>
              </a:ext>
            </a:extLst>
          </p:cNvPr>
          <p:cNvSpPr/>
          <p:nvPr/>
        </p:nvSpPr>
        <p:spPr>
          <a:xfrm>
            <a:off x="462995" y="3817544"/>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02C04238-D0AD-48F0-84AD-B72422433DE6}"/>
              </a:ext>
            </a:extLst>
          </p:cNvPr>
          <p:cNvSpPr/>
          <p:nvPr/>
        </p:nvSpPr>
        <p:spPr>
          <a:xfrm>
            <a:off x="6737544" y="1486628"/>
            <a:ext cx="5592452" cy="4031873"/>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地番不一致修正画面で以下の操作を行います。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①上書き地番を選択後、以下のように紐づけ表示が更新されます。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済</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」が表示されます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固定地番で上書きした場合「</a:t>
            </a:r>
            <a:r>
              <a:rPr lang="ja-JP" altLang="en-US"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済（固）</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農地台帳地番を利用した場合「</a:t>
            </a:r>
            <a:r>
              <a:rPr lang="ja-JP" altLang="en-US"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済</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・紐付けグループ番号が設定されます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4"/>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②今回の例のように複数筆ある場合は、もう一つの筆に対しても</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P61</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の①～③の操作を行います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③紐付けの必要がある筆（地番は異なるが同一筆であるもの等）全ての紐付けが完了したら「保存して閉じる」を押下し、紐付け設定を保存します。</a:t>
            </a:r>
          </a:p>
        </p:txBody>
      </p:sp>
      <p:sp>
        <p:nvSpPr>
          <p:cNvPr id="18" name="正方形/長方形 17">
            <a:extLst>
              <a:ext uri="{FF2B5EF4-FFF2-40B4-BE49-F238E27FC236}">
                <a16:creationId xmlns:a16="http://schemas.microsoft.com/office/drawing/2014/main" id="{0B333582-BB53-44E6-819B-59AE3265B22D}"/>
              </a:ext>
            </a:extLst>
          </p:cNvPr>
          <p:cNvSpPr>
            <a:spLocks noChangeArrowheads="1"/>
          </p:cNvSpPr>
          <p:nvPr/>
        </p:nvSpPr>
        <p:spPr bwMode="auto">
          <a:xfrm>
            <a:off x="276858" y="4345164"/>
            <a:ext cx="140655" cy="155861"/>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dirty="0"/>
          </a:p>
        </p:txBody>
      </p:sp>
      <p:sp>
        <p:nvSpPr>
          <p:cNvPr id="19" name="正方形/長方形 18">
            <a:extLst>
              <a:ext uri="{FF2B5EF4-FFF2-40B4-BE49-F238E27FC236}">
                <a16:creationId xmlns:a16="http://schemas.microsoft.com/office/drawing/2014/main" id="{D625DBC6-0774-42B0-9F7A-7091473DBA5A}"/>
              </a:ext>
            </a:extLst>
          </p:cNvPr>
          <p:cNvSpPr>
            <a:spLocks noChangeArrowheads="1"/>
          </p:cNvSpPr>
          <p:nvPr/>
        </p:nvSpPr>
        <p:spPr bwMode="auto">
          <a:xfrm>
            <a:off x="5953905" y="5949280"/>
            <a:ext cx="777060" cy="28803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dirty="0"/>
          </a:p>
        </p:txBody>
      </p:sp>
      <p:sp>
        <p:nvSpPr>
          <p:cNvPr id="20" name="円/楕円 19">
            <a:extLst>
              <a:ext uri="{FF2B5EF4-FFF2-40B4-BE49-F238E27FC236}">
                <a16:creationId xmlns:a16="http://schemas.microsoft.com/office/drawing/2014/main" id="{760E3320-8A49-44B8-B756-8602F8C9BDDF}"/>
              </a:ext>
            </a:extLst>
          </p:cNvPr>
          <p:cNvSpPr/>
          <p:nvPr/>
        </p:nvSpPr>
        <p:spPr>
          <a:xfrm>
            <a:off x="5591944" y="5959990"/>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プレースホルダー 16">
            <a:extLst>
              <a:ext uri="{FF2B5EF4-FFF2-40B4-BE49-F238E27FC236}">
                <a16:creationId xmlns:a16="http://schemas.microsoft.com/office/drawing/2014/main" id="{6BE100E8-F9F4-465D-814B-F75ABFD61762}"/>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fontScale="92500"/>
          </a:bodyPr>
          <a:lstStyle/>
          <a:p>
            <a:r>
              <a:rPr lang="ja-JP" altLang="en-US" dirty="0">
                <a:latin typeface="メイリオ" panose="020B0604030504040204" pitchFamily="50" charset="-128"/>
                <a:ea typeface="メイリオ" panose="020B0604030504040204" pitchFamily="50" charset="-128"/>
              </a:rPr>
              <a:t>固定台帳データと農地台帳データの本番以降の地番に不整合が発生した場合、地番不一致を解消します。</a:t>
            </a:r>
          </a:p>
          <a:p>
            <a:r>
              <a:rPr lang="ja-JP" altLang="en-US" sz="1300" dirty="0">
                <a:latin typeface="メイリオ" panose="020B0604030504040204" pitchFamily="50" charset="-128"/>
                <a:ea typeface="メイリオ" panose="020B0604030504040204" pitchFamily="50" charset="-128"/>
              </a:rPr>
              <a:t>突合用</a:t>
            </a:r>
            <a:r>
              <a:rPr lang="en-US" altLang="ja-JP" sz="1300" dirty="0">
                <a:latin typeface="メイリオ" panose="020B0604030504040204" pitchFamily="50" charset="-128"/>
                <a:ea typeface="メイリオ" panose="020B0604030504040204" pitchFamily="50" charset="-128"/>
              </a:rPr>
              <a:t>CSV</a:t>
            </a:r>
            <a:r>
              <a:rPr lang="ja-JP" altLang="en-US" sz="1300" dirty="0">
                <a:latin typeface="メイリオ" panose="020B0604030504040204" pitchFamily="50" charset="-128"/>
                <a:ea typeface="メイリオ" panose="020B0604030504040204" pitchFamily="50" charset="-128"/>
              </a:rPr>
              <a:t>ファイルの取り込み＞</a:t>
            </a:r>
            <a:r>
              <a:rPr lang="ja-JP" altLang="en-US" sz="1400" dirty="0"/>
              <a:t>データ項目・コードの紐づけ</a:t>
            </a:r>
            <a:r>
              <a:rPr lang="ja-JP" altLang="en-US" sz="1300" dirty="0">
                <a:latin typeface="メイリオ" panose="020B0604030504040204" pitchFamily="50" charset="-128"/>
                <a:ea typeface="メイリオ" panose="020B0604030504040204" pitchFamily="50" charset="-128"/>
              </a:rPr>
              <a:t>＞レイアウトチェック＞</a:t>
            </a:r>
            <a:r>
              <a:rPr lang="ja-JP" altLang="en-US" sz="1300" b="1" dirty="0">
                <a:solidFill>
                  <a:srgbClr val="FF0000"/>
                </a:solidFill>
                <a:latin typeface="メイリオ" panose="020B0604030504040204" pitchFamily="50" charset="-128"/>
                <a:ea typeface="メイリオ" panose="020B0604030504040204" pitchFamily="50" charset="-128"/>
              </a:rPr>
              <a:t>地番不一致解消</a:t>
            </a:r>
            <a:r>
              <a:rPr lang="ja-JP" altLang="en-US" sz="1300" dirty="0">
                <a:latin typeface="メイリオ" panose="020B0604030504040204" pitchFamily="50" charset="-128"/>
                <a:ea typeface="メイリオ" panose="020B0604030504040204" pitchFamily="50" charset="-128"/>
              </a:rPr>
              <a:t>＞突合ルール設定＞突合処理実行＞突合結果アップロード</a:t>
            </a:r>
          </a:p>
        </p:txBody>
      </p:sp>
    </p:spTree>
    <p:extLst>
      <p:ext uri="{BB962C8B-B14F-4D97-AF65-F5344CB8AC3E}">
        <p14:creationId xmlns:p14="http://schemas.microsoft.com/office/powerpoint/2010/main" val="883868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A6D3F52-3D90-43D8-9BF6-D511118B8553}"/>
              </a:ext>
            </a:extLst>
          </p:cNvPr>
          <p:cNvPicPr>
            <a:picLocks noChangeAspect="1"/>
          </p:cNvPicPr>
          <p:nvPr/>
        </p:nvPicPr>
        <p:blipFill>
          <a:blip r:embed="rId3"/>
          <a:stretch>
            <a:fillRect/>
          </a:stretch>
        </p:blipFill>
        <p:spPr>
          <a:xfrm>
            <a:off x="212717" y="1639761"/>
            <a:ext cx="6825566" cy="5085183"/>
          </a:xfrm>
          <a:prstGeom prst="rect">
            <a:avLst/>
          </a:prstGeom>
        </p:spPr>
      </p:pic>
      <p:sp>
        <p:nvSpPr>
          <p:cNvPr id="9" name="正方形/長方形 8"/>
          <p:cNvSpPr>
            <a:spLocks noChangeArrowheads="1"/>
          </p:cNvSpPr>
          <p:nvPr/>
        </p:nvSpPr>
        <p:spPr bwMode="auto">
          <a:xfrm>
            <a:off x="263352" y="3472275"/>
            <a:ext cx="3312368" cy="172749"/>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dirty="0"/>
          </a:p>
        </p:txBody>
      </p:sp>
      <p:sp>
        <p:nvSpPr>
          <p:cNvPr id="2" name="タイトル 1"/>
          <p:cNvSpPr>
            <a:spLocks noGrp="1"/>
          </p:cNvSpPr>
          <p:nvPr>
            <p:ph type="title"/>
          </p:nvPr>
        </p:nvSpPr>
        <p:spPr/>
        <p:txBody>
          <a:bodyPr/>
          <a:lstStyle/>
          <a:p>
            <a:r>
              <a:rPr lang="en-US" altLang="ja-JP" dirty="0"/>
              <a:t>4-3-4. </a:t>
            </a:r>
            <a:r>
              <a:rPr lang="ja-JP" altLang="en-US" dirty="0"/>
              <a:t>地番不一致を解消する</a:t>
            </a:r>
            <a:endParaRPr kumimoji="1" lang="ja-JP" altLang="en-US" dirty="0"/>
          </a:p>
        </p:txBody>
      </p:sp>
      <p:sp>
        <p:nvSpPr>
          <p:cNvPr id="16" name="円/楕円 19">
            <a:extLst>
              <a:ext uri="{FF2B5EF4-FFF2-40B4-BE49-F238E27FC236}">
                <a16:creationId xmlns:a16="http://schemas.microsoft.com/office/drawing/2014/main" id="{45FF87B1-A981-4BB0-85B8-750061EFE3F5}"/>
              </a:ext>
            </a:extLst>
          </p:cNvPr>
          <p:cNvSpPr/>
          <p:nvPr/>
        </p:nvSpPr>
        <p:spPr>
          <a:xfrm>
            <a:off x="2927648" y="3852004"/>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D625DBC6-0774-42B0-9F7A-7091473DBA5A}"/>
              </a:ext>
            </a:extLst>
          </p:cNvPr>
          <p:cNvSpPr>
            <a:spLocks noChangeArrowheads="1"/>
          </p:cNvSpPr>
          <p:nvPr/>
        </p:nvSpPr>
        <p:spPr bwMode="auto">
          <a:xfrm>
            <a:off x="6237741" y="6381328"/>
            <a:ext cx="777060" cy="266611"/>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dirty="0"/>
          </a:p>
        </p:txBody>
      </p:sp>
      <p:sp>
        <p:nvSpPr>
          <p:cNvPr id="20" name="円/楕円 19">
            <a:extLst>
              <a:ext uri="{FF2B5EF4-FFF2-40B4-BE49-F238E27FC236}">
                <a16:creationId xmlns:a16="http://schemas.microsoft.com/office/drawing/2014/main" id="{760E3320-8A49-44B8-B756-8602F8C9BDDF}"/>
              </a:ext>
            </a:extLst>
          </p:cNvPr>
          <p:cNvSpPr/>
          <p:nvPr/>
        </p:nvSpPr>
        <p:spPr>
          <a:xfrm>
            <a:off x="5820954" y="6405729"/>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0B2EB52E-D76F-43B8-A3DE-3BD03B1ACF62}"/>
              </a:ext>
            </a:extLst>
          </p:cNvPr>
          <p:cNvSpPr txBox="1"/>
          <p:nvPr/>
        </p:nvSpPr>
        <p:spPr>
          <a:xfrm>
            <a:off x="7064596" y="1592352"/>
            <a:ext cx="493606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地番不一致一覧画面で以下の操作を行います。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①地番不一致の修正が完了すると、紐付け確定状況が更新されます。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②残りの地番不一致に関しても</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P61</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P62</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の操作を繰り返します。不一致解消が完了しましたら「次へ」を押下して「固定突合処理画」面に遷移します。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9"/>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地番不一致には本番までが一致する筆がリストアップされます。対応する筆が存在しないものについては、紐付けの必要はありません。</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9"/>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次ページ以降で地番不一致の概要や発生するパターンなどを例示します。</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9"/>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2" name="テキスト プレースホルダー 16">
            <a:extLst>
              <a:ext uri="{FF2B5EF4-FFF2-40B4-BE49-F238E27FC236}">
                <a16:creationId xmlns:a16="http://schemas.microsoft.com/office/drawing/2014/main" id="{AF6DE3BF-099D-4775-A009-83B181A6F8E1}"/>
              </a:ext>
            </a:extLst>
          </p:cNvPr>
          <p:cNvSpPr txBox="1">
            <a:spLocks noGrp="1"/>
          </p:cNvSpPr>
          <p:nvPr>
            <p:ph type="body" sz="quarter" idx="10"/>
          </p:nvPr>
        </p:nvSpPr>
        <p:spPr>
          <a:xfrm>
            <a:off x="417513" y="693738"/>
            <a:ext cx="11366500" cy="647700"/>
          </a:xfrm>
          <a:prstGeom prst="rect">
            <a:avLst/>
          </a:prstGeom>
          <a:solidFill>
            <a:schemeClr val="bg1">
              <a:lumMod val="95000"/>
            </a:schemeClr>
          </a:solidFill>
        </p:spPr>
        <p:txBody>
          <a:bodyPr wrap="square" rtlCol="0">
            <a:normAutofit fontScale="92500"/>
          </a:bodyPr>
          <a:lstStyle/>
          <a:p>
            <a:r>
              <a:rPr lang="ja-JP" altLang="en-US" dirty="0">
                <a:latin typeface="メイリオ" panose="020B0604030504040204" pitchFamily="50" charset="-128"/>
                <a:ea typeface="メイリオ" panose="020B0604030504040204" pitchFamily="50" charset="-128"/>
              </a:rPr>
              <a:t>固定台帳データと農地台帳データの本番以降の地番に不整合が発生した場合、地番不一致を解消します。</a:t>
            </a:r>
          </a:p>
          <a:p>
            <a:r>
              <a:rPr lang="ja-JP" altLang="en-US" sz="1300" dirty="0">
                <a:latin typeface="メイリオ" panose="020B0604030504040204" pitchFamily="50" charset="-128"/>
                <a:ea typeface="メイリオ" panose="020B0604030504040204" pitchFamily="50" charset="-128"/>
              </a:rPr>
              <a:t>突合用</a:t>
            </a:r>
            <a:r>
              <a:rPr lang="en-US" altLang="ja-JP" sz="1300" dirty="0">
                <a:latin typeface="メイリオ" panose="020B0604030504040204" pitchFamily="50" charset="-128"/>
                <a:ea typeface="メイリオ" panose="020B0604030504040204" pitchFamily="50" charset="-128"/>
              </a:rPr>
              <a:t>CSV</a:t>
            </a:r>
            <a:r>
              <a:rPr lang="ja-JP" altLang="en-US" sz="1300" dirty="0">
                <a:latin typeface="メイリオ" panose="020B0604030504040204" pitchFamily="50" charset="-128"/>
                <a:ea typeface="メイリオ" panose="020B0604030504040204" pitchFamily="50" charset="-128"/>
              </a:rPr>
              <a:t>ファイルの取り込み＞</a:t>
            </a:r>
            <a:r>
              <a:rPr lang="ja-JP" altLang="en-US" sz="1400" dirty="0"/>
              <a:t>データ項目・コードの紐づけ</a:t>
            </a:r>
            <a:r>
              <a:rPr lang="ja-JP" altLang="en-US" sz="1300" dirty="0">
                <a:latin typeface="メイリオ" panose="020B0604030504040204" pitchFamily="50" charset="-128"/>
                <a:ea typeface="メイリオ" panose="020B0604030504040204" pitchFamily="50" charset="-128"/>
              </a:rPr>
              <a:t>＞レイアウトチェック＞</a:t>
            </a:r>
            <a:r>
              <a:rPr lang="ja-JP" altLang="en-US" sz="1300" b="1" dirty="0">
                <a:solidFill>
                  <a:srgbClr val="FF0000"/>
                </a:solidFill>
                <a:latin typeface="メイリオ" panose="020B0604030504040204" pitchFamily="50" charset="-128"/>
                <a:ea typeface="メイリオ" panose="020B0604030504040204" pitchFamily="50" charset="-128"/>
              </a:rPr>
              <a:t>地番不一致解消</a:t>
            </a:r>
            <a:r>
              <a:rPr lang="ja-JP" altLang="en-US" sz="1300" dirty="0">
                <a:latin typeface="メイリオ" panose="020B0604030504040204" pitchFamily="50" charset="-128"/>
                <a:ea typeface="メイリオ" panose="020B0604030504040204" pitchFamily="50" charset="-128"/>
              </a:rPr>
              <a:t>＞突合ルール設定＞突合処理実行＞突合結果アップロード</a:t>
            </a:r>
          </a:p>
        </p:txBody>
      </p:sp>
    </p:spTree>
    <p:extLst>
      <p:ext uri="{BB962C8B-B14F-4D97-AF65-F5344CB8AC3E}">
        <p14:creationId xmlns:p14="http://schemas.microsoft.com/office/powerpoint/2010/main" val="22563650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4-3-4. </a:t>
            </a:r>
            <a:r>
              <a:rPr lang="ja-JP" altLang="en-US" dirty="0"/>
              <a:t>地番不一致を解消する</a:t>
            </a:r>
            <a:endParaRPr kumimoji="1" lang="ja-JP" altLang="en-US" dirty="0"/>
          </a:p>
        </p:txBody>
      </p:sp>
      <p:sp>
        <p:nvSpPr>
          <p:cNvPr id="19" name="テキスト ボックス 18">
            <a:extLst>
              <a:ext uri="{FF2B5EF4-FFF2-40B4-BE49-F238E27FC236}">
                <a16:creationId xmlns:a16="http://schemas.microsoft.com/office/drawing/2014/main" id="{66CBA081-F78B-4482-A1C5-63ED4AC084FB}"/>
              </a:ext>
            </a:extLst>
          </p:cNvPr>
          <p:cNvSpPr txBox="1"/>
          <p:nvPr/>
        </p:nvSpPr>
        <p:spPr>
          <a:xfrm>
            <a:off x="146834" y="728199"/>
            <a:ext cx="11898321" cy="1508105"/>
          </a:xfrm>
          <a:prstGeom prst="rect">
            <a:avLst/>
          </a:prstGeom>
          <a:noFill/>
        </p:spPr>
        <p:txBody>
          <a:bodyPr wrap="square" lIns="0" tIns="0" rIns="0" bIns="0" rtlCol="0">
            <a:spAutoFit/>
          </a:bodyPr>
          <a:lstStyle/>
          <a:p>
            <a:pPr defTabSz="457200"/>
            <a:r>
              <a:rPr lang="ja-JP" altLang="en-US" sz="1600" dirty="0">
                <a:solidFill>
                  <a:prstClr val="black"/>
                </a:solidFill>
                <a:latin typeface="メイリオ" panose="020B0604030504040204" pitchFamily="50" charset="-128"/>
                <a:ea typeface="メイリオ" panose="020B0604030504040204" pitchFamily="50" charset="-128"/>
              </a:rPr>
              <a:t>■地番不一致とは</a:t>
            </a:r>
            <a:endParaRPr lang="en-US" altLang="ja-JP" sz="1600" dirty="0">
              <a:solidFill>
                <a:prstClr val="black"/>
              </a:solidFill>
              <a:latin typeface="メイリオ" panose="020B0604030504040204" pitchFamily="50" charset="-128"/>
              <a:ea typeface="メイリオ" panose="020B0604030504040204" pitchFamily="50" charset="-128"/>
            </a:endParaRPr>
          </a:p>
          <a:p>
            <a:pPr indent="176213" defTabSz="457200"/>
            <a:r>
              <a:rPr lang="ja-JP" altLang="en-US" sz="1600" dirty="0">
                <a:solidFill>
                  <a:prstClr val="black"/>
                </a:solidFill>
                <a:latin typeface="メイリオ" panose="020B0604030504040204" pitchFamily="50" charset="-128"/>
                <a:ea typeface="メイリオ" panose="020B0604030504040204" pitchFamily="50" charset="-128"/>
              </a:rPr>
              <a:t>突合処理を行う際、固定台帳と農地台帳の地番がそれぞれ合致していた場合は「地番一致」となり、他のデータ項目の突合が可能となる。固定台帳と農地台帳の地番が異なる場合（本番以降の地番が異なる場合）は</a:t>
            </a:r>
            <a:r>
              <a:rPr lang="ja-JP" altLang="en-US" sz="1600" u="sng" dirty="0">
                <a:solidFill>
                  <a:prstClr val="black"/>
                </a:solidFill>
                <a:latin typeface="メイリオ" panose="020B0604030504040204" pitchFamily="50" charset="-128"/>
                <a:ea typeface="メイリオ" panose="020B0604030504040204" pitchFamily="50" charset="-128"/>
              </a:rPr>
              <a:t>「地番不一致」として突合処理は行わない</a:t>
            </a:r>
            <a:r>
              <a:rPr lang="ja-JP" altLang="en-US" sz="1600" dirty="0">
                <a:solidFill>
                  <a:prstClr val="black"/>
                </a:solidFill>
                <a:latin typeface="メイリオ" panose="020B0604030504040204" pitchFamily="50" charset="-128"/>
                <a:ea typeface="メイリオ" panose="020B0604030504040204" pitchFamily="50" charset="-128"/>
              </a:rPr>
              <a:t>。なお、</a:t>
            </a:r>
            <a:r>
              <a:rPr lang="ja-JP" altLang="en-US" sz="1600" u="sng" dirty="0">
                <a:solidFill>
                  <a:prstClr val="black"/>
                </a:solidFill>
                <a:latin typeface="メイリオ" panose="020B0604030504040204" pitchFamily="50" charset="-128"/>
                <a:ea typeface="メイリオ" panose="020B0604030504040204" pitchFamily="50" charset="-128"/>
              </a:rPr>
              <a:t>固定台帳で同一の地番が複数あった場合は地番重複となるが、地番重複の場合には解消しない限り、突合処理を進めることができない</a:t>
            </a:r>
            <a:r>
              <a:rPr lang="ja-JP" altLang="en-US" sz="1600" dirty="0">
                <a:solidFill>
                  <a:prstClr val="black"/>
                </a:solidFill>
                <a:latin typeface="メイリオ" panose="020B0604030504040204" pitchFamily="50" charset="-128"/>
                <a:ea typeface="メイリオ" panose="020B0604030504040204" pitchFamily="50" charset="-128"/>
              </a:rPr>
              <a:t>。</a:t>
            </a:r>
            <a:endParaRPr lang="en-US" altLang="ja-JP" sz="1600" dirty="0">
              <a:solidFill>
                <a:prstClr val="black"/>
              </a:solidFill>
              <a:latin typeface="メイリオ" panose="020B0604030504040204" pitchFamily="50" charset="-128"/>
              <a:ea typeface="メイリオ" panose="020B0604030504040204" pitchFamily="50" charset="-128"/>
            </a:endParaRPr>
          </a:p>
          <a:p>
            <a:pPr indent="176213" defTabSz="457200"/>
            <a:r>
              <a:rPr lang="ja-JP" altLang="ja-JP" sz="1600" dirty="0">
                <a:latin typeface="メイリオ" panose="020B0604030504040204" pitchFamily="50" charset="-128"/>
                <a:ea typeface="メイリオ" panose="020B0604030504040204" pitchFamily="50" charset="-128"/>
              </a:rPr>
              <a:t>字「山の上」本番「</a:t>
            </a:r>
            <a:r>
              <a:rPr lang="en-US" altLang="ja-JP" sz="1600" dirty="0">
                <a:latin typeface="メイリオ" panose="020B0604030504040204" pitchFamily="50" charset="-128"/>
                <a:ea typeface="メイリオ" panose="020B0604030504040204" pitchFamily="50" charset="-128"/>
              </a:rPr>
              <a:t>1000</a:t>
            </a:r>
            <a:r>
              <a:rPr lang="ja-JP" altLang="ja-JP" sz="1600" dirty="0">
                <a:latin typeface="メイリオ" panose="020B0604030504040204" pitchFamily="50" charset="-128"/>
                <a:ea typeface="メイリオ" panose="020B0604030504040204" pitchFamily="50" charset="-128"/>
              </a:rPr>
              <a:t>」の土地を用いて、地番一致と地番不一致となる事例を下表に示す。</a:t>
            </a:r>
            <a:endParaRPr lang="en-US" altLang="ja-JP" sz="1400" dirty="0">
              <a:solidFill>
                <a:prstClr val="black"/>
              </a:solidFill>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59D67D58-C77F-4052-A062-ED3DFAD96A67}"/>
              </a:ext>
            </a:extLst>
          </p:cNvPr>
          <p:cNvPicPr>
            <a:picLocks noChangeAspect="1"/>
          </p:cNvPicPr>
          <p:nvPr/>
        </p:nvPicPr>
        <p:blipFill>
          <a:blip r:embed="rId3"/>
          <a:stretch>
            <a:fillRect/>
          </a:stretch>
        </p:blipFill>
        <p:spPr>
          <a:xfrm>
            <a:off x="2711624" y="2236303"/>
            <a:ext cx="6120680" cy="4543625"/>
          </a:xfrm>
          <a:prstGeom prst="rect">
            <a:avLst/>
          </a:prstGeom>
        </p:spPr>
      </p:pic>
      <p:sp>
        <p:nvSpPr>
          <p:cNvPr id="3" name="テキスト ボックス 2">
            <a:extLst>
              <a:ext uri="{FF2B5EF4-FFF2-40B4-BE49-F238E27FC236}">
                <a16:creationId xmlns:a16="http://schemas.microsoft.com/office/drawing/2014/main" id="{9E61FB65-0DEF-CA34-2C72-9E7D54E6F853}"/>
              </a:ext>
            </a:extLst>
          </p:cNvPr>
          <p:cNvSpPr txBox="1"/>
          <p:nvPr/>
        </p:nvSpPr>
        <p:spPr>
          <a:xfrm>
            <a:off x="4295800" y="2264405"/>
            <a:ext cx="1152128" cy="461665"/>
          </a:xfrm>
          <a:prstGeom prst="rect">
            <a:avLst/>
          </a:prstGeom>
          <a:solidFill>
            <a:schemeClr val="bg1">
              <a:lumMod val="50000"/>
            </a:schemeClr>
          </a:solidFill>
        </p:spPr>
        <p:txBody>
          <a:bodyPr wrap="square" rtlCol="0">
            <a:spAutoFit/>
          </a:bodyPr>
          <a:lstStyle/>
          <a:p>
            <a:pPr algn="ctr"/>
            <a:r>
              <a:rPr kumimoji="1" lang="ja-JP" altLang="en-US" sz="800" b="1" dirty="0">
                <a:solidFill>
                  <a:schemeClr val="bg1"/>
                </a:solidFill>
                <a:latin typeface="メイリオ" panose="020B0604030504040204" pitchFamily="50" charset="-128"/>
                <a:ea typeface="メイリオ" panose="020B0604030504040204" pitchFamily="50" charset="-128"/>
              </a:rPr>
              <a:t>農業委員会サポート</a:t>
            </a:r>
            <a:endParaRPr kumimoji="1" lang="en-US" altLang="ja-JP" sz="800" b="1" dirty="0">
              <a:solidFill>
                <a:schemeClr val="bg1"/>
              </a:solidFill>
              <a:latin typeface="メイリオ" panose="020B0604030504040204" pitchFamily="50" charset="-128"/>
              <a:ea typeface="メイリオ" panose="020B0604030504040204" pitchFamily="50" charset="-128"/>
            </a:endParaRPr>
          </a:p>
          <a:p>
            <a:pPr algn="ctr"/>
            <a:endParaRPr kumimoji="1" lang="en-US" altLang="ja-JP" sz="8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800" b="1" dirty="0">
                <a:solidFill>
                  <a:schemeClr val="bg1"/>
                </a:solidFill>
                <a:latin typeface="メイリオ" panose="020B0604030504040204" pitchFamily="50" charset="-128"/>
                <a:ea typeface="メイリオ" panose="020B0604030504040204" pitchFamily="50" charset="-128"/>
              </a:rPr>
              <a:t>システム</a:t>
            </a:r>
          </a:p>
        </p:txBody>
      </p:sp>
    </p:spTree>
    <p:extLst>
      <p:ext uri="{BB962C8B-B14F-4D97-AF65-F5344CB8AC3E}">
        <p14:creationId xmlns:p14="http://schemas.microsoft.com/office/powerpoint/2010/main" val="2615794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12C4D36-8B70-4231-9DF2-71DC76CBB934}"/>
              </a:ext>
            </a:extLst>
          </p:cNvPr>
          <p:cNvSpPr>
            <a:spLocks noGrp="1"/>
          </p:cNvSpPr>
          <p:nvPr>
            <p:ph type="title"/>
          </p:nvPr>
        </p:nvSpPr>
        <p:spPr>
          <a:xfrm>
            <a:off x="417513" y="44450"/>
            <a:ext cx="9494837" cy="547688"/>
          </a:xfrm>
        </p:spPr>
        <p:txBody>
          <a:bodyPr/>
          <a:lstStyle/>
          <a:p>
            <a:r>
              <a:rPr lang="en-US" altLang="ja-JP" dirty="0"/>
              <a:t>4-3-4. </a:t>
            </a:r>
            <a:r>
              <a:rPr lang="ja-JP" altLang="en-US" dirty="0"/>
              <a:t>地番不一致を解消する</a:t>
            </a:r>
            <a:endParaRPr kumimoji="1" lang="ja-JP" altLang="en-US" dirty="0"/>
          </a:p>
        </p:txBody>
      </p:sp>
      <p:sp>
        <p:nvSpPr>
          <p:cNvPr id="5" name="テキスト ボックス 4">
            <a:extLst>
              <a:ext uri="{FF2B5EF4-FFF2-40B4-BE49-F238E27FC236}">
                <a16:creationId xmlns:a16="http://schemas.microsoft.com/office/drawing/2014/main" id="{B9F489A8-B90F-4A78-B300-7D3F90D70426}"/>
              </a:ext>
            </a:extLst>
          </p:cNvPr>
          <p:cNvSpPr txBox="1"/>
          <p:nvPr/>
        </p:nvSpPr>
        <p:spPr>
          <a:xfrm>
            <a:off x="146839" y="692696"/>
            <a:ext cx="11898321" cy="1231106"/>
          </a:xfrm>
          <a:prstGeom prst="rect">
            <a:avLst/>
          </a:prstGeom>
          <a:noFill/>
        </p:spPr>
        <p:txBody>
          <a:bodyPr wrap="square" lIns="0" tIns="0" rIns="0" bIns="0" rtlCol="0">
            <a:spAutoFit/>
          </a:bodyPr>
          <a:lstStyle/>
          <a:p>
            <a:pPr defTabSz="457200"/>
            <a:r>
              <a:rPr lang="ja-JP" altLang="en-US" sz="1600" dirty="0">
                <a:solidFill>
                  <a:prstClr val="black"/>
                </a:solidFill>
                <a:latin typeface="メイリオ" panose="020B0604030504040204" pitchFamily="50" charset="-128"/>
                <a:ea typeface="メイリオ" panose="020B0604030504040204" pitchFamily="50" charset="-128"/>
              </a:rPr>
              <a:t>■紐付け確定状況とは</a:t>
            </a:r>
            <a:endParaRPr lang="en-US" altLang="ja-JP" sz="1600" dirty="0">
              <a:solidFill>
                <a:prstClr val="black"/>
              </a:solidFill>
              <a:latin typeface="メイリオ" panose="020B0604030504040204" pitchFamily="50" charset="-128"/>
              <a:ea typeface="メイリオ" panose="020B0604030504040204" pitchFamily="50" charset="-128"/>
            </a:endParaRPr>
          </a:p>
          <a:p>
            <a:pPr defTabSz="457200"/>
            <a:r>
              <a:rPr lang="ja-JP" altLang="en-US" sz="1600" dirty="0">
                <a:solidFill>
                  <a:prstClr val="black"/>
                </a:solidFill>
                <a:latin typeface="メイリオ" panose="020B0604030504040204" pitchFamily="50" charset="-128"/>
                <a:ea typeface="メイリオ" panose="020B0604030504040204" pitchFamily="50" charset="-128"/>
              </a:rPr>
              <a:t>　地番不一致となっている土地について、紐付け作業の実施状況を表示します。</a:t>
            </a:r>
            <a:endParaRPr lang="en-US" altLang="ja-JP" sz="1600" dirty="0">
              <a:solidFill>
                <a:prstClr val="black"/>
              </a:solidFill>
              <a:latin typeface="メイリオ" panose="020B0604030504040204" pitchFamily="50" charset="-128"/>
              <a:ea typeface="メイリオ" panose="020B0604030504040204" pitchFamily="50" charset="-128"/>
            </a:endParaRPr>
          </a:p>
          <a:p>
            <a:pPr defTabSz="457200"/>
            <a:r>
              <a:rPr lang="ja-JP" altLang="en-US" sz="1600" dirty="0">
                <a:solidFill>
                  <a:prstClr val="black"/>
                </a:solidFill>
                <a:latin typeface="メイリオ" panose="020B0604030504040204" pitchFamily="50" charset="-128"/>
                <a:ea typeface="メイリオ" panose="020B0604030504040204" pitchFamily="50" charset="-128"/>
              </a:rPr>
              <a:t>　また、紐付け確定状況のパターンの概要と紐付け作業の指針は下表となっており、その土地での紐付け作業の必要性を把握すること可能です。</a:t>
            </a:r>
            <a:endParaRPr lang="en-US" altLang="ja-JP" sz="1600" dirty="0">
              <a:solidFill>
                <a:prstClr val="black"/>
              </a:solidFill>
              <a:latin typeface="メイリオ" panose="020B0604030504040204" pitchFamily="50" charset="-128"/>
              <a:ea typeface="メイリオ" panose="020B0604030504040204" pitchFamily="50" charset="-128"/>
            </a:endParaRPr>
          </a:p>
          <a:p>
            <a:pPr defTabSz="457200"/>
            <a:endParaRPr lang="en-US" altLang="ja-JP" sz="1600" dirty="0">
              <a:solidFill>
                <a:prstClr val="black"/>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28CE051B-B086-BF9A-D952-C6B7D845F111}"/>
              </a:ext>
            </a:extLst>
          </p:cNvPr>
          <p:cNvPicPr>
            <a:picLocks noChangeAspect="1"/>
          </p:cNvPicPr>
          <p:nvPr/>
        </p:nvPicPr>
        <p:blipFill>
          <a:blip r:embed="rId2"/>
          <a:stretch>
            <a:fillRect/>
          </a:stretch>
        </p:blipFill>
        <p:spPr>
          <a:xfrm>
            <a:off x="1055440" y="1925482"/>
            <a:ext cx="9853727" cy="4451014"/>
          </a:xfrm>
          <a:prstGeom prst="rect">
            <a:avLst/>
          </a:prstGeom>
        </p:spPr>
      </p:pic>
    </p:spTree>
    <p:extLst>
      <p:ext uri="{BB962C8B-B14F-4D97-AF65-F5344CB8AC3E}">
        <p14:creationId xmlns:p14="http://schemas.microsoft.com/office/powerpoint/2010/main" val="5564692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12C4D36-8B70-4231-9DF2-71DC76CBB934}"/>
              </a:ext>
            </a:extLst>
          </p:cNvPr>
          <p:cNvSpPr>
            <a:spLocks noGrp="1"/>
          </p:cNvSpPr>
          <p:nvPr>
            <p:ph type="title"/>
          </p:nvPr>
        </p:nvSpPr>
        <p:spPr>
          <a:xfrm>
            <a:off x="417513" y="44450"/>
            <a:ext cx="9494837" cy="547688"/>
          </a:xfrm>
        </p:spPr>
        <p:txBody>
          <a:bodyPr/>
          <a:lstStyle/>
          <a:p>
            <a:r>
              <a:rPr lang="en-US" altLang="ja-JP" dirty="0"/>
              <a:t>4-3-4. </a:t>
            </a:r>
            <a:r>
              <a:rPr lang="ja-JP" altLang="en-US" dirty="0"/>
              <a:t>地番不一致を解消する</a:t>
            </a:r>
            <a:endParaRPr kumimoji="1" lang="ja-JP" altLang="en-US" dirty="0"/>
          </a:p>
        </p:txBody>
      </p:sp>
      <p:sp>
        <p:nvSpPr>
          <p:cNvPr id="5" name="テキスト ボックス 4">
            <a:extLst>
              <a:ext uri="{FF2B5EF4-FFF2-40B4-BE49-F238E27FC236}">
                <a16:creationId xmlns:a16="http://schemas.microsoft.com/office/drawing/2014/main" id="{29E41012-22DD-4FC9-B980-638C5C2F0A16}"/>
              </a:ext>
            </a:extLst>
          </p:cNvPr>
          <p:cNvSpPr txBox="1"/>
          <p:nvPr/>
        </p:nvSpPr>
        <p:spPr>
          <a:xfrm>
            <a:off x="155122" y="692696"/>
            <a:ext cx="11898321" cy="1231106"/>
          </a:xfrm>
          <a:prstGeom prst="rect">
            <a:avLst/>
          </a:prstGeom>
          <a:noFill/>
        </p:spPr>
        <p:txBody>
          <a:bodyPr wrap="square" lIns="0" tIns="0" rIns="0" bIns="0" rtlCol="0">
            <a:spAutoFit/>
          </a:bodyPr>
          <a:lstStyle/>
          <a:p>
            <a:pPr defTabSz="457200"/>
            <a:r>
              <a:rPr lang="ja-JP" altLang="en-US" sz="1600" dirty="0">
                <a:solidFill>
                  <a:prstClr val="black"/>
                </a:solidFill>
                <a:latin typeface="メイリオ" panose="020B0604030504040204" pitchFamily="50" charset="-128"/>
                <a:ea typeface="メイリオ" panose="020B0604030504040204" pitchFamily="50" charset="-128"/>
              </a:rPr>
              <a:t>■紐付け用確認リストとは</a:t>
            </a:r>
            <a:endParaRPr lang="en-US" altLang="ja-JP" sz="1600" dirty="0">
              <a:solidFill>
                <a:prstClr val="black"/>
              </a:solidFill>
              <a:latin typeface="メイリオ" panose="020B0604030504040204" pitchFamily="50" charset="-128"/>
              <a:ea typeface="メイリオ" panose="020B0604030504040204" pitchFamily="50" charset="-128"/>
            </a:endParaRPr>
          </a:p>
          <a:p>
            <a:pPr defTabSz="457200"/>
            <a:r>
              <a:rPr lang="ja-JP" altLang="en-US" sz="1600" dirty="0">
                <a:solidFill>
                  <a:prstClr val="black"/>
                </a:solidFill>
                <a:latin typeface="メイリオ" panose="020B0604030504040204" pitchFamily="50" charset="-128"/>
                <a:ea typeface="メイリオ" panose="020B0604030504040204" pitchFamily="50" charset="-128"/>
              </a:rPr>
              <a:t>　地番不一致の原因確認を行うためのリストとなります。 リストは地番不一致画面の「内容確認／修正」で確認できるそれぞれの地番情報の一覧に加え、地番不一致の状態を分析した結果を</a:t>
            </a:r>
            <a:r>
              <a:rPr lang="en-US" altLang="ja-JP" sz="1600" dirty="0">
                <a:solidFill>
                  <a:prstClr val="black"/>
                </a:solidFill>
                <a:latin typeface="メイリオ" panose="020B0604030504040204" pitchFamily="50" charset="-128"/>
                <a:ea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rPr>
              <a:t>自動判別情報</a:t>
            </a:r>
            <a:r>
              <a:rPr lang="en-US" altLang="ja-JP" sz="1600" dirty="0">
                <a:solidFill>
                  <a:prstClr val="black"/>
                </a:solidFill>
                <a:latin typeface="メイリオ" panose="020B0604030504040204" pitchFamily="50" charset="-128"/>
                <a:ea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rPr>
              <a:t>として表示します。</a:t>
            </a:r>
            <a:endParaRPr lang="en-US" altLang="ja-JP" sz="1600" dirty="0">
              <a:solidFill>
                <a:prstClr val="black"/>
              </a:solidFill>
              <a:latin typeface="メイリオ" panose="020B0604030504040204" pitchFamily="50" charset="-128"/>
              <a:ea typeface="メイリオ" panose="020B0604030504040204" pitchFamily="50" charset="-128"/>
            </a:endParaRPr>
          </a:p>
          <a:p>
            <a:pPr defTabSz="457200"/>
            <a:r>
              <a:rPr lang="ja-JP" altLang="en-US" sz="1600" dirty="0">
                <a:solidFill>
                  <a:prstClr val="black"/>
                </a:solidFill>
                <a:latin typeface="メイリオ" panose="020B0604030504040204" pitchFamily="50" charset="-128"/>
                <a:ea typeface="メイリオ" panose="020B0604030504040204" pitchFamily="50" charset="-128"/>
              </a:rPr>
              <a:t>「自動判別情報」のデータパターンと紐付けの対応指針は下表となっており、紐付け作業の必要性のある土地かどうかを確認することができます。</a:t>
            </a:r>
            <a:endParaRPr lang="en-US" altLang="ja-JP" sz="1600" dirty="0">
              <a:solidFill>
                <a:prstClr val="black"/>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61E122CA-ABCC-A368-5BB6-A4166F752A00}"/>
              </a:ext>
            </a:extLst>
          </p:cNvPr>
          <p:cNvPicPr>
            <a:picLocks noChangeAspect="1"/>
          </p:cNvPicPr>
          <p:nvPr/>
        </p:nvPicPr>
        <p:blipFill>
          <a:blip r:embed="rId2"/>
          <a:stretch>
            <a:fillRect/>
          </a:stretch>
        </p:blipFill>
        <p:spPr>
          <a:xfrm>
            <a:off x="2182102" y="1921676"/>
            <a:ext cx="7442290" cy="4936323"/>
          </a:xfrm>
          <a:prstGeom prst="rect">
            <a:avLst/>
          </a:prstGeom>
        </p:spPr>
      </p:pic>
    </p:spTree>
    <p:extLst>
      <p:ext uri="{BB962C8B-B14F-4D97-AF65-F5344CB8AC3E}">
        <p14:creationId xmlns:p14="http://schemas.microsoft.com/office/powerpoint/2010/main" val="29808781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574414-3D2A-42AF-BD88-964832C7F9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352" y="1434777"/>
            <a:ext cx="7176840" cy="5120618"/>
          </a:xfrm>
          <a:prstGeom prst="rect">
            <a:avLst/>
          </a:prstGeom>
        </p:spPr>
      </p:pic>
      <p:sp>
        <p:nvSpPr>
          <p:cNvPr id="17" name="正方形/長方形 16"/>
          <p:cNvSpPr>
            <a:spLocks noChangeArrowheads="1"/>
          </p:cNvSpPr>
          <p:nvPr/>
        </p:nvSpPr>
        <p:spPr bwMode="auto">
          <a:xfrm>
            <a:off x="417513" y="2284962"/>
            <a:ext cx="792088" cy="15698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3" name="テキスト ボックス 12"/>
          <p:cNvSpPr txBox="1"/>
          <p:nvPr/>
        </p:nvSpPr>
        <p:spPr>
          <a:xfrm>
            <a:off x="7608168" y="1556792"/>
            <a:ext cx="4507458"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固定突合処理画面が表示されたら、必要に応じて突合ルールの設定を行います。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「突合ルール設定」を押下し、固定突合ルール設定画面を表示します。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5" name="円/楕円 19"/>
          <p:cNvSpPr/>
          <p:nvPr/>
        </p:nvSpPr>
        <p:spPr>
          <a:xfrm>
            <a:off x="17631" y="2159004"/>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4-3-5. </a:t>
            </a:r>
            <a:r>
              <a:rPr lang="ja-JP" altLang="en-US" dirty="0"/>
              <a:t>突合ルールを設定する</a:t>
            </a:r>
            <a:endParaRPr kumimoji="1" lang="ja-JP" altLang="en-US" dirty="0"/>
          </a:p>
        </p:txBody>
      </p:sp>
      <p:sp>
        <p:nvSpPr>
          <p:cNvPr id="14" name="テキスト プレースホルダー 13"/>
          <p:cNvSpPr txBox="1">
            <a:spLocks noGrp="1"/>
          </p:cNvSpPr>
          <p:nvPr>
            <p:ph type="body" sz="quarter" idx="10"/>
          </p:nvPr>
        </p:nvSpPr>
        <p:spPr>
          <a:prstGeom prst="rect">
            <a:avLst/>
          </a:prstGeom>
          <a:solidFill>
            <a:schemeClr val="bg1">
              <a:lumMod val="95000"/>
            </a:schemeClr>
          </a:solidFill>
        </p:spPr>
        <p:txBody>
          <a:bodyPr wrap="square" rtlCol="0">
            <a:normAutofit fontScale="92500"/>
          </a:bodyPr>
          <a:lstStyle/>
          <a:p>
            <a:r>
              <a:rPr lang="ja-JP" altLang="en-US" dirty="0">
                <a:latin typeface="メイリオ" panose="020B0604030504040204" pitchFamily="50" charset="-128"/>
                <a:ea typeface="メイリオ" panose="020B0604030504040204" pitchFamily="50" charset="-128"/>
              </a:rPr>
              <a:t>突合処理を実行する前に、必要に応じて突合ルールの設定を行います。</a:t>
            </a:r>
            <a:endParaRPr lang="en-US" altLang="ja-JP" dirty="0">
              <a:latin typeface="メイリオ" panose="020B0604030504040204" pitchFamily="50" charset="-128"/>
              <a:ea typeface="メイリオ" panose="020B0604030504040204" pitchFamily="50" charset="-128"/>
            </a:endParaRPr>
          </a:p>
          <a:p>
            <a:r>
              <a:rPr lang="ja-JP" altLang="en-US" sz="1300" dirty="0"/>
              <a:t>突合用</a:t>
            </a:r>
            <a:r>
              <a:rPr lang="en-US" altLang="ja-JP" sz="1300" dirty="0"/>
              <a:t>CSV</a:t>
            </a:r>
            <a:r>
              <a:rPr lang="ja-JP" altLang="en-US" sz="1300" dirty="0"/>
              <a:t>ファイルの取り込み＞</a:t>
            </a:r>
            <a:r>
              <a:rPr lang="ja-JP" altLang="en-US" sz="1400" dirty="0"/>
              <a:t>データ項目・コードの紐づけ</a:t>
            </a:r>
            <a:r>
              <a:rPr lang="ja-JP" altLang="en-US" sz="1300" dirty="0"/>
              <a:t>＞レイアウトチェック地番</a:t>
            </a:r>
            <a:r>
              <a:rPr lang="ja-JP" altLang="en-US" sz="1300" dirty="0">
                <a:latin typeface="メイリオ" panose="020B0604030504040204" pitchFamily="50" charset="-128"/>
                <a:ea typeface="メイリオ" panose="020B0604030504040204" pitchFamily="50" charset="-128"/>
              </a:rPr>
              <a:t>不一致解消＞</a:t>
            </a:r>
            <a:r>
              <a:rPr lang="ja-JP" altLang="en-US" sz="1300" b="1" dirty="0">
                <a:solidFill>
                  <a:srgbClr val="FF0000"/>
                </a:solidFill>
                <a:latin typeface="メイリオ" panose="020B0604030504040204" pitchFamily="50" charset="-128"/>
                <a:ea typeface="メイリオ" panose="020B0604030504040204" pitchFamily="50" charset="-128"/>
              </a:rPr>
              <a:t>突合ルール設定</a:t>
            </a:r>
            <a:r>
              <a:rPr lang="ja-JP" altLang="en-US" sz="1300" dirty="0">
                <a:latin typeface="メイリオ" panose="020B0604030504040204" pitchFamily="50" charset="-128"/>
                <a:ea typeface="メイリオ" panose="020B0604030504040204" pitchFamily="50" charset="-128"/>
              </a:rPr>
              <a:t>＞突合処理実行＞突合結果アップロード</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117851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8685D619-72F7-4462-88CB-1E7C0191441A}"/>
              </a:ext>
            </a:extLst>
          </p:cNvPr>
          <p:cNvPicPr>
            <a:picLocks noChangeAspect="1"/>
          </p:cNvPicPr>
          <p:nvPr/>
        </p:nvPicPr>
        <p:blipFill>
          <a:blip r:embed="rId3"/>
          <a:stretch>
            <a:fillRect/>
          </a:stretch>
        </p:blipFill>
        <p:spPr>
          <a:xfrm>
            <a:off x="152546" y="1398958"/>
            <a:ext cx="7063596" cy="5301208"/>
          </a:xfrm>
          <a:prstGeom prst="rect">
            <a:avLst/>
          </a:prstGeom>
        </p:spPr>
      </p:pic>
      <p:sp>
        <p:nvSpPr>
          <p:cNvPr id="17" name="正方形/長方形 16"/>
          <p:cNvSpPr>
            <a:spLocks noChangeArrowheads="1"/>
          </p:cNvSpPr>
          <p:nvPr/>
        </p:nvSpPr>
        <p:spPr bwMode="auto">
          <a:xfrm>
            <a:off x="152546" y="2054689"/>
            <a:ext cx="7167590" cy="470283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5" name="円/楕円 19"/>
          <p:cNvSpPr/>
          <p:nvPr/>
        </p:nvSpPr>
        <p:spPr>
          <a:xfrm>
            <a:off x="5132714" y="1673868"/>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4-3-5. </a:t>
            </a:r>
            <a:r>
              <a:rPr lang="ja-JP" altLang="en-US" dirty="0"/>
              <a:t>突合ルールを設定する</a:t>
            </a:r>
            <a:endParaRPr kumimoji="1" lang="ja-JP" altLang="en-US" dirty="0"/>
          </a:p>
        </p:txBody>
      </p:sp>
      <p:sp>
        <p:nvSpPr>
          <p:cNvPr id="14" name="テキスト プレースホルダー 13"/>
          <p:cNvSpPr txBox="1">
            <a:spLocks noGrp="1"/>
          </p:cNvSpPr>
          <p:nvPr>
            <p:ph type="body" sz="quarter" idx="10"/>
          </p:nvPr>
        </p:nvSpPr>
        <p:spPr>
          <a:xfrm>
            <a:off x="402170" y="650494"/>
            <a:ext cx="11366500" cy="647725"/>
          </a:xfrm>
          <a:prstGeom prst="rect">
            <a:avLst/>
          </a:prstGeom>
          <a:solidFill>
            <a:schemeClr val="bg1">
              <a:lumMod val="95000"/>
            </a:schemeClr>
          </a:solidFill>
        </p:spPr>
        <p:txBody>
          <a:bodyPr wrap="square" rtlCol="0">
            <a:normAutofit fontScale="92500"/>
          </a:bodyPr>
          <a:lstStyle/>
          <a:p>
            <a:r>
              <a:rPr lang="ja-JP" altLang="en-US" dirty="0">
                <a:latin typeface="メイリオ" panose="020B0604030504040204" pitchFamily="50" charset="-128"/>
                <a:ea typeface="メイリオ" panose="020B0604030504040204" pitchFamily="50" charset="-128"/>
              </a:rPr>
              <a:t>突合処理を実行する前に、必要に応じて突合ルールの設定を行います。</a:t>
            </a:r>
            <a:endParaRPr lang="en-US" altLang="ja-JP" dirty="0">
              <a:latin typeface="メイリオ" panose="020B0604030504040204" pitchFamily="50" charset="-128"/>
              <a:ea typeface="メイリオ" panose="020B0604030504040204" pitchFamily="50" charset="-128"/>
            </a:endParaRPr>
          </a:p>
          <a:p>
            <a:r>
              <a:rPr lang="ja-JP" altLang="en-US" sz="1300" dirty="0"/>
              <a:t>突合用</a:t>
            </a:r>
            <a:r>
              <a:rPr lang="en-US" altLang="ja-JP" sz="1300" dirty="0"/>
              <a:t>CSV</a:t>
            </a:r>
            <a:r>
              <a:rPr lang="ja-JP" altLang="en-US" sz="1300" dirty="0"/>
              <a:t>ファイルの取り込み＞</a:t>
            </a:r>
            <a:r>
              <a:rPr lang="ja-JP" altLang="en-US" sz="1400" dirty="0"/>
              <a:t>データ項目・コードの紐づけ</a:t>
            </a:r>
            <a:r>
              <a:rPr lang="ja-JP" altLang="en-US" sz="1300" dirty="0"/>
              <a:t>＞レイアウトチェック地番</a:t>
            </a:r>
            <a:r>
              <a:rPr lang="ja-JP" altLang="en-US" sz="1300" dirty="0">
                <a:latin typeface="メイリオ" panose="020B0604030504040204" pitchFamily="50" charset="-128"/>
                <a:ea typeface="メイリオ" panose="020B0604030504040204" pitchFamily="50" charset="-128"/>
              </a:rPr>
              <a:t>不一致解消＞</a:t>
            </a:r>
            <a:r>
              <a:rPr lang="ja-JP" altLang="en-US" sz="1300" b="1" dirty="0">
                <a:solidFill>
                  <a:srgbClr val="FF0000"/>
                </a:solidFill>
                <a:latin typeface="メイリオ" panose="020B0604030504040204" pitchFamily="50" charset="-128"/>
                <a:ea typeface="メイリオ" panose="020B0604030504040204" pitchFamily="50" charset="-128"/>
              </a:rPr>
              <a:t>突合ルール設定</a:t>
            </a:r>
            <a:r>
              <a:rPr lang="ja-JP" altLang="en-US" sz="1300" dirty="0">
                <a:latin typeface="メイリオ" panose="020B0604030504040204" pitchFamily="50" charset="-128"/>
                <a:ea typeface="メイリオ" panose="020B0604030504040204" pitchFamily="50" charset="-128"/>
              </a:rPr>
              <a:t>＞突合処理実行＞突合結果アップロード</a:t>
            </a:r>
            <a:endParaRPr lang="ja-JP" altLang="en-US"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8B18510-1275-4D64-BFC9-AF1990427DB6}"/>
              </a:ext>
            </a:extLst>
          </p:cNvPr>
          <p:cNvSpPr txBox="1"/>
          <p:nvPr/>
        </p:nvSpPr>
        <p:spPr>
          <a:xfrm>
            <a:off x="7862451" y="1356255"/>
            <a:ext cx="4177003" cy="52937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固定突合ルール設定画面が表示されたら、必要に応じて突合ルールの設定を行います。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①固定突合ルール設定画面で以下の設定を行うことが可能です。備考を参照し、突合するためのルールを設定します。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latin typeface="Meiryo" panose="020B0604030504040204" pitchFamily="50" charset="-128"/>
                <a:ea typeface="Meiryo" panose="020B0604030504040204" pitchFamily="50" charset="-128"/>
              </a:rPr>
              <a:t>・取り込むデータはいつ時点の固定台帳ですか？</a:t>
            </a:r>
            <a:endParaRPr lang="en-US" altLang="ja-JP" sz="1400" dirty="0">
              <a:latin typeface="Meiryo" panose="020B0604030504040204" pitchFamily="50" charset="-128"/>
              <a:ea typeface="Meiryo" panose="020B0604030504040204" pitchFamily="50" charset="-128"/>
            </a:endParaRPr>
          </a:p>
          <a:p>
            <a:r>
              <a:rPr lang="ja-JP" altLang="en-US" sz="1400" dirty="0">
                <a:latin typeface="Meiryo" panose="020B0604030504040204" pitchFamily="50" charset="-128"/>
                <a:ea typeface="Meiryo" panose="020B0604030504040204" pitchFamily="50" charset="-128"/>
              </a:rPr>
              <a:t>・固定台帳に存在しないデータを農地台帳から削除しますか？</a:t>
            </a:r>
            <a:endParaRPr lang="en-US" altLang="ja-JP" sz="1400" dirty="0">
              <a:latin typeface="Meiryo" panose="020B0604030504040204" pitchFamily="50" charset="-128"/>
              <a:ea typeface="Meiryo" panose="020B0604030504040204" pitchFamily="50" charset="-128"/>
            </a:endParaRPr>
          </a:p>
          <a:p>
            <a:r>
              <a:rPr lang="ja-JP" altLang="en-US" sz="1400" dirty="0">
                <a:latin typeface="Meiryo" panose="020B0604030504040204" pitchFamily="50" charset="-128"/>
                <a:ea typeface="Meiryo" panose="020B0604030504040204" pitchFamily="50" charset="-128"/>
              </a:rPr>
              <a:t>・農地台帳から、納税猶予、特定処分農地を削除しますか？</a:t>
            </a:r>
            <a:endParaRPr lang="en-US" altLang="ja-JP" sz="1400" dirty="0">
              <a:latin typeface="Meiryo" panose="020B0604030504040204" pitchFamily="50" charset="-128"/>
              <a:ea typeface="Meiryo" panose="020B0604030504040204" pitchFamily="50" charset="-128"/>
            </a:endParaRPr>
          </a:p>
          <a:p>
            <a:r>
              <a:rPr lang="ja-JP" altLang="en-US" sz="1400" dirty="0">
                <a:latin typeface="Meiryo" panose="020B0604030504040204" pitchFamily="50" charset="-128"/>
                <a:ea typeface="Meiryo" panose="020B0604030504040204" pitchFamily="50" charset="-128"/>
              </a:rPr>
              <a:t>・農地台帳から権利設定（貸付、経由転貸）がされている農地を削除しますか？</a:t>
            </a:r>
            <a:endParaRPr lang="en-US" altLang="ja-JP" sz="1400" dirty="0">
              <a:latin typeface="Meiryo" panose="020B0604030504040204" pitchFamily="50" charset="-128"/>
              <a:ea typeface="Meiryo" panose="020B0604030504040204" pitchFamily="50" charset="-128"/>
            </a:endParaRPr>
          </a:p>
          <a:p>
            <a:r>
              <a:rPr lang="ja-JP" altLang="en-US" sz="1400" dirty="0">
                <a:latin typeface="Meiryo" panose="020B0604030504040204" pitchFamily="50" charset="-128"/>
                <a:ea typeface="Meiryo" panose="020B0604030504040204" pitchFamily="50" charset="-128"/>
              </a:rPr>
              <a:t>・農地台帳から転用形態が設定されている農地を削除しますか？</a:t>
            </a:r>
            <a:endParaRPr lang="en-US" altLang="ja-JP" sz="1400" dirty="0">
              <a:latin typeface="Meiryo" panose="020B0604030504040204" pitchFamily="50" charset="-128"/>
              <a:ea typeface="Meiryo" panose="020B0604030504040204" pitchFamily="50" charset="-128"/>
            </a:endParaRPr>
          </a:p>
          <a:p>
            <a:r>
              <a:rPr lang="ja-JP" altLang="en-US" sz="1400" dirty="0">
                <a:latin typeface="Meiryo" panose="020B0604030504040204" pitchFamily="50" charset="-128"/>
                <a:ea typeface="Meiryo" panose="020B0604030504040204" pitchFamily="50" charset="-128"/>
              </a:rPr>
              <a:t>・固定台帳の課税地目を農地台帳の現況地目に、固定台帳の課税面積を農地台帳の登記簿面積の内訳に反映しますか？（面積は現況面積にも同時に反映可能です）</a:t>
            </a:r>
            <a:endParaRPr lang="en-US" altLang="ja-JP" sz="1400" dirty="0">
              <a:latin typeface="Meiryo" panose="020B0604030504040204" pitchFamily="50" charset="-128"/>
              <a:ea typeface="Meiryo" panose="020B0604030504040204" pitchFamily="50" charset="-128"/>
            </a:endParaRPr>
          </a:p>
          <a:p>
            <a:endParaRPr lang="ja-JP" altLang="en-US" sz="1200" dirty="0">
              <a:latin typeface="Meiryo" panose="020B0604030504040204" pitchFamily="50" charset="-128"/>
              <a:ea typeface="Meiryo"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②設定が完了したら、「保存して閉じる」を押下し、固定突合処理画面に戻ります。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F787BC8F-ADF4-41E8-A429-8C99660EA718}"/>
              </a:ext>
            </a:extLst>
          </p:cNvPr>
          <p:cNvSpPr>
            <a:spLocks noChangeArrowheads="1"/>
          </p:cNvSpPr>
          <p:nvPr/>
        </p:nvSpPr>
        <p:spPr bwMode="auto">
          <a:xfrm>
            <a:off x="6272912" y="6273270"/>
            <a:ext cx="983464" cy="428920"/>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1" name="円/楕円 19">
            <a:extLst>
              <a:ext uri="{FF2B5EF4-FFF2-40B4-BE49-F238E27FC236}">
                <a16:creationId xmlns:a16="http://schemas.microsoft.com/office/drawing/2014/main" id="{D589BAF7-71BF-4961-B546-3543768FAECA}"/>
              </a:ext>
            </a:extLst>
          </p:cNvPr>
          <p:cNvSpPr/>
          <p:nvPr/>
        </p:nvSpPr>
        <p:spPr>
          <a:xfrm>
            <a:off x="5919089" y="6277961"/>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329396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76870EE-1291-4F40-8BD7-D690041BF0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493" y="1479313"/>
            <a:ext cx="7320136" cy="4499237"/>
          </a:xfrm>
          <a:prstGeom prst="rect">
            <a:avLst/>
          </a:prstGeom>
        </p:spPr>
      </p:pic>
      <p:sp>
        <p:nvSpPr>
          <p:cNvPr id="17" name="正方形/長方形 16"/>
          <p:cNvSpPr>
            <a:spLocks noChangeArrowheads="1"/>
          </p:cNvSpPr>
          <p:nvPr/>
        </p:nvSpPr>
        <p:spPr bwMode="auto">
          <a:xfrm>
            <a:off x="738881" y="2091295"/>
            <a:ext cx="792088" cy="260769"/>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5" name="正方形/長方形 24"/>
          <p:cNvSpPr>
            <a:spLocks noChangeArrowheads="1"/>
          </p:cNvSpPr>
          <p:nvPr/>
        </p:nvSpPr>
        <p:spPr bwMode="auto">
          <a:xfrm>
            <a:off x="687950" y="3155655"/>
            <a:ext cx="468052" cy="2030807"/>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3" name="テキスト ボックス 12"/>
          <p:cNvSpPr txBox="1"/>
          <p:nvPr/>
        </p:nvSpPr>
        <p:spPr>
          <a:xfrm>
            <a:off x="7468629" y="1479313"/>
            <a:ext cx="4690504" cy="43396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固定突合処理画面にてダウンロードした農地台帳データとの突合処理を実行します。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突合実行ボタンを押下し、突合処理を実行します。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突合結果がリスト表示されます。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ピンク色になっている箇所が変更があった項目です。また、行先頭の文言は以下のようになります。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・「新規」→固定台帳のみに存在する場合</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・「更新」→地番データをキーとして固定台帳と農地台帳の内容に差異がある（変更がある）場合</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・「削除」→農地台帳のみに存在する場合</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突合ルール設定で「固定台帳に存在しないデータを農地台帳から削除する」とした場合のみ発生します。</a:t>
            </a:r>
          </a:p>
        </p:txBody>
      </p:sp>
      <p:sp>
        <p:nvSpPr>
          <p:cNvPr id="15" name="円/楕円 19"/>
          <p:cNvSpPr/>
          <p:nvPr/>
        </p:nvSpPr>
        <p:spPr>
          <a:xfrm>
            <a:off x="331539" y="1592718"/>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9"/>
          <p:cNvSpPr/>
          <p:nvPr/>
        </p:nvSpPr>
        <p:spPr>
          <a:xfrm>
            <a:off x="4677265" y="2571226"/>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284333" y="4319207"/>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4-3-6. </a:t>
            </a:r>
            <a:r>
              <a:rPr lang="ja-JP" altLang="en-US" dirty="0"/>
              <a:t>突合処理を実行する（</a:t>
            </a:r>
            <a:r>
              <a:rPr lang="en-US" altLang="ja-JP" dirty="0"/>
              <a:t>1/4</a:t>
            </a:r>
            <a:r>
              <a:rPr lang="ja-JP" altLang="en-US" dirty="0"/>
              <a:t>）</a:t>
            </a:r>
            <a:endParaRPr kumimoji="1" lang="ja-JP" altLang="en-US" dirty="0"/>
          </a:p>
        </p:txBody>
      </p:sp>
      <p:sp>
        <p:nvSpPr>
          <p:cNvPr id="18" name="テキスト プレースホルダー 17"/>
          <p:cNvSpPr txBox="1">
            <a:spLocks noGrp="1"/>
          </p:cNvSpPr>
          <p:nvPr>
            <p:ph type="body" sz="quarter" idx="10"/>
          </p:nvPr>
        </p:nvSpPr>
        <p:spPr>
          <a:prstGeom prst="rect">
            <a:avLst/>
          </a:prstGeom>
          <a:solidFill>
            <a:schemeClr val="bg1">
              <a:lumMod val="95000"/>
            </a:schemeClr>
          </a:solidFill>
        </p:spPr>
        <p:txBody>
          <a:bodyPr wrap="square" rtlCol="0">
            <a:normAutofit fontScale="92500"/>
          </a:bodyPr>
          <a:lstStyle/>
          <a:p>
            <a:r>
              <a:rPr lang="ja-JP" altLang="en-US" dirty="0">
                <a:latin typeface="メイリオ" panose="020B0604030504040204" pitchFamily="50" charset="-128"/>
                <a:ea typeface="メイリオ" panose="020B0604030504040204" pitchFamily="50" charset="-128"/>
              </a:rPr>
              <a:t>レイアウトチェック・地番不一致の解消が完了した後、突合処理を実行します。</a:t>
            </a:r>
            <a:endParaRPr lang="en-US" altLang="ja-JP"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突合用</a:t>
            </a:r>
            <a:r>
              <a:rPr lang="en-US" altLang="ja-JP" sz="1300" dirty="0">
                <a:latin typeface="メイリオ" panose="020B0604030504040204" pitchFamily="50" charset="-128"/>
                <a:ea typeface="メイリオ" panose="020B0604030504040204" pitchFamily="50" charset="-128"/>
              </a:rPr>
              <a:t>CSV</a:t>
            </a:r>
            <a:r>
              <a:rPr lang="ja-JP" altLang="en-US" sz="1300" dirty="0">
                <a:latin typeface="メイリオ" panose="020B0604030504040204" pitchFamily="50" charset="-128"/>
                <a:ea typeface="メイリオ" panose="020B0604030504040204" pitchFamily="50" charset="-128"/>
              </a:rPr>
              <a:t>ファイルの取り込み</a:t>
            </a:r>
            <a:r>
              <a:rPr lang="ja-JP" altLang="en-US" sz="1300" dirty="0"/>
              <a:t>＞データ項目・コードの紐づけ＞</a:t>
            </a:r>
            <a:r>
              <a:rPr lang="ja-JP" altLang="en-US" sz="1300" dirty="0">
                <a:latin typeface="メイリオ" panose="020B0604030504040204" pitchFamily="50" charset="-128"/>
                <a:ea typeface="メイリオ" panose="020B0604030504040204" pitchFamily="50" charset="-128"/>
              </a:rPr>
              <a:t>レイアウトチェック＞地番不一致解消＞突合ルール設定＞</a:t>
            </a:r>
            <a:r>
              <a:rPr lang="ja-JP" altLang="en-US" sz="1300" b="1" dirty="0">
                <a:solidFill>
                  <a:srgbClr val="FF0000"/>
                </a:solidFill>
                <a:latin typeface="メイリオ" panose="020B0604030504040204" pitchFamily="50" charset="-128"/>
                <a:ea typeface="メイリオ" panose="020B0604030504040204" pitchFamily="50" charset="-128"/>
              </a:rPr>
              <a:t>突合処理実行</a:t>
            </a:r>
            <a:r>
              <a:rPr lang="ja-JP" altLang="en-US" sz="1300" dirty="0">
                <a:latin typeface="メイリオ" panose="020B0604030504040204" pitchFamily="50" charset="-128"/>
                <a:ea typeface="メイリオ" panose="020B0604030504040204" pitchFamily="50" charset="-128"/>
              </a:rPr>
              <a:t>＞突合結果アップロード</a:t>
            </a:r>
          </a:p>
        </p:txBody>
      </p:sp>
      <p:sp>
        <p:nvSpPr>
          <p:cNvPr id="19" name="正方形/長方形 18">
            <a:extLst>
              <a:ext uri="{FF2B5EF4-FFF2-40B4-BE49-F238E27FC236}">
                <a16:creationId xmlns:a16="http://schemas.microsoft.com/office/drawing/2014/main" id="{19C8199F-E018-46CD-98C2-95EEC8C10216}"/>
              </a:ext>
            </a:extLst>
          </p:cNvPr>
          <p:cNvSpPr>
            <a:spLocks noChangeArrowheads="1"/>
          </p:cNvSpPr>
          <p:nvPr/>
        </p:nvSpPr>
        <p:spPr bwMode="auto">
          <a:xfrm>
            <a:off x="219898" y="2927483"/>
            <a:ext cx="7056784" cy="2319284"/>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Tree>
    <p:extLst>
      <p:ext uri="{BB962C8B-B14F-4D97-AF65-F5344CB8AC3E}">
        <p14:creationId xmlns:p14="http://schemas.microsoft.com/office/powerpoint/2010/main" val="378840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7531532" y="1484784"/>
            <a:ext cx="4507458"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住基固定突合アプリをインストールします。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Windows </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によって </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PC </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が保護されました」のメッセージが表示された場合は、「詳細情報」をクリックします。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詳細情報をクリックすると「実行」が表示されますのでクリックします。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インストールが完了すると、アプリのログイン画面が表示されます。</a:t>
            </a:r>
          </a:p>
          <a:p>
            <a:pPr marL="342900" indent="-342900">
              <a:buFont typeface="+mj-ea"/>
              <a:buAutoNum type="circleNumDbPlain"/>
            </a:pPr>
            <a:endParaRPr lang="ja-JP" altLang="en-US"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定期的なバージョンアップが発生するため、原則として上記の</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URL</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から毎回起動するようにしてください。</a:t>
            </a:r>
          </a:p>
        </p:txBody>
      </p:sp>
      <p:sp>
        <p:nvSpPr>
          <p:cNvPr id="3" name="タイトル 2"/>
          <p:cNvSpPr>
            <a:spLocks noGrp="1"/>
          </p:cNvSpPr>
          <p:nvPr>
            <p:ph type="title"/>
          </p:nvPr>
        </p:nvSpPr>
        <p:spPr/>
        <p:txBody>
          <a:bodyPr/>
          <a:lstStyle/>
          <a:p>
            <a:r>
              <a:rPr lang="en-US" altLang="ja-JP" dirty="0"/>
              <a:t>4-1-2.</a:t>
            </a:r>
            <a:r>
              <a:rPr lang="ja-JP" altLang="en-US" dirty="0"/>
              <a:t> 住基固定突合アプリをインストールする</a:t>
            </a:r>
            <a:endParaRPr kumimoji="1" lang="ja-JP" altLang="en-US" dirty="0"/>
          </a:p>
        </p:txBody>
      </p:sp>
      <p:sp>
        <p:nvSpPr>
          <p:cNvPr id="15" name="テキスト プレースホルダー 14"/>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住基固定突合アプリをご利用端末にインストールします。</a:t>
            </a:r>
            <a:endParaRPr lang="en-US" altLang="ja-JP"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3F3826B4-CB92-8689-53A8-36555683AE27}"/>
              </a:ext>
            </a:extLst>
          </p:cNvPr>
          <p:cNvPicPr>
            <a:picLocks noChangeAspect="1"/>
          </p:cNvPicPr>
          <p:nvPr/>
        </p:nvPicPr>
        <p:blipFill>
          <a:blip r:embed="rId3"/>
          <a:stretch>
            <a:fillRect/>
          </a:stretch>
        </p:blipFill>
        <p:spPr>
          <a:xfrm>
            <a:off x="153010" y="1484784"/>
            <a:ext cx="7239133" cy="3187801"/>
          </a:xfrm>
          <a:prstGeom prst="rect">
            <a:avLst/>
          </a:prstGeom>
        </p:spPr>
      </p:pic>
      <p:pic>
        <p:nvPicPr>
          <p:cNvPr id="7" name="図 6">
            <a:extLst>
              <a:ext uri="{FF2B5EF4-FFF2-40B4-BE49-F238E27FC236}">
                <a16:creationId xmlns:a16="http://schemas.microsoft.com/office/drawing/2014/main" id="{B1088FA6-CE6B-AAD2-431D-90D178746651}"/>
              </a:ext>
            </a:extLst>
          </p:cNvPr>
          <p:cNvPicPr>
            <a:picLocks noChangeAspect="1"/>
          </p:cNvPicPr>
          <p:nvPr/>
        </p:nvPicPr>
        <p:blipFill>
          <a:blip r:embed="rId4"/>
          <a:stretch>
            <a:fillRect/>
          </a:stretch>
        </p:blipFill>
        <p:spPr>
          <a:xfrm>
            <a:off x="911424" y="4062318"/>
            <a:ext cx="3741744" cy="2751058"/>
          </a:xfrm>
          <a:prstGeom prst="rect">
            <a:avLst/>
          </a:prstGeom>
        </p:spPr>
      </p:pic>
      <p:sp>
        <p:nvSpPr>
          <p:cNvPr id="16" name="正方形/長方形 15">
            <a:extLst>
              <a:ext uri="{FF2B5EF4-FFF2-40B4-BE49-F238E27FC236}">
                <a16:creationId xmlns:a16="http://schemas.microsoft.com/office/drawing/2014/main" id="{8C581B35-62ED-DCF3-70F6-8AB263154E0D}"/>
              </a:ext>
            </a:extLst>
          </p:cNvPr>
          <p:cNvSpPr/>
          <p:nvPr/>
        </p:nvSpPr>
        <p:spPr>
          <a:xfrm>
            <a:off x="988894" y="4094593"/>
            <a:ext cx="3594938" cy="27187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17" name="正方形/長方形 16">
            <a:extLst>
              <a:ext uri="{FF2B5EF4-FFF2-40B4-BE49-F238E27FC236}">
                <a16:creationId xmlns:a16="http://schemas.microsoft.com/office/drawing/2014/main" id="{B8AAAD66-9305-CE4F-F47A-62ED269E7623}"/>
              </a:ext>
            </a:extLst>
          </p:cNvPr>
          <p:cNvSpPr/>
          <p:nvPr/>
        </p:nvSpPr>
        <p:spPr>
          <a:xfrm>
            <a:off x="5912338" y="4131322"/>
            <a:ext cx="530022" cy="4498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18" name="正方形/長方形 17">
            <a:extLst>
              <a:ext uri="{FF2B5EF4-FFF2-40B4-BE49-F238E27FC236}">
                <a16:creationId xmlns:a16="http://schemas.microsoft.com/office/drawing/2014/main" id="{581842C1-6739-1B2F-B666-E1FA1DB085DA}"/>
              </a:ext>
            </a:extLst>
          </p:cNvPr>
          <p:cNvSpPr/>
          <p:nvPr/>
        </p:nvSpPr>
        <p:spPr>
          <a:xfrm>
            <a:off x="335361" y="2708921"/>
            <a:ext cx="576064"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19" name="円/楕円 19">
            <a:extLst>
              <a:ext uri="{FF2B5EF4-FFF2-40B4-BE49-F238E27FC236}">
                <a16:creationId xmlns:a16="http://schemas.microsoft.com/office/drawing/2014/main" id="{77DB77E5-C6F0-B8CA-CF5A-624951AC6815}"/>
              </a:ext>
            </a:extLst>
          </p:cNvPr>
          <p:cNvSpPr/>
          <p:nvPr/>
        </p:nvSpPr>
        <p:spPr>
          <a:xfrm>
            <a:off x="847814" y="2935657"/>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39" name="円/楕円 19"/>
          <p:cNvSpPr/>
          <p:nvPr/>
        </p:nvSpPr>
        <p:spPr>
          <a:xfrm>
            <a:off x="5645727" y="3857003"/>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p>
        </p:txBody>
      </p:sp>
      <p:sp>
        <p:nvSpPr>
          <p:cNvPr id="20" name="円/楕円 19">
            <a:extLst>
              <a:ext uri="{FF2B5EF4-FFF2-40B4-BE49-F238E27FC236}">
                <a16:creationId xmlns:a16="http://schemas.microsoft.com/office/drawing/2014/main" id="{A77D2B4D-D08C-085C-79C0-1477D27DED9C}"/>
              </a:ext>
            </a:extLst>
          </p:cNvPr>
          <p:cNvSpPr/>
          <p:nvPr/>
        </p:nvSpPr>
        <p:spPr>
          <a:xfrm>
            <a:off x="2475092" y="4376893"/>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p:txBody>
      </p:sp>
      <p:sp>
        <p:nvSpPr>
          <p:cNvPr id="8" name="矢印: 下 7">
            <a:extLst>
              <a:ext uri="{FF2B5EF4-FFF2-40B4-BE49-F238E27FC236}">
                <a16:creationId xmlns:a16="http://schemas.microsoft.com/office/drawing/2014/main" id="{5FF2F1F7-C90C-B072-8512-3D99D6E3E03F}"/>
              </a:ext>
            </a:extLst>
          </p:cNvPr>
          <p:cNvSpPr/>
          <p:nvPr/>
        </p:nvSpPr>
        <p:spPr>
          <a:xfrm rot="3646633">
            <a:off x="4936445" y="4741617"/>
            <a:ext cx="251577" cy="3646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8744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77C3CED-BEC0-4299-BF60-771E7D80A2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123" y="1520266"/>
            <a:ext cx="6545655" cy="4442365"/>
          </a:xfrm>
          <a:prstGeom prst="rect">
            <a:avLst/>
          </a:prstGeom>
        </p:spPr>
      </p:pic>
      <p:sp>
        <p:nvSpPr>
          <p:cNvPr id="17" name="正方形/長方形 16"/>
          <p:cNvSpPr>
            <a:spLocks noChangeArrowheads="1"/>
          </p:cNvSpPr>
          <p:nvPr/>
        </p:nvSpPr>
        <p:spPr bwMode="auto">
          <a:xfrm>
            <a:off x="123123" y="2506736"/>
            <a:ext cx="4279528" cy="43672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3" name="テキスト ボックス 12"/>
          <p:cNvSpPr txBox="1"/>
          <p:nvPr/>
        </p:nvSpPr>
        <p:spPr>
          <a:xfrm>
            <a:off x="6796710" y="1469895"/>
            <a:ext cx="5438392" cy="52629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固定突合処理画面での農業委員会サポートシステムへの突合結果の反映・非反映設定方法について説明します。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突合結果を確認する場合、大字から絞ったり、反映項目の絞り込み（更新、新規、削除）をすることができます。大字は変更のあった大字で絞り込みます。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突合に不要な項目があった場合、チェックボックスを外すことで、該当項目は突合対象項目外となります。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ja-JP" altLang="en-US"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更新対象ではあるものの、固定台帳側で農地台帳を更新したくない、削除したくないという土地情報があった場合、チェックボックスを外すことで、該当地は突合対象項目外となります。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各更新内容の確認や、</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での突合結果の反映・非反映は「突合結果出力・取込」から行います。</a:t>
            </a:r>
          </a:p>
          <a:p>
            <a:endParaRPr lang="ja-JP" altLang="en-US"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反映すべきか判断が難しいデータは非反映とし、調査後、直接農地台帳のデータを更新してください。</a:t>
            </a:r>
          </a:p>
          <a:p>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アップロードでは更新対象データは常に上書きされます。過去にアップロードしたデータを復元することはできません。</a:t>
            </a:r>
          </a:p>
        </p:txBody>
      </p:sp>
      <p:sp>
        <p:nvSpPr>
          <p:cNvPr id="15" name="円/楕円 19"/>
          <p:cNvSpPr/>
          <p:nvPr/>
        </p:nvSpPr>
        <p:spPr>
          <a:xfrm>
            <a:off x="4494444" y="2215527"/>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9"/>
          <p:cNvSpPr/>
          <p:nvPr/>
        </p:nvSpPr>
        <p:spPr>
          <a:xfrm>
            <a:off x="4911634" y="2725097"/>
            <a:ext cx="269572" cy="3213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307304" y="4068768"/>
            <a:ext cx="278569" cy="3298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446589" y="113878"/>
            <a:ext cx="9494526" cy="547835"/>
          </a:xfrm>
        </p:spPr>
        <p:txBody>
          <a:bodyPr/>
          <a:lstStyle/>
          <a:p>
            <a:r>
              <a:rPr lang="en-US" altLang="ja-JP" dirty="0"/>
              <a:t>4-3-6. </a:t>
            </a:r>
            <a:r>
              <a:rPr lang="ja-JP" altLang="en-US" dirty="0"/>
              <a:t>突合処理を実行する（</a:t>
            </a:r>
            <a:r>
              <a:rPr lang="en-US" altLang="ja-JP" dirty="0"/>
              <a:t>1/4</a:t>
            </a:r>
            <a:r>
              <a:rPr lang="ja-JP" altLang="en-US" dirty="0"/>
              <a:t>）</a:t>
            </a:r>
            <a:endParaRPr kumimoji="1" lang="ja-JP" altLang="en-US" dirty="0"/>
          </a:p>
        </p:txBody>
      </p:sp>
      <p:sp>
        <p:nvSpPr>
          <p:cNvPr id="22" name="正方形/長方形 21">
            <a:extLst>
              <a:ext uri="{FF2B5EF4-FFF2-40B4-BE49-F238E27FC236}">
                <a16:creationId xmlns:a16="http://schemas.microsoft.com/office/drawing/2014/main" id="{4A56C0CF-CDAC-4C1E-B931-B17981498D33}"/>
              </a:ext>
            </a:extLst>
          </p:cNvPr>
          <p:cNvSpPr>
            <a:spLocks noChangeArrowheads="1"/>
          </p:cNvSpPr>
          <p:nvPr/>
        </p:nvSpPr>
        <p:spPr bwMode="auto">
          <a:xfrm>
            <a:off x="585873" y="3842978"/>
            <a:ext cx="278569" cy="1897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1" name="円/楕円 19">
            <a:extLst>
              <a:ext uri="{FF2B5EF4-FFF2-40B4-BE49-F238E27FC236}">
                <a16:creationId xmlns:a16="http://schemas.microsoft.com/office/drawing/2014/main" id="{2F3E6F1A-2E87-4C61-AA11-0F8EC54B67C1}"/>
              </a:ext>
            </a:extLst>
          </p:cNvPr>
          <p:cNvSpPr/>
          <p:nvPr/>
        </p:nvSpPr>
        <p:spPr>
          <a:xfrm>
            <a:off x="123123" y="5639165"/>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 </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5A7C690B-CA78-48D9-9256-82AC7DE5AD62}"/>
              </a:ext>
            </a:extLst>
          </p:cNvPr>
          <p:cNvSpPr>
            <a:spLocks noChangeArrowheads="1"/>
          </p:cNvSpPr>
          <p:nvPr/>
        </p:nvSpPr>
        <p:spPr bwMode="auto">
          <a:xfrm>
            <a:off x="4086716" y="2970666"/>
            <a:ext cx="857155" cy="263588"/>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6" name="正方形/長方形 25">
            <a:extLst>
              <a:ext uri="{FF2B5EF4-FFF2-40B4-BE49-F238E27FC236}">
                <a16:creationId xmlns:a16="http://schemas.microsoft.com/office/drawing/2014/main" id="{0EE91803-DD51-41D8-B1C5-82BA2E96E83D}"/>
              </a:ext>
            </a:extLst>
          </p:cNvPr>
          <p:cNvSpPr>
            <a:spLocks noChangeArrowheads="1"/>
          </p:cNvSpPr>
          <p:nvPr/>
        </p:nvSpPr>
        <p:spPr bwMode="auto">
          <a:xfrm>
            <a:off x="168021" y="5392976"/>
            <a:ext cx="696422" cy="18972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9" name="テキスト プレースホルダー 17">
            <a:extLst>
              <a:ext uri="{FF2B5EF4-FFF2-40B4-BE49-F238E27FC236}">
                <a16:creationId xmlns:a16="http://schemas.microsoft.com/office/drawing/2014/main" id="{63774278-CECB-4FFE-8E61-D532E778A09F}"/>
              </a:ext>
            </a:extLst>
          </p:cNvPr>
          <p:cNvSpPr txBox="1">
            <a:spLocks/>
          </p:cNvSpPr>
          <p:nvPr/>
        </p:nvSpPr>
        <p:spPr>
          <a:xfrm>
            <a:off x="360451" y="725336"/>
            <a:ext cx="11366500" cy="647725"/>
          </a:xfrm>
          <a:prstGeom prst="rect">
            <a:avLst/>
          </a:prstGeom>
          <a:solidFill>
            <a:schemeClr val="bg1">
              <a:lumMod val="95000"/>
            </a:schemeClr>
          </a:solidFill>
        </p:spPr>
        <p:txBody>
          <a:bodyPr wrap="square" rtlCol="0">
            <a:normAutofit fontScale="92500"/>
          </a:bodyPr>
          <a:lstStyle>
            <a:lvl1pPr marL="0" indent="0" algn="l" defTabSz="914411" rtl="0" eaLnBrk="1" latinLnBrk="0" hangingPunct="1">
              <a:spcBef>
                <a:spcPct val="20000"/>
              </a:spcBef>
              <a:buFont typeface="Arial"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1pPr>
            <a:lvl2pPr marL="742959" indent="-285753" algn="l" defTabSz="914411"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15" indent="-228604" algn="l" defTabSz="914411"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21"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27"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32"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38"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44"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49" indent="-228604" algn="l" defTabSz="914411"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t>レイアウトチェック・地番不一致の解消が完了した後、突合処理を実行します。</a:t>
            </a:r>
            <a:endParaRPr lang="en-US" altLang="ja-JP" dirty="0"/>
          </a:p>
          <a:p>
            <a:r>
              <a:rPr lang="ja-JP" altLang="en-US" sz="1300" dirty="0"/>
              <a:t>突合用</a:t>
            </a:r>
            <a:r>
              <a:rPr lang="en-US" altLang="ja-JP" sz="1300" dirty="0"/>
              <a:t>CSV</a:t>
            </a:r>
            <a:r>
              <a:rPr lang="ja-JP" altLang="en-US" sz="1300" dirty="0"/>
              <a:t>ファイルの取り込み＞データ項目・コードの紐づけ＞レイアウトチェック＞地番不一致解消＞突合ルール設定＞</a:t>
            </a:r>
            <a:r>
              <a:rPr lang="ja-JP" altLang="en-US" sz="1300" b="1" dirty="0">
                <a:solidFill>
                  <a:srgbClr val="FF0000"/>
                </a:solidFill>
              </a:rPr>
              <a:t>突合処理実行</a:t>
            </a:r>
            <a:r>
              <a:rPr lang="ja-JP" altLang="en-US" sz="1300" dirty="0"/>
              <a:t>＞突合結果アップロード</a:t>
            </a:r>
          </a:p>
        </p:txBody>
      </p:sp>
    </p:spTree>
    <p:extLst>
      <p:ext uri="{BB962C8B-B14F-4D97-AF65-F5344CB8AC3E}">
        <p14:creationId xmlns:p14="http://schemas.microsoft.com/office/powerpoint/2010/main" val="13021407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2991E13-59F2-4E2F-98B8-420DCAB174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458" y="1615424"/>
            <a:ext cx="6735645" cy="5035747"/>
          </a:xfrm>
          <a:prstGeom prst="rect">
            <a:avLst/>
          </a:prstGeom>
        </p:spPr>
      </p:pic>
      <p:sp>
        <p:nvSpPr>
          <p:cNvPr id="13" name="テキスト ボックス 12"/>
          <p:cNvSpPr txBox="1"/>
          <p:nvPr/>
        </p:nvSpPr>
        <p:spPr>
          <a:xfrm>
            <a:off x="7192865" y="1556792"/>
            <a:ext cx="4702676" cy="40318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突合結果は固定突合結果</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出力画面から</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ファイルとして出力し、確認することが可能です。</a:t>
            </a:r>
          </a:p>
          <a:p>
            <a:pPr marL="342900" indent="-342900">
              <a:buFont typeface="+mj-ea"/>
              <a:buAutoNum type="circleNumDbPlain" startAt="2"/>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5"/>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固定</a:t>
            </a:r>
            <a:r>
              <a:rPr lang="zh-CN" altLang="en-US" sz="1600" dirty="0">
                <a:latin typeface="メイリオ" panose="020B0604030504040204" pitchFamily="50" charset="-128"/>
                <a:ea typeface="メイリオ" panose="020B0604030504040204" pitchFamily="50" charset="-128"/>
                <a:cs typeface="Meiryo UI" panose="020B0604030504040204" pitchFamily="50" charset="-128"/>
              </a:rPr>
              <a:t>突合処理画面</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で、突合結果</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出力ボタンを押下することにより、住基突合結果</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出力画面が表示されます。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5"/>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5"/>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出力ボタンを押下し、</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ファイルをダウンロードします。</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ファイルの内容については次頁参照</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5"/>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startAt="5"/>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「取込」となっている一覧では、固定台帳側でのデータの反映・非反映の設定を行えるものになります。⑥で出力した一覧を</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73</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に記載のある</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ファイルでの反映・非反映設定を行った後、ここから取り込むことができます。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4" name="円/楕円 19"/>
          <p:cNvSpPr/>
          <p:nvPr/>
        </p:nvSpPr>
        <p:spPr>
          <a:xfrm>
            <a:off x="335360" y="1821120"/>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5303912" y="3103645"/>
            <a:ext cx="792088" cy="3060617"/>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0" name="円/楕円 19"/>
          <p:cNvSpPr/>
          <p:nvPr/>
        </p:nvSpPr>
        <p:spPr>
          <a:xfrm>
            <a:off x="5529751" y="2696807"/>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4-3-6. </a:t>
            </a:r>
            <a:r>
              <a:rPr lang="ja-JP" altLang="en-US" dirty="0"/>
              <a:t>突合処理を実行する（</a:t>
            </a:r>
            <a:r>
              <a:rPr lang="en-US" altLang="ja-JP" dirty="0"/>
              <a:t>2/4</a:t>
            </a:r>
            <a:r>
              <a:rPr lang="ja-JP" altLang="en-US" dirty="0"/>
              <a:t>）</a:t>
            </a:r>
            <a:endParaRPr kumimoji="1" lang="ja-JP" altLang="en-US" dirty="0"/>
          </a:p>
        </p:txBody>
      </p:sp>
      <p:sp>
        <p:nvSpPr>
          <p:cNvPr id="15" name="正方形/長方形 14">
            <a:extLst>
              <a:ext uri="{FF2B5EF4-FFF2-40B4-BE49-F238E27FC236}">
                <a16:creationId xmlns:a16="http://schemas.microsoft.com/office/drawing/2014/main" id="{7981A504-F997-4946-AA43-89CBD5A9E664}"/>
              </a:ext>
            </a:extLst>
          </p:cNvPr>
          <p:cNvSpPr>
            <a:spLocks noChangeArrowheads="1"/>
          </p:cNvSpPr>
          <p:nvPr/>
        </p:nvSpPr>
        <p:spPr bwMode="auto">
          <a:xfrm>
            <a:off x="6088061" y="3103645"/>
            <a:ext cx="792088" cy="1909531"/>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7" name="円/楕円 19">
            <a:extLst>
              <a:ext uri="{FF2B5EF4-FFF2-40B4-BE49-F238E27FC236}">
                <a16:creationId xmlns:a16="http://schemas.microsoft.com/office/drawing/2014/main" id="{58E38E3E-17EF-4477-95DD-1382E823FEB5}"/>
              </a:ext>
            </a:extLst>
          </p:cNvPr>
          <p:cNvSpPr/>
          <p:nvPr/>
        </p:nvSpPr>
        <p:spPr>
          <a:xfrm>
            <a:off x="6338785" y="2696807"/>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プレースホルダー 5">
            <a:extLst>
              <a:ext uri="{FF2B5EF4-FFF2-40B4-BE49-F238E27FC236}">
                <a16:creationId xmlns:a16="http://schemas.microsoft.com/office/drawing/2014/main" id="{2E56AEFD-4383-4AAD-843D-DDFACB1571E8}"/>
              </a:ext>
            </a:extLst>
          </p:cNvPr>
          <p:cNvSpPr>
            <a:spLocks noGrp="1"/>
          </p:cNvSpPr>
          <p:nvPr>
            <p:ph type="body" sz="quarter" idx="10"/>
          </p:nvPr>
        </p:nvSpPr>
        <p:spPr>
          <a:xfrm>
            <a:off x="13860" y="721447"/>
            <a:ext cx="12164280" cy="647725"/>
          </a:xfrm>
        </p:spPr>
        <p:txBody>
          <a:bodyPr>
            <a:normAutofit fontScale="92500"/>
          </a:bodyPr>
          <a:lstStyle/>
          <a:p>
            <a:r>
              <a:rPr lang="ja-JP" altLang="en-US" sz="1400" dirty="0"/>
              <a:t>突合結果は</a:t>
            </a:r>
            <a:r>
              <a:rPr lang="en-US" altLang="ja-JP" sz="1400" dirty="0"/>
              <a:t>CSV</a:t>
            </a:r>
            <a:r>
              <a:rPr lang="ja-JP" altLang="en-US" sz="1400" dirty="0"/>
              <a:t>出力して確認することが可能です。</a:t>
            </a:r>
            <a:endParaRPr lang="en-US" altLang="ja-JP" sz="1400" dirty="0"/>
          </a:p>
          <a:p>
            <a:r>
              <a:rPr lang="ja-JP" altLang="en-US" sz="1400" dirty="0"/>
              <a:t>突合用</a:t>
            </a:r>
            <a:r>
              <a:rPr lang="en-US" altLang="ja-JP" sz="1400" dirty="0"/>
              <a:t>CSV</a:t>
            </a:r>
            <a:r>
              <a:rPr lang="ja-JP" altLang="en-US" sz="1400" dirty="0"/>
              <a:t>ファイルの取り込み＞データ項目・コードの紐づけ＞レイアウトチェック＞地番不一致解消＞突合ルール設定＞</a:t>
            </a:r>
            <a:r>
              <a:rPr lang="ja-JP" altLang="en-US" sz="1400" b="1" dirty="0">
                <a:solidFill>
                  <a:srgbClr val="FF0000"/>
                </a:solidFill>
              </a:rPr>
              <a:t>突合処理実行</a:t>
            </a:r>
            <a:r>
              <a:rPr lang="ja-JP" altLang="en-US" sz="1400" dirty="0"/>
              <a:t>＞突合結果アップロード</a:t>
            </a:r>
          </a:p>
          <a:p>
            <a:endParaRPr lang="ja-JP" altLang="en-US" dirty="0"/>
          </a:p>
        </p:txBody>
      </p:sp>
    </p:spTree>
    <p:extLst>
      <p:ext uri="{BB962C8B-B14F-4D97-AF65-F5344CB8AC3E}">
        <p14:creationId xmlns:p14="http://schemas.microsoft.com/office/powerpoint/2010/main" val="37759374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568237048"/>
              </p:ext>
            </p:extLst>
          </p:nvPr>
        </p:nvGraphicFramePr>
        <p:xfrm>
          <a:off x="268617" y="764704"/>
          <a:ext cx="11654766" cy="5547360"/>
        </p:xfrm>
        <a:graphic>
          <a:graphicData uri="http://schemas.openxmlformats.org/drawingml/2006/table">
            <a:tbl>
              <a:tblPr firstRow="1" bandRow="1">
                <a:tableStyleId>{5C22544A-7EE6-4342-B048-85BDC9FD1C3A}</a:tableStyleId>
              </a:tblPr>
              <a:tblGrid>
                <a:gridCol w="546686">
                  <a:extLst>
                    <a:ext uri="{9D8B030D-6E8A-4147-A177-3AD203B41FA5}">
                      <a16:colId xmlns:a16="http://schemas.microsoft.com/office/drawing/2014/main" val="20000"/>
                    </a:ext>
                  </a:extLst>
                </a:gridCol>
                <a:gridCol w="3263526">
                  <a:extLst>
                    <a:ext uri="{9D8B030D-6E8A-4147-A177-3AD203B41FA5}">
                      <a16:colId xmlns:a16="http://schemas.microsoft.com/office/drawing/2014/main" val="20001"/>
                    </a:ext>
                  </a:extLst>
                </a:gridCol>
                <a:gridCol w="7844554">
                  <a:extLst>
                    <a:ext uri="{9D8B030D-6E8A-4147-A177-3AD203B41FA5}">
                      <a16:colId xmlns:a16="http://schemas.microsoft.com/office/drawing/2014/main" val="20002"/>
                    </a:ext>
                  </a:extLst>
                </a:gridCol>
              </a:tblGrid>
              <a:tr h="0">
                <a:tc>
                  <a:txBody>
                    <a:bodyPr/>
                    <a:lstStyle/>
                    <a:p>
                      <a:pPr algn="ctr"/>
                      <a:r>
                        <a:rPr kumimoji="1" lang="ja-JP" altLang="en-US" sz="1600" dirty="0">
                          <a:latin typeface="Meiryo" panose="020B0604030504040204" pitchFamily="50" charset="-128"/>
                          <a:ea typeface="Meiryo" panose="020B0604030504040204" pitchFamily="50" charset="-128"/>
                        </a:rPr>
                        <a:t>№</a:t>
                      </a:r>
                    </a:p>
                  </a:txBody>
                  <a:tcPr/>
                </a:tc>
                <a:tc>
                  <a:txBody>
                    <a:bodyPr/>
                    <a:lstStyle/>
                    <a:p>
                      <a:pPr algn="ctr"/>
                      <a:r>
                        <a:rPr kumimoji="1" lang="ja-JP" altLang="en-US" sz="1600" dirty="0">
                          <a:latin typeface="Meiryo" panose="020B0604030504040204" pitchFamily="50" charset="-128"/>
                          <a:ea typeface="Meiryo" panose="020B0604030504040204" pitchFamily="50" charset="-128"/>
                        </a:rPr>
                        <a:t>リスト名</a:t>
                      </a:r>
                      <a:endParaRPr kumimoji="1" lang="en-US" altLang="ja-JP" sz="1600" dirty="0">
                        <a:latin typeface="Meiryo" panose="020B0604030504040204" pitchFamily="50" charset="-128"/>
                        <a:ea typeface="Meiryo" panose="020B0604030504040204" pitchFamily="50" charset="-128"/>
                      </a:endParaRPr>
                    </a:p>
                  </a:txBody>
                  <a:tcPr/>
                </a:tc>
                <a:tc>
                  <a:txBody>
                    <a:bodyPr/>
                    <a:lstStyle/>
                    <a:p>
                      <a:pPr algn="ctr"/>
                      <a:r>
                        <a:rPr kumimoji="1" lang="ja-JP" altLang="en-US" sz="1600" dirty="0">
                          <a:latin typeface="Meiryo" panose="020B0604030504040204" pitchFamily="50" charset="-128"/>
                          <a:ea typeface="Meiryo" panose="020B0604030504040204" pitchFamily="50" charset="-128"/>
                        </a:rPr>
                        <a:t>処理内容</a:t>
                      </a:r>
                    </a:p>
                  </a:txBody>
                  <a:tcPr/>
                </a:tc>
                <a:extLst>
                  <a:ext uri="{0D108BD9-81ED-4DB2-BD59-A6C34878D82A}">
                    <a16:rowId xmlns:a16="http://schemas.microsoft.com/office/drawing/2014/main" val="10000"/>
                  </a:ext>
                </a:extLst>
              </a:tr>
              <a:tr h="0">
                <a:tc>
                  <a:txBody>
                    <a:bodyPr/>
                    <a:lstStyle/>
                    <a:p>
                      <a:pPr algn="ctr"/>
                      <a:r>
                        <a:rPr kumimoji="1" lang="en-US" altLang="ja-JP" sz="1400" dirty="0">
                          <a:latin typeface="Meiryo" panose="020B0604030504040204" pitchFamily="50" charset="-128"/>
                          <a:ea typeface="Meiryo" panose="020B0604030504040204" pitchFamily="50" charset="-128"/>
                        </a:rPr>
                        <a:t>1</a:t>
                      </a:r>
                      <a:endParaRPr kumimoji="1" lang="ja-JP" altLang="en-US" sz="1400" dirty="0">
                        <a:latin typeface="Meiryo" panose="020B0604030504040204" pitchFamily="50" charset="-128"/>
                        <a:ea typeface="Meiryo" panose="020B0604030504040204" pitchFamily="50" charset="-128"/>
                      </a:endParaRPr>
                    </a:p>
                  </a:txBody>
                  <a:tcPr/>
                </a:tc>
                <a:tc>
                  <a:txBody>
                    <a:bodyPr/>
                    <a:lstStyle/>
                    <a:p>
                      <a:r>
                        <a:rPr kumimoji="1" lang="ja-JP" altLang="en-US" sz="1400" kern="1200" dirty="0">
                          <a:solidFill>
                            <a:srgbClr val="FF0000"/>
                          </a:solidFill>
                          <a:effectLst/>
                          <a:latin typeface="Meiryo" panose="020B0604030504040204" pitchFamily="50" charset="-128"/>
                          <a:ea typeface="Meiryo" panose="020B0604030504040204" pitchFamily="50" charset="-128"/>
                          <a:cs typeface="+mn-cs"/>
                        </a:rPr>
                        <a:t>更新</a:t>
                      </a:r>
                      <a:r>
                        <a:rPr kumimoji="1" lang="ja-JP" altLang="ja-JP" sz="1400" kern="1200" dirty="0">
                          <a:solidFill>
                            <a:srgbClr val="FF0000"/>
                          </a:solidFill>
                          <a:effectLst/>
                          <a:latin typeface="Meiryo" panose="020B0604030504040204" pitchFamily="50" charset="-128"/>
                          <a:ea typeface="Meiryo" panose="020B0604030504040204" pitchFamily="50" charset="-128"/>
                          <a:cs typeface="+mn-cs"/>
                        </a:rPr>
                        <a:t>一覧</a:t>
                      </a:r>
                      <a:endParaRPr kumimoji="1" lang="en-US" altLang="ja-JP" sz="1400" dirty="0">
                        <a:solidFill>
                          <a:srgbClr val="FF0000"/>
                        </a:solidFill>
                        <a:latin typeface="Meiryo" panose="020B0604030504040204" pitchFamily="50" charset="-128"/>
                        <a:ea typeface="Meiryo" panose="020B0604030504040204" pitchFamily="50" charset="-128"/>
                      </a:endParaRPr>
                    </a:p>
                  </a:txBody>
                  <a:tcPr/>
                </a:tc>
                <a:tc>
                  <a:txBody>
                    <a:bodyPr/>
                    <a:lstStyle/>
                    <a:p>
                      <a:r>
                        <a:rPr kumimoji="1" lang="ja-JP" altLang="en-US" sz="1400" dirty="0">
                          <a:latin typeface="Meiryo" panose="020B0604030504040204" pitchFamily="50" charset="-128"/>
                          <a:ea typeface="Meiryo" panose="020B0604030504040204" pitchFamily="50" charset="-128"/>
                        </a:rPr>
                        <a:t>突合用固定データとシステム側との間において、地目や都市計画法区分等の項目で内容が異なっていたデータの反映内容が確認できる一覧です。</a:t>
                      </a:r>
                    </a:p>
                  </a:txBody>
                  <a:tcPr/>
                </a:tc>
                <a:extLst>
                  <a:ext uri="{0D108BD9-81ED-4DB2-BD59-A6C34878D82A}">
                    <a16:rowId xmlns:a16="http://schemas.microsoft.com/office/drawing/2014/main" val="10001"/>
                  </a:ext>
                </a:extLst>
              </a:tr>
              <a:tr h="0">
                <a:tc>
                  <a:txBody>
                    <a:bodyPr/>
                    <a:lstStyle/>
                    <a:p>
                      <a:pPr algn="ctr"/>
                      <a:r>
                        <a:rPr kumimoji="1" lang="en-US" altLang="ja-JP" sz="1400" dirty="0">
                          <a:latin typeface="Meiryo" panose="020B0604030504040204" pitchFamily="50" charset="-128"/>
                          <a:ea typeface="Meiryo" panose="020B0604030504040204" pitchFamily="50" charset="-128"/>
                        </a:rPr>
                        <a:t>2</a:t>
                      </a:r>
                      <a:endParaRPr kumimoji="1" lang="ja-JP" altLang="en-US" sz="1400" dirty="0">
                        <a:latin typeface="Meiryo" panose="020B0604030504040204" pitchFamily="50" charset="-128"/>
                        <a:ea typeface="Meiryo" panose="020B0604030504040204" pitchFamily="50" charset="-128"/>
                      </a:endParaRPr>
                    </a:p>
                  </a:txBody>
                  <a:tcPr/>
                </a:tc>
                <a:tc>
                  <a:txBody>
                    <a:bodyPr/>
                    <a:lstStyle/>
                    <a:p>
                      <a:r>
                        <a:rPr kumimoji="1" lang="ja-JP" altLang="en-US" sz="1400" dirty="0">
                          <a:latin typeface="Meiryo" panose="020B0604030504040204" pitchFamily="50" charset="-128"/>
                          <a:ea typeface="Meiryo" panose="020B0604030504040204" pitchFamily="50" charset="-128"/>
                        </a:rPr>
                        <a:t>更新エラー一覧</a:t>
                      </a:r>
                    </a:p>
                  </a:txBody>
                  <a:tcPr/>
                </a:tc>
                <a:tc>
                  <a:txBody>
                    <a:bodyPr/>
                    <a:lstStyle/>
                    <a:p>
                      <a:r>
                        <a:rPr kumimoji="1" lang="ja-JP" altLang="en-US" sz="1400" dirty="0">
                          <a:latin typeface="Meiryo" panose="020B0604030504040204" pitchFamily="50" charset="-128"/>
                          <a:ea typeface="Meiryo" panose="020B0604030504040204" pitchFamily="50" charset="-128"/>
                        </a:rPr>
                        <a:t>突合用固定データの現況日付よりも農業委員会サポートシステムの農地台帳データの登記年月日が新しいため、更新対象外になった突合用固定データの一覧です。</a:t>
                      </a:r>
                    </a:p>
                  </a:txBody>
                  <a:tcPr/>
                </a:tc>
                <a:extLst>
                  <a:ext uri="{0D108BD9-81ED-4DB2-BD59-A6C34878D82A}">
                    <a16:rowId xmlns:a16="http://schemas.microsoft.com/office/drawing/2014/main" val="10002"/>
                  </a:ext>
                </a:extLst>
              </a:tr>
              <a:tr h="0">
                <a:tc>
                  <a:txBody>
                    <a:bodyPr/>
                    <a:lstStyle/>
                    <a:p>
                      <a:pPr algn="ctr"/>
                      <a:r>
                        <a:rPr kumimoji="1" lang="ja-JP" altLang="en-US" sz="1400" dirty="0">
                          <a:latin typeface="Meiryo" panose="020B0604030504040204" pitchFamily="50" charset="-128"/>
                          <a:ea typeface="Meiryo" panose="020B0604030504040204" pitchFamily="50" charset="-128"/>
                        </a:rPr>
                        <a:t>３</a:t>
                      </a:r>
                    </a:p>
                  </a:txBody>
                  <a:tcPr/>
                </a:tc>
                <a:tc>
                  <a:txBody>
                    <a:bodyPr/>
                    <a:lstStyle/>
                    <a:p>
                      <a:r>
                        <a:rPr kumimoji="1" lang="ja-JP" altLang="en-US" sz="1400" dirty="0">
                          <a:solidFill>
                            <a:srgbClr val="FF0000"/>
                          </a:solidFill>
                          <a:latin typeface="Meiryo" panose="020B0604030504040204" pitchFamily="50" charset="-128"/>
                          <a:ea typeface="Meiryo" panose="020B0604030504040204" pitchFamily="50" charset="-128"/>
                        </a:rPr>
                        <a:t>削除一覧</a:t>
                      </a:r>
                      <a:endParaRPr kumimoji="1" lang="en-US" altLang="ja-JP" sz="1400" dirty="0">
                        <a:solidFill>
                          <a:srgbClr val="FF0000"/>
                        </a:solidFill>
                        <a:latin typeface="Meiryo" panose="020B0604030504040204" pitchFamily="50" charset="-128"/>
                        <a:ea typeface="Meiryo" panose="020B0604030504040204" pitchFamily="50" charset="-128"/>
                      </a:endParaRPr>
                    </a:p>
                  </a:txBody>
                  <a:tcPr/>
                </a:tc>
                <a:tc>
                  <a:txBody>
                    <a:bodyPr/>
                    <a:lstStyle/>
                    <a:p>
                      <a:r>
                        <a:rPr kumimoji="1" lang="ja-JP" altLang="en-US" sz="1400" dirty="0">
                          <a:latin typeface="Meiryo" panose="020B0604030504040204" pitchFamily="50" charset="-128"/>
                          <a:ea typeface="Meiryo" panose="020B0604030504040204" pitchFamily="50" charset="-128"/>
                        </a:rPr>
                        <a:t>突合用固定データに存在しないため、削除される農地台帳側の土地の一覧です。</a:t>
                      </a:r>
                      <a:endParaRPr kumimoji="1" lang="en-US" altLang="ja-JP" sz="1400" dirty="0">
                        <a:latin typeface="Meiryo" panose="020B0604030504040204" pitchFamily="50" charset="-128"/>
                        <a:ea typeface="Meiryo" panose="020B0604030504040204" pitchFamily="50" charset="-128"/>
                      </a:endParaRPr>
                    </a:p>
                    <a:p>
                      <a:r>
                        <a:rPr kumimoji="1" lang="en-US" altLang="ja-JP" sz="1400" dirty="0">
                          <a:latin typeface="Meiryo" panose="020B0604030504040204" pitchFamily="50" charset="-128"/>
                          <a:ea typeface="Meiryo" panose="020B0604030504040204" pitchFamily="50" charset="-128"/>
                        </a:rPr>
                        <a:t>※</a:t>
                      </a:r>
                      <a:r>
                        <a:rPr kumimoji="1" lang="ja-JP" altLang="en-US" sz="1400" dirty="0">
                          <a:latin typeface="Meiryo" panose="020B0604030504040204" pitchFamily="50" charset="-128"/>
                          <a:ea typeface="Meiryo" panose="020B0604030504040204" pitchFamily="50" charset="-128"/>
                        </a:rPr>
                        <a:t>固定突合ルール設定で「固定台帳に存在しないデータ を削除する」とし、かつ「情報削除設定（納税猶予や貸借等）されているデータを削除しない」と設定した場合、その条件以外の土地が該当します。 </a:t>
                      </a:r>
                    </a:p>
                  </a:txBody>
                  <a:tcPr/>
                </a:tc>
                <a:extLst>
                  <a:ext uri="{0D108BD9-81ED-4DB2-BD59-A6C34878D82A}">
                    <a16:rowId xmlns:a16="http://schemas.microsoft.com/office/drawing/2014/main" val="3008319685"/>
                  </a:ext>
                </a:extLst>
              </a:tr>
              <a:tr h="0">
                <a:tc>
                  <a:txBody>
                    <a:bodyPr/>
                    <a:lstStyle/>
                    <a:p>
                      <a:pPr algn="ctr"/>
                      <a:r>
                        <a:rPr kumimoji="1" lang="ja-JP" altLang="en-US" sz="1400" dirty="0">
                          <a:latin typeface="Meiryo" panose="020B0604030504040204" pitchFamily="50" charset="-128"/>
                          <a:ea typeface="Meiryo" panose="020B0604030504040204" pitchFamily="50" charset="-128"/>
                        </a:rPr>
                        <a:t>４</a:t>
                      </a:r>
                    </a:p>
                  </a:txBody>
                  <a:tcPr/>
                </a:tc>
                <a:tc>
                  <a:txBody>
                    <a:bodyPr/>
                    <a:lstStyle/>
                    <a:p>
                      <a:r>
                        <a:rPr kumimoji="1" lang="ja-JP" altLang="en-US" sz="1400" dirty="0">
                          <a:latin typeface="Meiryo" panose="020B0604030504040204" pitchFamily="50" charset="-128"/>
                          <a:ea typeface="Meiryo" panose="020B0604030504040204" pitchFamily="50" charset="-128"/>
                        </a:rPr>
                        <a:t>更新なし（地番不一致）一覧</a:t>
                      </a:r>
                      <a:endParaRPr kumimoji="1" lang="en-US" altLang="ja-JP" sz="1400" dirty="0">
                        <a:latin typeface="Meiryo" panose="020B0604030504040204" pitchFamily="50" charset="-128"/>
                        <a:ea typeface="Meiryo" panose="020B0604030504040204" pitchFamily="50" charset="-128"/>
                      </a:endParaRPr>
                    </a:p>
                  </a:txBody>
                  <a:tcPr/>
                </a:tc>
                <a:tc>
                  <a:txBody>
                    <a:bodyPr/>
                    <a:lstStyle/>
                    <a:p>
                      <a:r>
                        <a:rPr kumimoji="1" lang="ja-JP" altLang="en-US" sz="1400" dirty="0">
                          <a:latin typeface="Meiryo" panose="020B0604030504040204" pitchFamily="50" charset="-128"/>
                          <a:ea typeface="Meiryo" panose="020B0604030504040204" pitchFamily="50" charset="-128"/>
                        </a:rPr>
                        <a:t>更新等が行われない農地台帳側の土地の一覧です。</a:t>
                      </a:r>
                      <a:endParaRPr kumimoji="1" lang="en-US" altLang="ja-JP" sz="1400" dirty="0">
                        <a:latin typeface="Meiryo" panose="020B0604030504040204" pitchFamily="50" charset="-128"/>
                        <a:ea typeface="Meiryo" panose="020B0604030504040204" pitchFamily="50" charset="-128"/>
                      </a:endParaRPr>
                    </a:p>
                    <a:p>
                      <a:pPr marL="0" marR="0" lvl="0" indent="0" algn="l" defTabSz="914411" rtl="0" eaLnBrk="1" fontAlgn="auto" latinLnBrk="0" hangingPunct="1">
                        <a:lnSpc>
                          <a:spcPct val="100000"/>
                        </a:lnSpc>
                        <a:spcBef>
                          <a:spcPts val="0"/>
                        </a:spcBef>
                        <a:spcAft>
                          <a:spcPts val="0"/>
                        </a:spcAft>
                        <a:buClrTx/>
                        <a:buSzTx/>
                        <a:buFontTx/>
                        <a:buNone/>
                        <a:tabLst/>
                        <a:defRPr/>
                      </a:pPr>
                      <a:r>
                        <a:rPr kumimoji="1" lang="en-US" altLang="ja-JP" sz="1400" dirty="0">
                          <a:latin typeface="Meiryo" panose="020B0604030504040204" pitchFamily="50" charset="-128"/>
                          <a:ea typeface="Meiryo" panose="020B0604030504040204" pitchFamily="50" charset="-128"/>
                        </a:rPr>
                        <a:t>※</a:t>
                      </a:r>
                      <a:r>
                        <a:rPr kumimoji="1" lang="ja-JP" altLang="en-US" sz="1400" dirty="0">
                          <a:latin typeface="Meiryo" panose="020B0604030504040204" pitchFamily="50" charset="-128"/>
                          <a:ea typeface="Meiryo" panose="020B0604030504040204" pitchFamily="50" charset="-128"/>
                        </a:rPr>
                        <a:t>固定突合ルール設定で「固定台帳に存在しないデータ を削除する」とし、かつ「情報削除設定（納税猶予や貸借等）されているデータを削除しない」と設定した場合、その条件に合致する土地が該当します。 </a:t>
                      </a:r>
                    </a:p>
                  </a:txBody>
                  <a:tcPr/>
                </a:tc>
                <a:extLst>
                  <a:ext uri="{0D108BD9-81ED-4DB2-BD59-A6C34878D82A}">
                    <a16:rowId xmlns:a16="http://schemas.microsoft.com/office/drawing/2014/main" val="10003"/>
                  </a:ext>
                </a:extLst>
              </a:tr>
              <a:tr h="0">
                <a:tc>
                  <a:txBody>
                    <a:bodyPr/>
                    <a:lstStyle/>
                    <a:p>
                      <a:pPr algn="ctr"/>
                      <a:r>
                        <a:rPr kumimoji="1" lang="ja-JP" altLang="en-US" sz="1400" dirty="0">
                          <a:latin typeface="Meiryo" panose="020B0604030504040204" pitchFamily="50" charset="-128"/>
                          <a:ea typeface="Meiryo" panose="020B0604030504040204" pitchFamily="50" charset="-128"/>
                        </a:rPr>
                        <a:t>５</a:t>
                      </a:r>
                    </a:p>
                  </a:txBody>
                  <a:tcPr/>
                </a:tc>
                <a:tc>
                  <a:txBody>
                    <a:bodyPr/>
                    <a:lstStyle/>
                    <a:p>
                      <a:r>
                        <a:rPr kumimoji="1" lang="zh-TW" altLang="en-US" sz="1400" kern="1200" dirty="0">
                          <a:solidFill>
                            <a:srgbClr val="FF0000"/>
                          </a:solidFill>
                          <a:effectLst/>
                          <a:latin typeface="Meiryo" panose="020B0604030504040204" pitchFamily="50" charset="-128"/>
                          <a:ea typeface="Meiryo" panose="020B0604030504040204" pitchFamily="50" charset="-128"/>
                          <a:cs typeface="+mn-cs"/>
                        </a:rPr>
                        <a:t>新規登録一覧</a:t>
                      </a:r>
                      <a:endParaRPr kumimoji="1" lang="en-US" altLang="ja-JP" sz="1400" dirty="0">
                        <a:solidFill>
                          <a:srgbClr val="FF0000"/>
                        </a:solidFill>
                        <a:latin typeface="Meiryo" panose="020B0604030504040204" pitchFamily="50" charset="-128"/>
                        <a:ea typeface="Meiryo" panose="020B0604030504040204" pitchFamily="50" charset="-128"/>
                      </a:endParaRPr>
                    </a:p>
                  </a:txBody>
                  <a:tcPr/>
                </a:tc>
                <a:tc>
                  <a:txBody>
                    <a:bodyPr/>
                    <a:lstStyle/>
                    <a:p>
                      <a:r>
                        <a:rPr kumimoji="1" lang="ja-JP" altLang="en-US" sz="1400" dirty="0">
                          <a:latin typeface="Meiryo" panose="020B0604030504040204" pitchFamily="50" charset="-128"/>
                          <a:ea typeface="Meiryo" panose="020B0604030504040204" pitchFamily="50" charset="-128"/>
                        </a:rPr>
                        <a:t>農業委員会サポートシステムの農地台帳側にはなく、突合用固定データに存在する土地の一覧です。</a:t>
                      </a:r>
                    </a:p>
                  </a:txBody>
                  <a:tcPr/>
                </a:tc>
                <a:extLst>
                  <a:ext uri="{0D108BD9-81ED-4DB2-BD59-A6C34878D82A}">
                    <a16:rowId xmlns:a16="http://schemas.microsoft.com/office/drawing/2014/main" val="2270063511"/>
                  </a:ext>
                </a:extLst>
              </a:tr>
              <a:tr h="0">
                <a:tc>
                  <a:txBody>
                    <a:bodyPr/>
                    <a:lstStyle/>
                    <a:p>
                      <a:pPr algn="ctr"/>
                      <a:r>
                        <a:rPr kumimoji="1" lang="ja-JP" altLang="en-US" sz="1400" dirty="0">
                          <a:latin typeface="Meiryo" panose="020B0604030504040204" pitchFamily="50" charset="-128"/>
                          <a:ea typeface="Meiryo" panose="020B0604030504040204" pitchFamily="50" charset="-128"/>
                        </a:rPr>
                        <a:t>６</a:t>
                      </a:r>
                    </a:p>
                  </a:txBody>
                  <a:tcPr/>
                </a:tc>
                <a:tc>
                  <a:txBody>
                    <a:bodyPr/>
                    <a:lstStyle/>
                    <a:p>
                      <a:r>
                        <a:rPr kumimoji="1" lang="zh-TW" altLang="en-US" sz="1400" dirty="0">
                          <a:latin typeface="Meiryo" panose="020B0604030504040204" pitchFamily="50" charset="-128"/>
                          <a:ea typeface="Meiryo" panose="020B0604030504040204" pitchFamily="50" charset="-128"/>
                        </a:rPr>
                        <a:t>世帯員自動作成一覧</a:t>
                      </a:r>
                      <a:endParaRPr kumimoji="1" lang="en-US" altLang="ja-JP" sz="1400" dirty="0">
                        <a:latin typeface="Meiryo" panose="020B0604030504040204" pitchFamily="50" charset="-128"/>
                        <a:ea typeface="Meiryo" panose="020B0604030504040204" pitchFamily="50" charset="-128"/>
                      </a:endParaRPr>
                    </a:p>
                  </a:txBody>
                  <a:tcPr/>
                </a:tc>
                <a:tc>
                  <a:txBody>
                    <a:bodyPr/>
                    <a:lstStyle/>
                    <a:p>
                      <a:r>
                        <a:rPr kumimoji="1" lang="ja-JP" altLang="en-US" sz="1400" dirty="0">
                          <a:latin typeface="Meiryo" panose="020B0604030504040204" pitchFamily="50" charset="-128"/>
                          <a:ea typeface="Meiryo" panose="020B0604030504040204" pitchFamily="50" charset="-128"/>
                        </a:rPr>
                        <a:t>突合用固定データの農地所有者の世帯員番号が、農業委員会サポートシステムの世帯員</a:t>
                      </a:r>
                      <a:r>
                        <a:rPr kumimoji="1" lang="en-US" altLang="ja-JP" sz="1400" dirty="0">
                          <a:latin typeface="Meiryo" panose="020B0604030504040204" pitchFamily="50" charset="-128"/>
                          <a:ea typeface="Meiryo" panose="020B0604030504040204" pitchFamily="50" charset="-128"/>
                        </a:rPr>
                        <a:t>/</a:t>
                      </a:r>
                      <a:r>
                        <a:rPr kumimoji="1" lang="ja-JP" altLang="en-US" sz="1400" dirty="0">
                          <a:latin typeface="Meiryo" panose="020B0604030504040204" pitchFamily="50" charset="-128"/>
                          <a:ea typeface="Meiryo" panose="020B0604030504040204" pitchFamily="50" charset="-128"/>
                        </a:rPr>
                        <a:t>構成員データに存在しないせず、突合用住基データに存在する場合に、新規に追加すべき世帯員として作成されたデータの一覧です。</a:t>
                      </a:r>
                      <a:endParaRPr kumimoji="1" lang="en-US" altLang="ja-JP" sz="1400" dirty="0">
                        <a:latin typeface="Meiryo" panose="020B0604030504040204" pitchFamily="50" charset="-128"/>
                        <a:ea typeface="Meiryo" panose="020B0604030504040204" pitchFamily="50" charset="-128"/>
                      </a:endParaRPr>
                    </a:p>
                    <a:p>
                      <a:r>
                        <a:rPr kumimoji="1" lang="ja-JP" altLang="en-US" sz="1400" dirty="0">
                          <a:latin typeface="Meiryo" panose="020B0604030504040204" pitchFamily="50" charset="-128"/>
                          <a:ea typeface="Meiryo" panose="020B0604030504040204" pitchFamily="50" charset="-128"/>
                        </a:rPr>
                        <a:t> </a:t>
                      </a:r>
                      <a:r>
                        <a:rPr kumimoji="1" lang="en-US" altLang="ja-JP" sz="1400" dirty="0">
                          <a:latin typeface="Meiryo" panose="020B0604030504040204" pitchFamily="50" charset="-128"/>
                          <a:ea typeface="Meiryo" panose="020B0604030504040204" pitchFamily="50" charset="-128"/>
                        </a:rPr>
                        <a:t>※</a:t>
                      </a:r>
                      <a:r>
                        <a:rPr kumimoji="1" lang="ja-JP" altLang="en-US" sz="1400" dirty="0">
                          <a:latin typeface="Meiryo" panose="020B0604030504040204" pitchFamily="50" charset="-128"/>
                          <a:ea typeface="Meiryo" panose="020B0604030504040204" pitchFamily="50" charset="-128"/>
                        </a:rPr>
                        <a:t>住基突合処理が実施されていることが前提となります。</a:t>
                      </a:r>
                    </a:p>
                  </a:txBody>
                  <a:tcPr/>
                </a:tc>
                <a:extLst>
                  <a:ext uri="{0D108BD9-81ED-4DB2-BD59-A6C34878D82A}">
                    <a16:rowId xmlns:a16="http://schemas.microsoft.com/office/drawing/2014/main" val="3528188322"/>
                  </a:ext>
                </a:extLst>
              </a:tr>
              <a:tr h="0">
                <a:tc>
                  <a:txBody>
                    <a:bodyPr/>
                    <a:lstStyle/>
                    <a:p>
                      <a:pPr algn="ctr"/>
                      <a:r>
                        <a:rPr kumimoji="1" lang="en-US" altLang="ja-JP" sz="1400" dirty="0">
                          <a:latin typeface="Meiryo" panose="020B0604030504040204" pitchFamily="50" charset="-128"/>
                          <a:ea typeface="Meiryo" panose="020B0604030504040204" pitchFamily="50" charset="-128"/>
                        </a:rPr>
                        <a:t>7</a:t>
                      </a:r>
                      <a:endParaRPr kumimoji="1" lang="ja-JP" altLang="en-US" sz="1400" dirty="0">
                        <a:latin typeface="Meiryo" panose="020B0604030504040204" pitchFamily="50" charset="-128"/>
                        <a:ea typeface="Meiryo" panose="020B0604030504040204" pitchFamily="50" charset="-128"/>
                      </a:endParaRPr>
                    </a:p>
                  </a:txBody>
                  <a:tcPr/>
                </a:tc>
                <a:tc>
                  <a:txBody>
                    <a:bodyPr/>
                    <a:lstStyle/>
                    <a:p>
                      <a:r>
                        <a:rPr kumimoji="1" lang="ja-JP" altLang="en-US" sz="1400" dirty="0">
                          <a:latin typeface="Meiryo" panose="020B0604030504040204" pitchFamily="50" charset="-128"/>
                          <a:ea typeface="Meiryo" panose="020B0604030504040204" pitchFamily="50" charset="-128"/>
                        </a:rPr>
                        <a:t>農地所有者未登録エラー一覧</a:t>
                      </a:r>
                    </a:p>
                  </a:txBody>
                  <a:tcPr/>
                </a:tc>
                <a:tc>
                  <a:txBody>
                    <a:bodyPr/>
                    <a:lstStyle/>
                    <a:p>
                      <a:r>
                        <a:rPr kumimoji="1" lang="ja-JP" altLang="en-US" sz="1400" dirty="0">
                          <a:latin typeface="Meiryo" panose="020B0604030504040204" pitchFamily="50" charset="-128"/>
                          <a:ea typeface="Meiryo" panose="020B0604030504040204" pitchFamily="50" charset="-128"/>
                        </a:rPr>
                        <a:t>突合用固定データの農地所有者の世帯員番号が、農業委員会サポートシステムの世帯員</a:t>
                      </a:r>
                      <a:r>
                        <a:rPr kumimoji="1" lang="en-US" altLang="ja-JP" sz="1400" dirty="0">
                          <a:latin typeface="Meiryo" panose="020B0604030504040204" pitchFamily="50" charset="-128"/>
                          <a:ea typeface="Meiryo" panose="020B0604030504040204" pitchFamily="50" charset="-128"/>
                        </a:rPr>
                        <a:t>/</a:t>
                      </a:r>
                      <a:r>
                        <a:rPr kumimoji="1" lang="ja-JP" altLang="en-US" sz="1400" dirty="0">
                          <a:latin typeface="Meiryo" panose="020B0604030504040204" pitchFamily="50" charset="-128"/>
                          <a:ea typeface="Meiryo" panose="020B0604030504040204" pitchFamily="50" charset="-128"/>
                        </a:rPr>
                        <a:t>構成員データと突合用住基データに存在しないデータの一覧です。</a:t>
                      </a:r>
                      <a:endParaRPr kumimoji="1" lang="ja-JP" altLang="en-US" sz="1100" dirty="0">
                        <a:latin typeface="Meiryo" panose="020B0604030504040204" pitchFamily="50" charset="-128"/>
                        <a:ea typeface="Meiryo" panose="020B0604030504040204" pitchFamily="50" charset="-128"/>
                      </a:endParaRPr>
                    </a:p>
                  </a:txBody>
                  <a:tcPr/>
                </a:tc>
                <a:extLst>
                  <a:ext uri="{0D108BD9-81ED-4DB2-BD59-A6C34878D82A}">
                    <a16:rowId xmlns:a16="http://schemas.microsoft.com/office/drawing/2014/main" val="2351148352"/>
                  </a:ext>
                </a:extLst>
              </a:tr>
              <a:tr h="0">
                <a:tc>
                  <a:txBody>
                    <a:bodyPr/>
                    <a:lstStyle/>
                    <a:p>
                      <a:pPr algn="ctr"/>
                      <a:r>
                        <a:rPr kumimoji="1" lang="en-US" altLang="ja-JP" sz="1400" dirty="0">
                          <a:latin typeface="Meiryo" panose="020B0604030504040204" pitchFamily="50" charset="-128"/>
                          <a:ea typeface="Meiryo" panose="020B0604030504040204" pitchFamily="50" charset="-128"/>
                        </a:rPr>
                        <a:t>8</a:t>
                      </a:r>
                      <a:endParaRPr kumimoji="1" lang="ja-JP" altLang="en-US" sz="1400" dirty="0">
                        <a:latin typeface="Meiryo" panose="020B0604030504040204" pitchFamily="50" charset="-128"/>
                        <a:ea typeface="Meiryo" panose="020B0604030504040204" pitchFamily="50" charset="-128"/>
                      </a:endParaRPr>
                    </a:p>
                  </a:txBody>
                  <a:tcPr/>
                </a:tc>
                <a:tc>
                  <a:txBody>
                    <a:bodyPr/>
                    <a:lstStyle/>
                    <a:p>
                      <a:r>
                        <a:rPr kumimoji="1" lang="ja-JP" altLang="en-US" sz="1400" dirty="0">
                          <a:latin typeface="Meiryo" panose="020B0604030504040204" pitchFamily="50" charset="-128"/>
                          <a:ea typeface="Meiryo" panose="020B0604030504040204" pitchFamily="50" charset="-128"/>
                        </a:rPr>
                        <a:t>地番重複一覧</a:t>
                      </a:r>
                      <a:endParaRPr kumimoji="1" lang="en-US" altLang="ja-JP" sz="1400" dirty="0">
                        <a:latin typeface="Meiryo" panose="020B0604030504040204" pitchFamily="50" charset="-128"/>
                        <a:ea typeface="Meiryo" panose="020B0604030504040204" pitchFamily="50" charset="-128"/>
                      </a:endParaRPr>
                    </a:p>
                  </a:txBody>
                  <a:tcPr/>
                </a:tc>
                <a:tc>
                  <a:txBody>
                    <a:bodyPr/>
                    <a:lstStyle/>
                    <a:p>
                      <a:r>
                        <a:rPr kumimoji="1" lang="ja-JP" altLang="en-US" sz="1400" dirty="0">
                          <a:latin typeface="Meiryo" panose="020B0604030504040204" pitchFamily="50" charset="-128"/>
                          <a:ea typeface="Meiryo" panose="020B0604030504040204" pitchFamily="50" charset="-128"/>
                        </a:rPr>
                        <a:t>突合結果を反映すると農業委員会サポートシステムで地番重複 になる農地データの一覧です。</a:t>
                      </a:r>
                    </a:p>
                  </a:txBody>
                  <a:tcPr/>
                </a:tc>
                <a:extLst>
                  <a:ext uri="{0D108BD9-81ED-4DB2-BD59-A6C34878D82A}">
                    <a16:rowId xmlns:a16="http://schemas.microsoft.com/office/drawing/2014/main" val="1172217718"/>
                  </a:ext>
                </a:extLst>
              </a:tr>
            </a:tbl>
          </a:graphicData>
        </a:graphic>
      </p:graphicFrame>
      <p:sp>
        <p:nvSpPr>
          <p:cNvPr id="10" name="タイトル 1">
            <a:extLst>
              <a:ext uri="{FF2B5EF4-FFF2-40B4-BE49-F238E27FC236}">
                <a16:creationId xmlns:a16="http://schemas.microsoft.com/office/drawing/2014/main" id="{3DA699F2-6E98-4970-932D-E4D2678FE50A}"/>
              </a:ext>
            </a:extLst>
          </p:cNvPr>
          <p:cNvSpPr>
            <a:spLocks noGrp="1"/>
          </p:cNvSpPr>
          <p:nvPr>
            <p:ph type="title"/>
          </p:nvPr>
        </p:nvSpPr>
        <p:spPr>
          <a:xfrm>
            <a:off x="417513" y="44450"/>
            <a:ext cx="9494837" cy="547688"/>
          </a:xfrm>
        </p:spPr>
        <p:txBody>
          <a:bodyPr/>
          <a:lstStyle/>
          <a:p>
            <a:r>
              <a:rPr lang="en-US" altLang="ja-JP" dirty="0"/>
              <a:t>4-3-6. </a:t>
            </a:r>
            <a:r>
              <a:rPr lang="ja-JP" altLang="en-US" dirty="0"/>
              <a:t>突合処理を実行する（</a:t>
            </a:r>
            <a:r>
              <a:rPr lang="en-US" altLang="ja-JP" dirty="0"/>
              <a:t>3/4</a:t>
            </a:r>
            <a:r>
              <a:rPr lang="ja-JP" altLang="en-US" dirty="0"/>
              <a:t>）</a:t>
            </a:r>
            <a:endParaRPr kumimoji="1" lang="ja-JP" altLang="en-US" dirty="0"/>
          </a:p>
        </p:txBody>
      </p:sp>
      <p:sp>
        <p:nvSpPr>
          <p:cNvPr id="5" name="テキスト ボックス 4">
            <a:extLst>
              <a:ext uri="{FF2B5EF4-FFF2-40B4-BE49-F238E27FC236}">
                <a16:creationId xmlns:a16="http://schemas.microsoft.com/office/drawing/2014/main" id="{7B79273F-B525-4315-B429-6BA95781C403}"/>
              </a:ext>
            </a:extLst>
          </p:cNvPr>
          <p:cNvSpPr txBox="1"/>
          <p:nvPr/>
        </p:nvSpPr>
        <p:spPr>
          <a:xfrm>
            <a:off x="417513" y="6516810"/>
            <a:ext cx="4680520"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赤文字は</a:t>
            </a:r>
            <a:r>
              <a:rPr kumimoji="1" lang="en-US" altLang="ja-JP" sz="1400" dirty="0">
                <a:latin typeface="メイリオ" panose="020B0604030504040204" pitchFamily="50" charset="-128"/>
                <a:ea typeface="メイリオ" panose="020B0604030504040204" pitchFamily="50" charset="-128"/>
              </a:rPr>
              <a:t>CSV</a:t>
            </a:r>
            <a:r>
              <a:rPr kumimoji="1" lang="ja-JP" altLang="en-US" sz="1400" dirty="0">
                <a:latin typeface="メイリオ" panose="020B0604030504040204" pitchFamily="50" charset="-128"/>
                <a:ea typeface="メイリオ" panose="020B0604030504040204" pitchFamily="50" charset="-128"/>
              </a:rPr>
              <a:t>での反映・非反映項目の取り込み可能</a:t>
            </a:r>
          </a:p>
        </p:txBody>
      </p:sp>
    </p:spTree>
    <p:extLst>
      <p:ext uri="{BB962C8B-B14F-4D97-AF65-F5344CB8AC3E}">
        <p14:creationId xmlns:p14="http://schemas.microsoft.com/office/powerpoint/2010/main" val="4039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7CF900E-0BD0-4A93-8B71-B71FB071E2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82" y="1700809"/>
            <a:ext cx="7532844" cy="4392100"/>
          </a:xfrm>
          <a:prstGeom prst="rect">
            <a:avLst/>
          </a:prstGeom>
        </p:spPr>
      </p:pic>
      <p:sp>
        <p:nvSpPr>
          <p:cNvPr id="2" name="タイトル 1"/>
          <p:cNvSpPr>
            <a:spLocks noGrp="1"/>
          </p:cNvSpPr>
          <p:nvPr>
            <p:ph type="title"/>
          </p:nvPr>
        </p:nvSpPr>
        <p:spPr/>
        <p:txBody>
          <a:bodyPr/>
          <a:lstStyle/>
          <a:p>
            <a:r>
              <a:rPr lang="en-US" altLang="ja-JP" dirty="0"/>
              <a:t>4-3-6. </a:t>
            </a:r>
            <a:r>
              <a:rPr lang="ja-JP" altLang="en-US" dirty="0"/>
              <a:t>突合処理を実行する（</a:t>
            </a:r>
            <a:r>
              <a:rPr lang="en-US" altLang="ja-JP" dirty="0"/>
              <a:t>4/4</a:t>
            </a:r>
            <a:r>
              <a:rPr lang="ja-JP" altLang="en-US" dirty="0"/>
              <a:t>）</a:t>
            </a:r>
            <a:endParaRPr kumimoji="1" lang="ja-JP" altLang="en-US" dirty="0"/>
          </a:p>
        </p:txBody>
      </p:sp>
      <p:sp>
        <p:nvSpPr>
          <p:cNvPr id="4" name="テキスト ボックス 3">
            <a:extLst>
              <a:ext uri="{FF2B5EF4-FFF2-40B4-BE49-F238E27FC236}">
                <a16:creationId xmlns:a16="http://schemas.microsoft.com/office/drawing/2014/main" id="{A0A443BF-3F11-4823-8C36-7D5E29E8A216}"/>
              </a:ext>
            </a:extLst>
          </p:cNvPr>
          <p:cNvSpPr txBox="1"/>
          <p:nvPr/>
        </p:nvSpPr>
        <p:spPr>
          <a:xfrm>
            <a:off x="2351584" y="6469778"/>
            <a:ext cx="3744416" cy="338554"/>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図：「更新一覧」の</a:t>
            </a:r>
            <a:r>
              <a:rPr kumimoji="1" lang="en-US" altLang="ja-JP" sz="1600" dirty="0">
                <a:latin typeface="メイリオ" panose="020B0604030504040204" pitchFamily="50" charset="-128"/>
                <a:ea typeface="メイリオ" panose="020B0604030504040204" pitchFamily="50" charset="-128"/>
              </a:rPr>
              <a:t>CSV</a:t>
            </a:r>
            <a:r>
              <a:rPr kumimoji="1" lang="ja-JP" altLang="en-US" sz="1600" dirty="0">
                <a:latin typeface="メイリオ" panose="020B0604030504040204" pitchFamily="50" charset="-128"/>
                <a:ea typeface="メイリオ" panose="020B0604030504040204" pitchFamily="50" charset="-128"/>
              </a:rPr>
              <a:t>ファイル</a:t>
            </a:r>
          </a:p>
        </p:txBody>
      </p:sp>
      <p:sp>
        <p:nvSpPr>
          <p:cNvPr id="8" name="テキスト ボックス 7">
            <a:extLst>
              <a:ext uri="{FF2B5EF4-FFF2-40B4-BE49-F238E27FC236}">
                <a16:creationId xmlns:a16="http://schemas.microsoft.com/office/drawing/2014/main" id="{9ADC209F-EBF5-438C-B07D-162143CCABBD}"/>
              </a:ext>
            </a:extLst>
          </p:cNvPr>
          <p:cNvSpPr txBox="1"/>
          <p:nvPr/>
        </p:nvSpPr>
        <p:spPr>
          <a:xfrm>
            <a:off x="7608168" y="1628799"/>
            <a:ext cx="4702676" cy="40318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ファイルでの突合結果の反映・非反映方法を説明します。ここでは「更新一覧」の</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ファイルでの更新方法を例示します。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①まずは「内容表示」で土地毎での更新項目を確認します。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反映有無</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で固定台帳データで更新を行わない世帯員番号がある場合には、「１」→「０」に変更します。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「１」→固定台帳データで反映する</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「０」→固定台帳データで反映しない</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反映有無の設定後、ファイルを保存し、「突合結果出力・取込」画面で</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ファイルの取込を行います。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5DCAEE75-9759-4C23-8D8C-843FE37807DB}"/>
              </a:ext>
            </a:extLst>
          </p:cNvPr>
          <p:cNvSpPr>
            <a:spLocks noChangeArrowheads="1"/>
          </p:cNvSpPr>
          <p:nvPr/>
        </p:nvSpPr>
        <p:spPr bwMode="auto">
          <a:xfrm>
            <a:off x="983432" y="1700809"/>
            <a:ext cx="792088" cy="424847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1" name="円/楕円 19">
            <a:extLst>
              <a:ext uri="{FF2B5EF4-FFF2-40B4-BE49-F238E27FC236}">
                <a16:creationId xmlns:a16="http://schemas.microsoft.com/office/drawing/2014/main" id="{E111D212-1BC9-499A-B8CB-F64AB39823D2}"/>
              </a:ext>
            </a:extLst>
          </p:cNvPr>
          <p:cNvSpPr/>
          <p:nvPr/>
        </p:nvSpPr>
        <p:spPr>
          <a:xfrm>
            <a:off x="1217743" y="1352806"/>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プレースホルダー 5">
            <a:extLst>
              <a:ext uri="{FF2B5EF4-FFF2-40B4-BE49-F238E27FC236}">
                <a16:creationId xmlns:a16="http://schemas.microsoft.com/office/drawing/2014/main" id="{936604DF-D56C-46B4-B233-BB7A83DC71C1}"/>
              </a:ext>
            </a:extLst>
          </p:cNvPr>
          <p:cNvSpPr>
            <a:spLocks noGrp="1"/>
          </p:cNvSpPr>
          <p:nvPr>
            <p:ph type="body" sz="quarter" idx="10"/>
          </p:nvPr>
        </p:nvSpPr>
        <p:spPr>
          <a:xfrm>
            <a:off x="5564" y="704373"/>
            <a:ext cx="12139108" cy="647700"/>
          </a:xfrm>
        </p:spPr>
        <p:txBody>
          <a:bodyPr>
            <a:normAutofit fontScale="92500"/>
          </a:bodyPr>
          <a:lstStyle/>
          <a:p>
            <a:r>
              <a:rPr lang="ja-JP" altLang="en-US" dirty="0"/>
              <a:t>突合結果は</a:t>
            </a:r>
            <a:r>
              <a:rPr lang="en-US" altLang="ja-JP" dirty="0"/>
              <a:t>CSV</a:t>
            </a:r>
            <a:r>
              <a:rPr lang="ja-JP" altLang="en-US" dirty="0"/>
              <a:t>出力して確認・更新することが可能です。</a:t>
            </a:r>
            <a:endParaRPr lang="en-US" altLang="ja-JP" dirty="0"/>
          </a:p>
          <a:p>
            <a:pPr lvl="0"/>
            <a:r>
              <a:rPr lang="ja-JP" altLang="en-US" sz="1400" dirty="0">
                <a:solidFill>
                  <a:prstClr val="black"/>
                </a:solidFill>
              </a:rPr>
              <a:t>突合用</a:t>
            </a:r>
            <a:r>
              <a:rPr lang="en-US" altLang="ja-JP" sz="1400" dirty="0">
                <a:solidFill>
                  <a:prstClr val="black"/>
                </a:solidFill>
              </a:rPr>
              <a:t>CSV</a:t>
            </a:r>
            <a:r>
              <a:rPr lang="ja-JP" altLang="en-US" sz="1400" dirty="0">
                <a:solidFill>
                  <a:prstClr val="black"/>
                </a:solidFill>
              </a:rPr>
              <a:t>ファイルの取り込み＞データ項目・コードの紐づけ＞レイアウトチェック＞地番不一致解消＞突合ルール設定＞</a:t>
            </a:r>
            <a:r>
              <a:rPr lang="ja-JP" altLang="en-US" sz="1400" b="1" dirty="0">
                <a:solidFill>
                  <a:srgbClr val="FF0000"/>
                </a:solidFill>
              </a:rPr>
              <a:t>突合処理実行</a:t>
            </a:r>
            <a:r>
              <a:rPr lang="ja-JP" altLang="en-US" sz="1400" dirty="0">
                <a:solidFill>
                  <a:prstClr val="black"/>
                </a:solidFill>
              </a:rPr>
              <a:t>＞突合結果アップロード</a:t>
            </a:r>
          </a:p>
        </p:txBody>
      </p:sp>
      <p:sp>
        <p:nvSpPr>
          <p:cNvPr id="15" name="正方形/長方形 14">
            <a:extLst>
              <a:ext uri="{FF2B5EF4-FFF2-40B4-BE49-F238E27FC236}">
                <a16:creationId xmlns:a16="http://schemas.microsoft.com/office/drawing/2014/main" id="{0D0B8333-1AE7-4EEA-B9C1-9433FD9D1A41}"/>
              </a:ext>
            </a:extLst>
          </p:cNvPr>
          <p:cNvSpPr>
            <a:spLocks noChangeArrowheads="1"/>
          </p:cNvSpPr>
          <p:nvPr/>
        </p:nvSpPr>
        <p:spPr bwMode="auto">
          <a:xfrm>
            <a:off x="425507" y="1700809"/>
            <a:ext cx="557925" cy="424847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6" name="円/楕円 19">
            <a:extLst>
              <a:ext uri="{FF2B5EF4-FFF2-40B4-BE49-F238E27FC236}">
                <a16:creationId xmlns:a16="http://schemas.microsoft.com/office/drawing/2014/main" id="{54FBD46A-4123-4917-A4B1-842B75969BA6}"/>
              </a:ext>
            </a:extLst>
          </p:cNvPr>
          <p:cNvSpPr/>
          <p:nvPr/>
        </p:nvSpPr>
        <p:spPr>
          <a:xfrm>
            <a:off x="542736" y="1352073"/>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820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68A68D1-0435-4765-9E37-F32284B55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337" y="1685998"/>
            <a:ext cx="7248128" cy="4603463"/>
          </a:xfrm>
          <a:prstGeom prst="rect">
            <a:avLst/>
          </a:prstGeom>
        </p:spPr>
      </p:pic>
      <p:sp>
        <p:nvSpPr>
          <p:cNvPr id="13" name="正方形/長方形 12"/>
          <p:cNvSpPr>
            <a:spLocks noChangeArrowheads="1"/>
          </p:cNvSpPr>
          <p:nvPr/>
        </p:nvSpPr>
        <p:spPr bwMode="auto">
          <a:xfrm>
            <a:off x="6708081" y="2941959"/>
            <a:ext cx="576063" cy="233358"/>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4" name="正方形/長方形 13"/>
          <p:cNvSpPr>
            <a:spLocks noChangeArrowheads="1"/>
          </p:cNvSpPr>
          <p:nvPr/>
        </p:nvSpPr>
        <p:spPr bwMode="auto">
          <a:xfrm>
            <a:off x="6672064" y="6058128"/>
            <a:ext cx="648098" cy="231334"/>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0" name="テキスト ボックス 19"/>
          <p:cNvSpPr txBox="1"/>
          <p:nvPr/>
        </p:nvSpPr>
        <p:spPr>
          <a:xfrm>
            <a:off x="7402322" y="1625768"/>
            <a:ext cx="4670341"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P69</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71</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での固定</a:t>
            </a:r>
            <a:r>
              <a:rPr lang="zh-CN" altLang="en-US" sz="1600" dirty="0">
                <a:latin typeface="メイリオ" panose="020B0604030504040204" pitchFamily="50" charset="-128"/>
                <a:ea typeface="メイリオ" panose="020B0604030504040204" pitchFamily="50" charset="-128"/>
                <a:cs typeface="Meiryo UI" panose="020B0604030504040204" pitchFamily="50" charset="-128"/>
              </a:rPr>
              <a:t>突合処理画面</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や</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CSV</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ファイルでの反映・非反映設定を行い、農業委員会サポートシステムに反映結果をアップロードします。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①今回設定した反映・非反映情報を保存するため「設定を保存」を押下します。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②次回以降の突合で今回の反映・非反映設定を利用する場合「設定を読み込む」を押下します。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③「反映結果アップロード」を押下し、農業委員会サポートシステムに突合結果をアップロードします。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1" name="円/楕円 19"/>
          <p:cNvSpPr/>
          <p:nvPr/>
        </p:nvSpPr>
        <p:spPr>
          <a:xfrm>
            <a:off x="6292439" y="2570810"/>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19"/>
          <p:cNvSpPr/>
          <p:nvPr/>
        </p:nvSpPr>
        <p:spPr>
          <a:xfrm>
            <a:off x="6301294" y="2948906"/>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D5DF002C-2537-4E95-9AE1-E9D183300F97}"/>
              </a:ext>
            </a:extLst>
          </p:cNvPr>
          <p:cNvSpPr>
            <a:spLocks noChangeArrowheads="1"/>
          </p:cNvSpPr>
          <p:nvPr/>
        </p:nvSpPr>
        <p:spPr bwMode="auto">
          <a:xfrm>
            <a:off x="6708080" y="2700293"/>
            <a:ext cx="576063" cy="23470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7" name="円/楕円 19">
            <a:extLst>
              <a:ext uri="{FF2B5EF4-FFF2-40B4-BE49-F238E27FC236}">
                <a16:creationId xmlns:a16="http://schemas.microsoft.com/office/drawing/2014/main" id="{A213E1A6-9D40-4347-99E7-2388AC1617B5}"/>
              </a:ext>
            </a:extLst>
          </p:cNvPr>
          <p:cNvSpPr/>
          <p:nvPr/>
        </p:nvSpPr>
        <p:spPr>
          <a:xfrm>
            <a:off x="6281498" y="6040717"/>
            <a:ext cx="323466" cy="3234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プレースホルダー 14">
            <a:extLst>
              <a:ext uri="{FF2B5EF4-FFF2-40B4-BE49-F238E27FC236}">
                <a16:creationId xmlns:a16="http://schemas.microsoft.com/office/drawing/2014/main" id="{FA9FAC43-FE20-4C7D-BF82-2D6CCE2A3F80}"/>
              </a:ext>
            </a:extLst>
          </p:cNvPr>
          <p:cNvSpPr txBox="1">
            <a:spLocks noGrp="1"/>
          </p:cNvSpPr>
          <p:nvPr>
            <p:ph type="body" sz="quarter" idx="10"/>
          </p:nvPr>
        </p:nvSpPr>
        <p:spPr>
          <a:xfrm>
            <a:off x="417513" y="693041"/>
            <a:ext cx="11366500" cy="647725"/>
          </a:xfrm>
          <a:prstGeom prst="rect">
            <a:avLst/>
          </a:prstGeom>
          <a:solidFill>
            <a:schemeClr val="bg1">
              <a:lumMod val="95000"/>
            </a:schemeClr>
          </a:solidFill>
        </p:spPr>
        <p:txBody>
          <a:bodyPr wrap="square" rtlCol="0">
            <a:normAutofit fontScale="92500"/>
          </a:bodyPr>
          <a:lstStyle/>
          <a:p>
            <a:r>
              <a:rPr lang="ja-JP" altLang="en-US" dirty="0">
                <a:latin typeface="メイリオ" panose="020B0604030504040204" pitchFamily="50" charset="-128"/>
                <a:ea typeface="メイリオ" panose="020B0604030504040204" pitchFamily="50" charset="-128"/>
              </a:rPr>
              <a:t>突合の結果、更新対象のデータを農業委員会サポートシステムへアップロードします。</a:t>
            </a:r>
            <a:endParaRPr lang="en-US" altLang="ja-JP"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突合用</a:t>
            </a:r>
            <a:r>
              <a:rPr lang="en-US" altLang="ja-JP" sz="1300" dirty="0">
                <a:latin typeface="メイリオ" panose="020B0604030504040204" pitchFamily="50" charset="-128"/>
                <a:ea typeface="メイリオ" panose="020B0604030504040204" pitchFamily="50" charset="-128"/>
              </a:rPr>
              <a:t>CSV</a:t>
            </a:r>
            <a:r>
              <a:rPr lang="ja-JP" altLang="en-US" sz="1300" dirty="0">
                <a:latin typeface="メイリオ" panose="020B0604030504040204" pitchFamily="50" charset="-128"/>
                <a:ea typeface="メイリオ" panose="020B0604030504040204" pitchFamily="50" charset="-128"/>
              </a:rPr>
              <a:t>ファイルの取り込み＞</a:t>
            </a:r>
            <a:r>
              <a:rPr lang="ja-JP" altLang="en-US" sz="1300" dirty="0">
                <a:solidFill>
                  <a:prstClr val="black"/>
                </a:solidFill>
              </a:rPr>
              <a:t>データ項目・コードの紐づけ</a:t>
            </a:r>
            <a:r>
              <a:rPr lang="ja-JP" altLang="en-US" sz="1300" dirty="0">
                <a:latin typeface="メイリオ" panose="020B0604030504040204" pitchFamily="50" charset="-128"/>
                <a:ea typeface="メイリオ" panose="020B0604030504040204" pitchFamily="50" charset="-128"/>
              </a:rPr>
              <a:t>＞レイアウトチェック＞地番不一致解消＞突合ルール設定＞突合処理実行＞</a:t>
            </a:r>
            <a:r>
              <a:rPr lang="ja-JP" altLang="en-US" sz="1300" b="1" dirty="0">
                <a:solidFill>
                  <a:srgbClr val="FF0000"/>
                </a:solidFill>
                <a:latin typeface="メイリオ" panose="020B0604030504040204" pitchFamily="50" charset="-128"/>
                <a:ea typeface="メイリオ" panose="020B0604030504040204" pitchFamily="50" charset="-128"/>
              </a:rPr>
              <a:t>突合結果アップロード</a:t>
            </a:r>
          </a:p>
        </p:txBody>
      </p:sp>
      <p:sp>
        <p:nvSpPr>
          <p:cNvPr id="17" name="タイトル 2">
            <a:extLst>
              <a:ext uri="{FF2B5EF4-FFF2-40B4-BE49-F238E27FC236}">
                <a16:creationId xmlns:a16="http://schemas.microsoft.com/office/drawing/2014/main" id="{653A0D4D-FAF3-4A48-9BAB-594F368379D0}"/>
              </a:ext>
            </a:extLst>
          </p:cNvPr>
          <p:cNvSpPr>
            <a:spLocks noGrp="1"/>
          </p:cNvSpPr>
          <p:nvPr>
            <p:ph type="title"/>
          </p:nvPr>
        </p:nvSpPr>
        <p:spPr>
          <a:xfrm>
            <a:off x="417513" y="44450"/>
            <a:ext cx="9494837" cy="547688"/>
          </a:xfrm>
        </p:spPr>
        <p:txBody>
          <a:bodyPr/>
          <a:lstStyle/>
          <a:p>
            <a:r>
              <a:rPr lang="en-US" altLang="ja-JP" dirty="0"/>
              <a:t>4-3-7. </a:t>
            </a:r>
            <a:r>
              <a:rPr lang="ja-JP" altLang="en-US" dirty="0"/>
              <a:t>突合結果をアップロードする</a:t>
            </a:r>
            <a:endParaRPr kumimoji="1" lang="ja-JP" altLang="en-US" dirty="0"/>
          </a:p>
        </p:txBody>
      </p:sp>
    </p:spTree>
    <p:extLst>
      <p:ext uri="{BB962C8B-B14F-4D97-AF65-F5344CB8AC3E}">
        <p14:creationId xmlns:p14="http://schemas.microsoft.com/office/powerpoint/2010/main" val="9007970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固定台帳との突合処理の考え方</a:t>
            </a:r>
            <a:endParaRPr kumimoji="1" lang="ja-JP" altLang="en-US" dirty="0"/>
          </a:p>
        </p:txBody>
      </p:sp>
      <p:sp>
        <p:nvSpPr>
          <p:cNvPr id="11" name="テキスト ボックス 10">
            <a:extLst>
              <a:ext uri="{FF2B5EF4-FFF2-40B4-BE49-F238E27FC236}">
                <a16:creationId xmlns:a16="http://schemas.microsoft.com/office/drawing/2014/main" id="{21B45745-307E-4FA7-8DE0-1EC271D99EE8}"/>
              </a:ext>
            </a:extLst>
          </p:cNvPr>
          <p:cNvSpPr txBox="1"/>
          <p:nvPr/>
        </p:nvSpPr>
        <p:spPr>
          <a:xfrm>
            <a:off x="124601" y="734514"/>
            <a:ext cx="344585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①更新処理の基本的な考え方</a:t>
            </a:r>
          </a:p>
        </p:txBody>
      </p:sp>
      <p:sp>
        <p:nvSpPr>
          <p:cNvPr id="6" name="正方形/長方形 5">
            <a:extLst>
              <a:ext uri="{FF2B5EF4-FFF2-40B4-BE49-F238E27FC236}">
                <a16:creationId xmlns:a16="http://schemas.microsoft.com/office/drawing/2014/main" id="{8956F54A-7D49-4B2E-A042-DDFF7AC3F29F}"/>
              </a:ext>
            </a:extLst>
          </p:cNvPr>
          <p:cNvSpPr/>
          <p:nvPr/>
        </p:nvSpPr>
        <p:spPr>
          <a:xfrm>
            <a:off x="191344" y="1107852"/>
            <a:ext cx="11478201" cy="1015663"/>
          </a:xfrm>
          <a:prstGeom prst="rect">
            <a:avLst/>
          </a:prstGeom>
        </p:spPr>
        <p:txBody>
          <a:bodyPr wrap="square">
            <a:spAutoFit/>
          </a:bodyPr>
          <a:lstStyle/>
          <a:p>
            <a:pPr indent="133350" algn="just">
              <a:lnSpc>
                <a:spcPts val="18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農業委員会サポートシステム</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の土地データの地番と、突合用固定</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ファイルの地番を用いて照合を行い、地番が一致したデータに対して、突合用固定</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ファイルの情報を</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農業委員会サポートシステム</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の土地データに上書き更新します。更新対象の土地と更新前後のデータの内容は、固定突合結果</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ファイル「更新一覧」において確認できます。</a:t>
            </a:r>
          </a:p>
          <a:p>
            <a:pPr indent="133350" algn="just">
              <a:lnSpc>
                <a:spcPts val="18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ただし、突合用固定</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ファイルにおいて、以下の地目（紐付け設定後コード）の設定が行われているデータのみが照合の対象となります。</a:t>
            </a:r>
          </a:p>
        </p:txBody>
      </p:sp>
      <p:graphicFrame>
        <p:nvGraphicFramePr>
          <p:cNvPr id="7" name="表 6">
            <a:extLst>
              <a:ext uri="{FF2B5EF4-FFF2-40B4-BE49-F238E27FC236}">
                <a16:creationId xmlns:a16="http://schemas.microsoft.com/office/drawing/2014/main" id="{7A18AEA3-D545-4932-84D4-CC25E5C08008}"/>
              </a:ext>
            </a:extLst>
          </p:cNvPr>
          <p:cNvGraphicFramePr>
            <a:graphicFrameLocks noGrp="1"/>
          </p:cNvGraphicFramePr>
          <p:nvPr>
            <p:extLst>
              <p:ext uri="{D42A27DB-BD31-4B8C-83A1-F6EECF244321}">
                <p14:modId xmlns:p14="http://schemas.microsoft.com/office/powerpoint/2010/main" val="2827693758"/>
              </p:ext>
            </p:extLst>
          </p:nvPr>
        </p:nvGraphicFramePr>
        <p:xfrm>
          <a:off x="2135560" y="2296008"/>
          <a:ext cx="7413059" cy="685800"/>
        </p:xfrm>
        <a:graphic>
          <a:graphicData uri="http://schemas.openxmlformats.org/drawingml/2006/table">
            <a:tbl>
              <a:tblPr firstRow="1" firstCol="1" bandRow="1"/>
              <a:tblGrid>
                <a:gridCol w="7413059">
                  <a:extLst>
                    <a:ext uri="{9D8B030D-6E8A-4147-A177-3AD203B41FA5}">
                      <a16:colId xmlns:a16="http://schemas.microsoft.com/office/drawing/2014/main" val="2375283110"/>
                    </a:ext>
                  </a:extLst>
                </a:gridCol>
              </a:tblGrid>
              <a:tr h="0">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① 登記簿地目が「田」、「畑」のいずれか</a:t>
                      </a:r>
                    </a:p>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② 課税地目が「田」、「畑」、「樹園地」、「採草放牧地」、「農業用施設」のいずれか</a:t>
                      </a:r>
                    </a:p>
                    <a:p>
                      <a:pPr marL="342900" lvl="0" indent="-342900" algn="just">
                        <a:lnSpc>
                          <a:spcPts val="1800"/>
                        </a:lnSpc>
                        <a:spcAft>
                          <a:spcPts val="0"/>
                        </a:spcAft>
                        <a:buFont typeface="メイリオ" panose="020B0604030504040204" pitchFamily="50" charset="-128"/>
                        <a:buChar char="※"/>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①・②のどちらか一方でも満たせば、照合対象となります。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9409732"/>
                  </a:ext>
                </a:extLst>
              </a:tr>
            </a:tbl>
          </a:graphicData>
        </a:graphic>
      </p:graphicFrame>
      <p:sp>
        <p:nvSpPr>
          <p:cNvPr id="8" name="正方形/長方形 7">
            <a:extLst>
              <a:ext uri="{FF2B5EF4-FFF2-40B4-BE49-F238E27FC236}">
                <a16:creationId xmlns:a16="http://schemas.microsoft.com/office/drawing/2014/main" id="{BA4E339F-F61B-4221-A800-0A1A7D9D5D6C}"/>
              </a:ext>
            </a:extLst>
          </p:cNvPr>
          <p:cNvSpPr/>
          <p:nvPr/>
        </p:nvSpPr>
        <p:spPr>
          <a:xfrm>
            <a:off x="335360" y="3250427"/>
            <a:ext cx="11665296" cy="1015663"/>
          </a:xfrm>
          <a:prstGeom prst="rect">
            <a:avLst/>
          </a:prstGeom>
        </p:spPr>
        <p:txBody>
          <a:bodyPr wrap="square">
            <a:spAutoFit/>
          </a:bodyPr>
          <a:lstStyle/>
          <a:p>
            <a:pPr algn="just">
              <a:lnSpc>
                <a:spcPts val="18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突合結果の反映非対象に設定した項目（※）は、更新対象から除外されます。特定の項目（例：都市計画法区分、生産緑地法に基づく指定）を更新しないようにするには、その項目を反映非対象に設定してください。</a:t>
            </a:r>
          </a:p>
          <a:p>
            <a:pPr algn="just">
              <a:lnSpc>
                <a:spcPts val="18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（※）・「データ項目・コードの紐付け」画面で、データ項目の紐付けを行っていない項目</a:t>
            </a:r>
          </a:p>
          <a:p>
            <a:pPr indent="333375" algn="just">
              <a:lnSpc>
                <a:spcPts val="18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・「突合用固定</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ファイルとの照合、アップロード」画面で、反映対象のチェックを外した項目</a:t>
            </a:r>
          </a:p>
        </p:txBody>
      </p:sp>
      <p:pic>
        <p:nvPicPr>
          <p:cNvPr id="9" name="図 8">
            <a:extLst>
              <a:ext uri="{FF2B5EF4-FFF2-40B4-BE49-F238E27FC236}">
                <a16:creationId xmlns:a16="http://schemas.microsoft.com/office/drawing/2014/main" id="{CFB4DC6A-10A6-473E-B932-34C574398F88}"/>
              </a:ext>
            </a:extLst>
          </p:cNvPr>
          <p:cNvPicPr>
            <a:picLocks noChangeAspect="1"/>
          </p:cNvPicPr>
          <p:nvPr/>
        </p:nvPicPr>
        <p:blipFill>
          <a:blip r:embed="rId2"/>
          <a:stretch>
            <a:fillRect/>
          </a:stretch>
        </p:blipFill>
        <p:spPr>
          <a:xfrm>
            <a:off x="2418683" y="4534709"/>
            <a:ext cx="7354634" cy="1846618"/>
          </a:xfrm>
          <a:prstGeom prst="rect">
            <a:avLst/>
          </a:prstGeom>
        </p:spPr>
      </p:pic>
    </p:spTree>
    <p:extLst>
      <p:ext uri="{BB962C8B-B14F-4D97-AF65-F5344CB8AC3E}">
        <p14:creationId xmlns:p14="http://schemas.microsoft.com/office/powerpoint/2010/main" val="149776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固定台帳との突合処理の考え方</a:t>
            </a:r>
            <a:endParaRPr kumimoji="1" lang="ja-JP" altLang="en-US" dirty="0"/>
          </a:p>
        </p:txBody>
      </p:sp>
      <p:sp>
        <p:nvSpPr>
          <p:cNvPr id="5" name="正方形/長方形 4">
            <a:extLst>
              <a:ext uri="{FF2B5EF4-FFF2-40B4-BE49-F238E27FC236}">
                <a16:creationId xmlns:a16="http://schemas.microsoft.com/office/drawing/2014/main" id="{9CB50279-B3C1-4D6D-BC31-B379B099E38C}"/>
              </a:ext>
            </a:extLst>
          </p:cNvPr>
          <p:cNvSpPr/>
          <p:nvPr/>
        </p:nvSpPr>
        <p:spPr>
          <a:xfrm>
            <a:off x="256722" y="1104543"/>
            <a:ext cx="11678555" cy="1250342"/>
          </a:xfrm>
          <a:prstGeom prst="rect">
            <a:avLst/>
          </a:prstGeom>
        </p:spPr>
        <p:txBody>
          <a:bodyPr wrap="square">
            <a:spAutoFit/>
          </a:bodyPr>
          <a:lstStyle/>
          <a:p>
            <a:pPr indent="133350" algn="just">
              <a:lnSpc>
                <a:spcPts val="1800"/>
              </a:lnSpc>
              <a:spcAft>
                <a:spcPts val="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農業委員会サポートシステム</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の土地データに存在せず、突合用固定</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ファイルには存在する土地があった場合、突合用固定</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ファイルの土地を</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農業委員会サポートシステム</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に新規登録します。新規登録の対象となった土地は、固定突合結果</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ファイル「新規登録一覧」において確認できます。</a:t>
            </a:r>
          </a:p>
          <a:p>
            <a:pPr indent="133350" algn="just">
              <a:lnSpc>
                <a:spcPts val="1800"/>
              </a:lnSpc>
              <a:spcAft>
                <a:spcPts val="0"/>
              </a:spcAft>
            </a:pP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ただし、更新処理と同様に、突合用固定</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ファイルにおいて、以下の地目（紐付け設定後コード）の設定が行われているデータのみが照合の対象となります。</a:t>
            </a:r>
          </a:p>
        </p:txBody>
      </p:sp>
      <p:sp>
        <p:nvSpPr>
          <p:cNvPr id="11" name="テキスト ボックス 10">
            <a:extLst>
              <a:ext uri="{FF2B5EF4-FFF2-40B4-BE49-F238E27FC236}">
                <a16:creationId xmlns:a16="http://schemas.microsoft.com/office/drawing/2014/main" id="{21B45745-307E-4FA7-8DE0-1EC271D99EE8}"/>
              </a:ext>
            </a:extLst>
          </p:cNvPr>
          <p:cNvSpPr txBox="1"/>
          <p:nvPr/>
        </p:nvSpPr>
        <p:spPr>
          <a:xfrm>
            <a:off x="417898" y="735211"/>
            <a:ext cx="30963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②新規登録処理</a:t>
            </a:r>
            <a:endParaRPr kumimoji="1" lang="ja-JP" altLang="en-US" dirty="0">
              <a:latin typeface="メイリオ" panose="020B0604030504040204" pitchFamily="50" charset="-128"/>
              <a:ea typeface="メイリオ" panose="020B0604030504040204" pitchFamily="50" charset="-128"/>
            </a:endParaRPr>
          </a:p>
        </p:txBody>
      </p:sp>
      <p:graphicFrame>
        <p:nvGraphicFramePr>
          <p:cNvPr id="8" name="表 7">
            <a:extLst>
              <a:ext uri="{FF2B5EF4-FFF2-40B4-BE49-F238E27FC236}">
                <a16:creationId xmlns:a16="http://schemas.microsoft.com/office/drawing/2014/main" id="{3165CDA8-4FD2-4087-B048-C2F3D56CBCFF}"/>
              </a:ext>
            </a:extLst>
          </p:cNvPr>
          <p:cNvGraphicFramePr>
            <a:graphicFrameLocks noGrp="1"/>
          </p:cNvGraphicFramePr>
          <p:nvPr>
            <p:extLst>
              <p:ext uri="{D42A27DB-BD31-4B8C-83A1-F6EECF244321}">
                <p14:modId xmlns:p14="http://schemas.microsoft.com/office/powerpoint/2010/main" val="1781197408"/>
              </p:ext>
            </p:extLst>
          </p:nvPr>
        </p:nvGraphicFramePr>
        <p:xfrm>
          <a:off x="2292756" y="2472155"/>
          <a:ext cx="7629083" cy="685800"/>
        </p:xfrm>
        <a:graphic>
          <a:graphicData uri="http://schemas.openxmlformats.org/drawingml/2006/table">
            <a:tbl>
              <a:tblPr firstRow="1" firstCol="1" bandRow="1"/>
              <a:tblGrid>
                <a:gridCol w="7629083">
                  <a:extLst>
                    <a:ext uri="{9D8B030D-6E8A-4147-A177-3AD203B41FA5}">
                      <a16:colId xmlns:a16="http://schemas.microsoft.com/office/drawing/2014/main" val="1694502770"/>
                    </a:ext>
                  </a:extLst>
                </a:gridCol>
              </a:tblGrid>
              <a:tr h="0">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① 登記簿地目が「田」、「畑」のいずれか</a:t>
                      </a:r>
                    </a:p>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② 課税地目が「田」、「畑」、「樹園地」、「採草放牧地」、「農業用施設」のいずれか</a:t>
                      </a:r>
                    </a:p>
                    <a:p>
                      <a:pPr marL="342900" lvl="0" indent="-342900" algn="just">
                        <a:lnSpc>
                          <a:spcPts val="1800"/>
                        </a:lnSpc>
                        <a:spcAft>
                          <a:spcPts val="0"/>
                        </a:spcAft>
                        <a:buFont typeface="メイリオ" panose="020B0604030504040204" pitchFamily="50" charset="-128"/>
                        <a:buChar char="※"/>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①・②のどちらか一方でも満たせば、照合対象となります。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535506"/>
                  </a:ext>
                </a:extLst>
              </a:tr>
            </a:tbl>
          </a:graphicData>
        </a:graphic>
      </p:graphicFrame>
      <p:pic>
        <p:nvPicPr>
          <p:cNvPr id="9" name="図 8">
            <a:extLst>
              <a:ext uri="{FF2B5EF4-FFF2-40B4-BE49-F238E27FC236}">
                <a16:creationId xmlns:a16="http://schemas.microsoft.com/office/drawing/2014/main" id="{34104532-B4C2-47BA-9DB7-EFCC10829F6C}"/>
              </a:ext>
            </a:extLst>
          </p:cNvPr>
          <p:cNvPicPr>
            <a:picLocks noChangeAspect="1"/>
          </p:cNvPicPr>
          <p:nvPr/>
        </p:nvPicPr>
        <p:blipFill>
          <a:blip r:embed="rId2"/>
          <a:stretch>
            <a:fillRect/>
          </a:stretch>
        </p:blipFill>
        <p:spPr>
          <a:xfrm>
            <a:off x="2122492" y="3700046"/>
            <a:ext cx="7947013" cy="2448723"/>
          </a:xfrm>
          <a:prstGeom prst="rect">
            <a:avLst/>
          </a:prstGeom>
        </p:spPr>
      </p:pic>
    </p:spTree>
    <p:extLst>
      <p:ext uri="{BB962C8B-B14F-4D97-AF65-F5344CB8AC3E}">
        <p14:creationId xmlns:p14="http://schemas.microsoft.com/office/powerpoint/2010/main" val="314614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固定台帳との突合処理の考え方</a:t>
            </a:r>
            <a:endParaRPr kumimoji="1" lang="ja-JP" altLang="en-US" dirty="0"/>
          </a:p>
        </p:txBody>
      </p:sp>
      <p:sp>
        <p:nvSpPr>
          <p:cNvPr id="5" name="正方形/長方形 4">
            <a:extLst>
              <a:ext uri="{FF2B5EF4-FFF2-40B4-BE49-F238E27FC236}">
                <a16:creationId xmlns:a16="http://schemas.microsoft.com/office/drawing/2014/main" id="{9CB50279-B3C1-4D6D-BC31-B379B099E38C}"/>
              </a:ext>
            </a:extLst>
          </p:cNvPr>
          <p:cNvSpPr/>
          <p:nvPr/>
        </p:nvSpPr>
        <p:spPr>
          <a:xfrm>
            <a:off x="263352" y="1149238"/>
            <a:ext cx="11030483" cy="788677"/>
          </a:xfrm>
          <a:prstGeom prst="rect">
            <a:avLst/>
          </a:prstGeom>
        </p:spPr>
        <p:txBody>
          <a:bodyPr wrap="square">
            <a:spAutoFit/>
          </a:bodyPr>
          <a:lstStyle/>
          <a:p>
            <a:pPr algn="just">
              <a:lnSpc>
                <a:spcPts val="1800"/>
              </a:lnSpc>
              <a:spcAft>
                <a:spcPts val="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突合用固定</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ファイルに存在せず、</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農業委員会サポートシステム</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の土地データには存在する土地があった場合、「固定突合ルール設定」画面の「基本設定」－「固定台帳に存在しないデータを農地台帳から削除しますか？」欄で設定した内容によって、異なる処理が行われます。</a:t>
            </a:r>
          </a:p>
        </p:txBody>
      </p:sp>
      <p:sp>
        <p:nvSpPr>
          <p:cNvPr id="11" name="テキスト ボックス 10">
            <a:extLst>
              <a:ext uri="{FF2B5EF4-FFF2-40B4-BE49-F238E27FC236}">
                <a16:creationId xmlns:a16="http://schemas.microsoft.com/office/drawing/2014/main" id="{21B45745-307E-4FA7-8DE0-1EC271D99EE8}"/>
              </a:ext>
            </a:extLst>
          </p:cNvPr>
          <p:cNvSpPr txBox="1"/>
          <p:nvPr/>
        </p:nvSpPr>
        <p:spPr>
          <a:xfrm>
            <a:off x="263352" y="768220"/>
            <a:ext cx="632617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③削除処理</a:t>
            </a:r>
          </a:p>
        </p:txBody>
      </p:sp>
      <p:graphicFrame>
        <p:nvGraphicFramePr>
          <p:cNvPr id="4" name="表 3">
            <a:extLst>
              <a:ext uri="{FF2B5EF4-FFF2-40B4-BE49-F238E27FC236}">
                <a16:creationId xmlns:a16="http://schemas.microsoft.com/office/drawing/2014/main" id="{56C9DF5B-E5E3-4FE7-BB0C-37441B4CF4F6}"/>
              </a:ext>
            </a:extLst>
          </p:cNvPr>
          <p:cNvGraphicFramePr>
            <a:graphicFrameLocks noGrp="1"/>
          </p:cNvGraphicFramePr>
          <p:nvPr>
            <p:extLst>
              <p:ext uri="{D42A27DB-BD31-4B8C-83A1-F6EECF244321}">
                <p14:modId xmlns:p14="http://schemas.microsoft.com/office/powerpoint/2010/main" val="3698479883"/>
              </p:ext>
            </p:extLst>
          </p:nvPr>
        </p:nvGraphicFramePr>
        <p:xfrm>
          <a:off x="1703512" y="2204864"/>
          <a:ext cx="8352928" cy="3168352"/>
        </p:xfrm>
        <a:graphic>
          <a:graphicData uri="http://schemas.openxmlformats.org/drawingml/2006/table">
            <a:tbl>
              <a:tblPr firstRow="1" firstCol="1" bandRow="1"/>
              <a:tblGrid>
                <a:gridCol w="1970648">
                  <a:extLst>
                    <a:ext uri="{9D8B030D-6E8A-4147-A177-3AD203B41FA5}">
                      <a16:colId xmlns:a16="http://schemas.microsoft.com/office/drawing/2014/main" val="218584324"/>
                    </a:ext>
                  </a:extLst>
                </a:gridCol>
                <a:gridCol w="3020296">
                  <a:extLst>
                    <a:ext uri="{9D8B030D-6E8A-4147-A177-3AD203B41FA5}">
                      <a16:colId xmlns:a16="http://schemas.microsoft.com/office/drawing/2014/main" val="732515883"/>
                    </a:ext>
                  </a:extLst>
                </a:gridCol>
                <a:gridCol w="3361984">
                  <a:extLst>
                    <a:ext uri="{9D8B030D-6E8A-4147-A177-3AD203B41FA5}">
                      <a16:colId xmlns:a16="http://schemas.microsoft.com/office/drawing/2014/main" val="1280507897"/>
                    </a:ext>
                  </a:extLst>
                </a:gridCol>
              </a:tblGrid>
              <a:tr h="614516">
                <a:tc>
                  <a:txBody>
                    <a:bodyPr/>
                    <a:lstStyle/>
                    <a:p>
                      <a:pPr algn="ctr">
                        <a:lnSpc>
                          <a:spcPts val="1800"/>
                        </a:lnSpc>
                        <a:spcAft>
                          <a:spcPts val="0"/>
                        </a:spcAft>
                      </a:pPr>
                      <a:r>
                        <a:rPr lang="ja-JP" sz="1400" b="1" kern="100" dirty="0">
                          <a:solidFill>
                            <a:srgbClr val="FFFFFF"/>
                          </a:solidFill>
                          <a:effectLst/>
                          <a:latin typeface="メイリオ" panose="020B0604030504040204" pitchFamily="50" charset="-128"/>
                          <a:ea typeface="メイリオ" panose="020B0604030504040204" pitchFamily="50" charset="-128"/>
                          <a:cs typeface="Times New Roman" panose="02020603050405020304" pitchFamily="18" charset="0"/>
                        </a:rPr>
                        <a:t>突合ルール設定</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a:lnSpc>
                          <a:spcPts val="1800"/>
                        </a:lnSpc>
                        <a:spcAft>
                          <a:spcPts val="0"/>
                        </a:spcAft>
                      </a:pPr>
                      <a:r>
                        <a:rPr lang="ja-JP" altLang="en-US" sz="1400" b="1" kern="100" dirty="0">
                          <a:solidFill>
                            <a:srgbClr val="FFFFFF"/>
                          </a:solidFill>
                          <a:effectLst/>
                          <a:latin typeface="メイリオ" panose="020B0604030504040204" pitchFamily="50" charset="-128"/>
                          <a:ea typeface="メイリオ" panose="020B0604030504040204" pitchFamily="50" charset="-128"/>
                          <a:cs typeface="Times New Roman" panose="02020603050405020304" pitchFamily="18" charset="0"/>
                        </a:rPr>
                        <a:t>農業委員会サポートシステム</a:t>
                      </a:r>
                      <a:r>
                        <a:rPr lang="ja-JP" sz="1400" b="1" kern="100" dirty="0">
                          <a:solidFill>
                            <a:srgbClr val="FFFFFF"/>
                          </a:solidFill>
                          <a:effectLst/>
                          <a:latin typeface="メイリオ" panose="020B0604030504040204" pitchFamily="50" charset="-128"/>
                          <a:ea typeface="メイリオ" panose="020B0604030504040204" pitchFamily="50" charset="-128"/>
                          <a:cs typeface="Times New Roman" panose="02020603050405020304" pitchFamily="18" charset="0"/>
                        </a:rPr>
                        <a:t>の</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1800"/>
                        </a:lnSpc>
                        <a:spcAft>
                          <a:spcPts val="0"/>
                        </a:spcAft>
                      </a:pPr>
                      <a:r>
                        <a:rPr lang="ja-JP" sz="1400" b="1" kern="100" dirty="0">
                          <a:solidFill>
                            <a:srgbClr val="FFFFFF"/>
                          </a:solidFill>
                          <a:effectLst/>
                          <a:latin typeface="メイリオ" panose="020B0604030504040204" pitchFamily="50" charset="-128"/>
                          <a:ea typeface="メイリオ" panose="020B0604030504040204" pitchFamily="50" charset="-128"/>
                          <a:cs typeface="Times New Roman" panose="02020603050405020304" pitchFamily="18" charset="0"/>
                        </a:rPr>
                        <a:t>土地データに対する処理</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a:lnSpc>
                          <a:spcPts val="1800"/>
                        </a:lnSpc>
                        <a:spcAft>
                          <a:spcPts val="0"/>
                        </a:spcAft>
                      </a:pPr>
                      <a:r>
                        <a:rPr lang="ja-JP" sz="1400" b="1" kern="100">
                          <a:solidFill>
                            <a:srgbClr val="FFFFFF"/>
                          </a:solidFill>
                          <a:effectLst/>
                          <a:latin typeface="メイリオ" panose="020B0604030504040204" pitchFamily="50" charset="-128"/>
                          <a:ea typeface="メイリオ" panose="020B0604030504040204" pitchFamily="50" charset="-128"/>
                          <a:cs typeface="Times New Roman" panose="02020603050405020304" pitchFamily="18" charset="0"/>
                        </a:rPr>
                        <a:t>対象データの確認方法</a:t>
                      </a:r>
                      <a:endParaRPr lang="ja-JP" sz="14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extLst>
                  <a:ext uri="{0D108BD9-81ED-4DB2-BD59-A6C34878D82A}">
                    <a16:rowId xmlns:a16="http://schemas.microsoft.com/office/drawing/2014/main" val="1756106411"/>
                  </a:ext>
                </a:extLst>
              </a:tr>
              <a:tr h="1276918">
                <a:tc>
                  <a:txBody>
                    <a:bodyPr/>
                    <a:lstStyle/>
                    <a:p>
                      <a:pPr algn="ctr">
                        <a:lnSpc>
                          <a:spcPts val="1800"/>
                        </a:lnSpc>
                        <a:spcAft>
                          <a:spcPts val="0"/>
                        </a:spcAft>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削除しない</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何も処理を行わない。</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1200" kern="100">
                          <a:effectLst/>
                          <a:latin typeface="メイリオ" panose="020B0604030504040204" pitchFamily="50" charset="-128"/>
                          <a:ea typeface="メイリオ" panose="020B0604030504040204" pitchFamily="50" charset="-128"/>
                          <a:cs typeface="Times New Roman" panose="02020603050405020304" pitchFamily="18" charset="0"/>
                        </a:rPr>
                        <a:t>固定突合結果</a:t>
                      </a:r>
                      <a:r>
                        <a:rPr lang="en-US" sz="1200" kern="100">
                          <a:effectLst/>
                          <a:latin typeface="メイリオ" panose="020B0604030504040204" pitchFamily="50" charset="-128"/>
                          <a:ea typeface="メイリオ" panose="020B0604030504040204" pitchFamily="50" charset="-128"/>
                          <a:cs typeface="Times New Roman" panose="02020603050405020304" pitchFamily="18" charset="0"/>
                        </a:rPr>
                        <a:t>CSV</a:t>
                      </a:r>
                      <a:r>
                        <a:rPr lang="ja-JP" sz="1200" kern="100">
                          <a:effectLst/>
                          <a:latin typeface="メイリオ" panose="020B0604030504040204" pitchFamily="50" charset="-128"/>
                          <a:ea typeface="メイリオ" panose="020B0604030504040204" pitchFamily="50" charset="-128"/>
                          <a:cs typeface="Times New Roman" panose="02020603050405020304" pitchFamily="18" charset="0"/>
                        </a:rPr>
                        <a:t>ファイル「更新なし（地番不一致）一覧」にて確認する。</a:t>
                      </a:r>
                      <a:endParaRPr lang="ja-JP" sz="14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321991"/>
                  </a:ext>
                </a:extLst>
              </a:tr>
              <a:tr h="1276918">
                <a:tc>
                  <a:txBody>
                    <a:bodyPr/>
                    <a:lstStyle/>
                    <a:p>
                      <a:pPr algn="ctr">
                        <a:lnSpc>
                          <a:spcPts val="1800"/>
                        </a:lnSpc>
                        <a:spcAft>
                          <a:spcPts val="0"/>
                        </a:spcAft>
                      </a:pPr>
                      <a:r>
                        <a:rPr lang="ja-JP" sz="1200" kern="100">
                          <a:effectLst/>
                          <a:latin typeface="メイリオ" panose="020B0604030504040204" pitchFamily="50" charset="-128"/>
                          <a:ea typeface="メイリオ" panose="020B0604030504040204" pitchFamily="50" charset="-128"/>
                          <a:cs typeface="Times New Roman" panose="02020603050405020304" pitchFamily="18" charset="0"/>
                        </a:rPr>
                        <a:t>削除する</a:t>
                      </a:r>
                      <a:endParaRPr lang="ja-JP" sz="1400" kern="10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1800"/>
                        </a:lnSpc>
                        <a:spcAft>
                          <a:spcPts val="0"/>
                        </a:spcAft>
                      </a:pPr>
                      <a:r>
                        <a:rPr lang="ja-JP" sz="1200" kern="100">
                          <a:effectLst/>
                          <a:latin typeface="メイリオ" panose="020B0604030504040204" pitchFamily="50" charset="-128"/>
                          <a:ea typeface="メイリオ" panose="020B0604030504040204" pitchFamily="50" charset="-128"/>
                          <a:cs typeface="Times New Roman" panose="02020603050405020304" pitchFamily="18" charset="0"/>
                        </a:rPr>
                        <a:t>（非推奨）</a:t>
                      </a:r>
                      <a:endParaRPr lang="ja-JP" sz="14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突合結果の台帳反映時に、</a:t>
                      </a:r>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農業委員会サポートシステム</a:t>
                      </a: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から削除する。</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800"/>
                        </a:lnSpc>
                        <a:spcAft>
                          <a:spcPts val="0"/>
                        </a:spcAft>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（対象の土地の大字の内外区分が「管轄外」のものは対象外）</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固定突合結果</a:t>
                      </a:r>
                      <a:r>
                        <a:rPr 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CSV</a:t>
                      </a: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ファイル「削除一覧」にて確認する。</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800"/>
                        </a:lnSpc>
                        <a:spcAft>
                          <a:spcPts val="0"/>
                        </a:spcAft>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（削除すべきでないデータが、削除対象に存在しないかを慎重に確認すること）</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846940"/>
                  </a:ext>
                </a:extLst>
              </a:tr>
            </a:tbl>
          </a:graphicData>
        </a:graphic>
      </p:graphicFrame>
    </p:spTree>
    <p:extLst>
      <p:ext uri="{BB962C8B-B14F-4D97-AF65-F5344CB8AC3E}">
        <p14:creationId xmlns:p14="http://schemas.microsoft.com/office/powerpoint/2010/main" val="260898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固定台帳との突合処理の考え方</a:t>
            </a:r>
            <a:endParaRPr kumimoji="1" lang="ja-JP" altLang="en-US" dirty="0"/>
          </a:p>
        </p:txBody>
      </p:sp>
      <p:sp>
        <p:nvSpPr>
          <p:cNvPr id="11" name="テキスト ボックス 10">
            <a:extLst>
              <a:ext uri="{FF2B5EF4-FFF2-40B4-BE49-F238E27FC236}">
                <a16:creationId xmlns:a16="http://schemas.microsoft.com/office/drawing/2014/main" id="{21B45745-307E-4FA7-8DE0-1EC271D99EE8}"/>
              </a:ext>
            </a:extLst>
          </p:cNvPr>
          <p:cNvSpPr txBox="1"/>
          <p:nvPr/>
        </p:nvSpPr>
        <p:spPr>
          <a:xfrm>
            <a:off x="417898" y="711506"/>
            <a:ext cx="632617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➃世帯員の自動作成</a:t>
            </a:r>
          </a:p>
        </p:txBody>
      </p:sp>
      <p:sp>
        <p:nvSpPr>
          <p:cNvPr id="4" name="正方形/長方形 3">
            <a:extLst>
              <a:ext uri="{FF2B5EF4-FFF2-40B4-BE49-F238E27FC236}">
                <a16:creationId xmlns:a16="http://schemas.microsoft.com/office/drawing/2014/main" id="{89EC2BEA-7B07-4A73-AA39-06393576286E}"/>
              </a:ext>
            </a:extLst>
          </p:cNvPr>
          <p:cNvSpPr/>
          <p:nvPr/>
        </p:nvSpPr>
        <p:spPr>
          <a:xfrm>
            <a:off x="417898" y="1080838"/>
            <a:ext cx="11184904" cy="1019510"/>
          </a:xfrm>
          <a:prstGeom prst="rect">
            <a:avLst/>
          </a:prstGeom>
        </p:spPr>
        <p:txBody>
          <a:bodyPr wrap="square">
            <a:spAutoFit/>
          </a:bodyPr>
          <a:lstStyle/>
          <a:p>
            <a:pPr indent="133350" algn="just">
              <a:lnSpc>
                <a:spcPts val="1800"/>
              </a:lnSpc>
              <a:spcAft>
                <a:spcPts val="0"/>
              </a:spcAft>
            </a:pP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固定突合の結果、</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農業委員会サポートシステム</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の世帯員データに存在しない者が土地の所有者</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であり</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、固定突合の直前に行われた住基突合時に取り込んだ突合用住基</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ファイルに存在する場合は、突合用住基</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ファイルの情報を基に、当該世帯員のデータを</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農業委員会サポートシステム</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に新規登録します。対象となる土地と所有者は、固定突合結果</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CSV</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ファイル「世帯員自動作成一覧」において確認できます。</a:t>
            </a:r>
          </a:p>
        </p:txBody>
      </p:sp>
      <p:pic>
        <p:nvPicPr>
          <p:cNvPr id="3" name="図 2">
            <a:extLst>
              <a:ext uri="{FF2B5EF4-FFF2-40B4-BE49-F238E27FC236}">
                <a16:creationId xmlns:a16="http://schemas.microsoft.com/office/drawing/2014/main" id="{7C229E49-BAB5-4742-B2B9-93559597CFC2}"/>
              </a:ext>
            </a:extLst>
          </p:cNvPr>
          <p:cNvPicPr>
            <a:picLocks noChangeAspect="1"/>
          </p:cNvPicPr>
          <p:nvPr/>
        </p:nvPicPr>
        <p:blipFill>
          <a:blip r:embed="rId2"/>
          <a:stretch>
            <a:fillRect/>
          </a:stretch>
        </p:blipFill>
        <p:spPr>
          <a:xfrm>
            <a:off x="2279576" y="2269407"/>
            <a:ext cx="7374408" cy="4500332"/>
          </a:xfrm>
          <a:prstGeom prst="rect">
            <a:avLst/>
          </a:prstGeom>
        </p:spPr>
      </p:pic>
    </p:spTree>
    <p:extLst>
      <p:ext uri="{BB962C8B-B14F-4D97-AF65-F5344CB8AC3E}">
        <p14:creationId xmlns:p14="http://schemas.microsoft.com/office/powerpoint/2010/main" val="93268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固定台帳との突合処理の考え方</a:t>
            </a:r>
            <a:endParaRPr kumimoji="1" lang="ja-JP" altLang="en-US" dirty="0"/>
          </a:p>
        </p:txBody>
      </p:sp>
      <p:sp>
        <p:nvSpPr>
          <p:cNvPr id="8" name="テキスト ボックス 7">
            <a:extLst>
              <a:ext uri="{FF2B5EF4-FFF2-40B4-BE49-F238E27FC236}">
                <a16:creationId xmlns:a16="http://schemas.microsoft.com/office/drawing/2014/main" id="{8C542BCD-9BAC-4C28-AA7F-DD3D0AEFF303}"/>
              </a:ext>
            </a:extLst>
          </p:cNvPr>
          <p:cNvSpPr txBox="1"/>
          <p:nvPr/>
        </p:nvSpPr>
        <p:spPr>
          <a:xfrm>
            <a:off x="254569" y="683667"/>
            <a:ext cx="6758222"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⑤世帯員の自動作成が行われない場合（所有者未登録エラー）</a:t>
            </a:r>
            <a:endParaRPr lang="en-US" altLang="ja-JP" dirty="0">
              <a:latin typeface="メイリオ" panose="020B0604030504040204" pitchFamily="50" charset="-128"/>
              <a:ea typeface="メイリオ" panose="020B0604030504040204" pitchFamily="50" charset="-128"/>
            </a:endParaRPr>
          </a:p>
        </p:txBody>
      </p:sp>
      <p:graphicFrame>
        <p:nvGraphicFramePr>
          <p:cNvPr id="4" name="表 4">
            <a:extLst>
              <a:ext uri="{FF2B5EF4-FFF2-40B4-BE49-F238E27FC236}">
                <a16:creationId xmlns:a16="http://schemas.microsoft.com/office/drawing/2014/main" id="{B3404684-3C90-44D8-868E-175B58CC5E6E}"/>
              </a:ext>
            </a:extLst>
          </p:cNvPr>
          <p:cNvGraphicFramePr>
            <a:graphicFrameLocks noGrp="1"/>
          </p:cNvGraphicFramePr>
          <p:nvPr>
            <p:extLst>
              <p:ext uri="{D42A27DB-BD31-4B8C-83A1-F6EECF244321}">
                <p14:modId xmlns:p14="http://schemas.microsoft.com/office/powerpoint/2010/main" val="2676450766"/>
              </p:ext>
            </p:extLst>
          </p:nvPr>
        </p:nvGraphicFramePr>
        <p:xfrm>
          <a:off x="273981" y="2494942"/>
          <a:ext cx="6336703" cy="736727"/>
        </p:xfrm>
        <a:graphic>
          <a:graphicData uri="http://schemas.openxmlformats.org/drawingml/2006/table">
            <a:tbl>
              <a:tblPr firstRow="1" bandRow="1">
                <a:tableStyleId>{5C22544A-7EE6-4342-B048-85BDC9FD1C3A}</a:tableStyleId>
              </a:tblPr>
              <a:tblGrid>
                <a:gridCol w="766624">
                  <a:extLst>
                    <a:ext uri="{9D8B030D-6E8A-4147-A177-3AD203B41FA5}">
                      <a16:colId xmlns:a16="http://schemas.microsoft.com/office/drawing/2014/main" val="2051366013"/>
                    </a:ext>
                  </a:extLst>
                </a:gridCol>
                <a:gridCol w="766624">
                  <a:extLst>
                    <a:ext uri="{9D8B030D-6E8A-4147-A177-3AD203B41FA5}">
                      <a16:colId xmlns:a16="http://schemas.microsoft.com/office/drawing/2014/main" val="3368797163"/>
                    </a:ext>
                  </a:extLst>
                </a:gridCol>
                <a:gridCol w="689962">
                  <a:extLst>
                    <a:ext uri="{9D8B030D-6E8A-4147-A177-3AD203B41FA5}">
                      <a16:colId xmlns:a16="http://schemas.microsoft.com/office/drawing/2014/main" val="2176251371"/>
                    </a:ext>
                  </a:extLst>
                </a:gridCol>
                <a:gridCol w="1115869">
                  <a:extLst>
                    <a:ext uri="{9D8B030D-6E8A-4147-A177-3AD203B41FA5}">
                      <a16:colId xmlns:a16="http://schemas.microsoft.com/office/drawing/2014/main" val="3767129352"/>
                    </a:ext>
                  </a:extLst>
                </a:gridCol>
                <a:gridCol w="2061521">
                  <a:extLst>
                    <a:ext uri="{9D8B030D-6E8A-4147-A177-3AD203B41FA5}">
                      <a16:colId xmlns:a16="http://schemas.microsoft.com/office/drawing/2014/main" val="3563591909"/>
                    </a:ext>
                  </a:extLst>
                </a:gridCol>
                <a:gridCol w="936103">
                  <a:extLst>
                    <a:ext uri="{9D8B030D-6E8A-4147-A177-3AD203B41FA5}">
                      <a16:colId xmlns:a16="http://schemas.microsoft.com/office/drawing/2014/main" val="1341133514"/>
                    </a:ext>
                  </a:extLst>
                </a:gridCol>
              </a:tblGrid>
              <a:tr h="201218">
                <a:tc>
                  <a:txBody>
                    <a:bodyPr/>
                    <a:lstStyle/>
                    <a:p>
                      <a:r>
                        <a:rPr kumimoji="1" lang="ja-JP" altLang="en-US" dirty="0">
                          <a:solidFill>
                            <a:schemeClr val="tx1"/>
                          </a:solidFill>
                        </a:rPr>
                        <a:t>大字</a:t>
                      </a:r>
                    </a:p>
                  </a:txBody>
                  <a:tcPr>
                    <a:solidFill>
                      <a:schemeClr val="accent1"/>
                    </a:solidFill>
                  </a:tcPr>
                </a:tc>
                <a:tc>
                  <a:txBody>
                    <a:bodyPr/>
                    <a:lstStyle/>
                    <a:p>
                      <a:r>
                        <a:rPr kumimoji="1" lang="ja-JP" altLang="en-US" dirty="0">
                          <a:solidFill>
                            <a:schemeClr val="tx1"/>
                          </a:solidFill>
                        </a:rPr>
                        <a:t>小字</a:t>
                      </a:r>
                      <a:endParaRPr kumimoji="1" lang="en-US" altLang="ja-JP" dirty="0">
                        <a:solidFill>
                          <a:schemeClr val="tx1"/>
                        </a:solidFill>
                      </a:endParaRPr>
                    </a:p>
                  </a:txBody>
                  <a:tcPr>
                    <a:solidFill>
                      <a:schemeClr val="accent1"/>
                    </a:solidFill>
                  </a:tcPr>
                </a:tc>
                <a:tc>
                  <a:txBody>
                    <a:bodyPr/>
                    <a:lstStyle/>
                    <a:p>
                      <a:r>
                        <a:rPr kumimoji="1" lang="ja-JP" altLang="en-US" dirty="0">
                          <a:solidFill>
                            <a:schemeClr val="tx1"/>
                          </a:solidFill>
                        </a:rPr>
                        <a:t>本番</a:t>
                      </a:r>
                    </a:p>
                  </a:txBody>
                  <a:tcPr>
                    <a:solidFill>
                      <a:schemeClr val="accent1"/>
                    </a:solidFill>
                  </a:tcPr>
                </a:tc>
                <a:tc>
                  <a:txBody>
                    <a:bodyPr/>
                    <a:lstStyle/>
                    <a:p>
                      <a:r>
                        <a:rPr kumimoji="1" lang="ja-JP" altLang="en-US" dirty="0">
                          <a:solidFill>
                            <a:schemeClr val="tx1"/>
                          </a:solidFill>
                        </a:rPr>
                        <a:t>・・・</a:t>
                      </a:r>
                    </a:p>
                  </a:txBody>
                  <a:tcPr>
                    <a:solidFill>
                      <a:schemeClr val="accent1"/>
                    </a:solidFill>
                  </a:tcPr>
                </a:tc>
                <a:tc>
                  <a:txBody>
                    <a:bodyPr/>
                    <a:lstStyle/>
                    <a:p>
                      <a:r>
                        <a:rPr kumimoji="1" lang="ja-JP" altLang="en-US" dirty="0">
                          <a:solidFill>
                            <a:schemeClr val="tx1"/>
                          </a:solidFill>
                        </a:rPr>
                        <a:t>所有者世帯員番号</a:t>
                      </a:r>
                    </a:p>
                  </a:txBody>
                  <a:tcPr>
                    <a:solidFill>
                      <a:schemeClr val="accent1"/>
                    </a:solidFill>
                  </a:tcPr>
                </a:tc>
                <a:tc>
                  <a:txBody>
                    <a:bodyPr/>
                    <a:lstStyle/>
                    <a:p>
                      <a:r>
                        <a:rPr kumimoji="1" lang="ja-JP" altLang="en-US" dirty="0">
                          <a:solidFill>
                            <a:schemeClr val="tx1"/>
                          </a:solidFill>
                        </a:rPr>
                        <a:t>・・・</a:t>
                      </a:r>
                    </a:p>
                  </a:txBody>
                  <a:tcPr>
                    <a:solidFill>
                      <a:schemeClr val="accent1"/>
                    </a:solidFill>
                  </a:tcPr>
                </a:tc>
                <a:extLst>
                  <a:ext uri="{0D108BD9-81ED-4DB2-BD59-A6C34878D82A}">
                    <a16:rowId xmlns:a16="http://schemas.microsoft.com/office/drawing/2014/main" val="1724291454"/>
                  </a:ext>
                </a:extLst>
              </a:tr>
              <a:tr h="370840">
                <a:tc>
                  <a:txBody>
                    <a:bodyPr/>
                    <a:lstStyle/>
                    <a:p>
                      <a:r>
                        <a:rPr kumimoji="1" lang="en-US" altLang="ja-JP" dirty="0"/>
                        <a:t>100</a:t>
                      </a:r>
                      <a:endParaRPr kumimoji="1" lang="ja-JP" altLang="en-US" dirty="0"/>
                    </a:p>
                  </a:txBody>
                  <a:tcPr>
                    <a:solidFill>
                      <a:schemeClr val="bg1">
                        <a:lumMod val="95000"/>
                      </a:schemeClr>
                    </a:solidFill>
                  </a:tcPr>
                </a:tc>
                <a:tc>
                  <a:txBody>
                    <a:bodyPr/>
                    <a:lstStyle/>
                    <a:p>
                      <a:r>
                        <a:rPr kumimoji="1" lang="en-US" altLang="ja-JP" dirty="0"/>
                        <a:t>0</a:t>
                      </a:r>
                      <a:endParaRPr kumimoji="1" lang="ja-JP" altLang="en-US" dirty="0"/>
                    </a:p>
                  </a:txBody>
                  <a:tcPr>
                    <a:solidFill>
                      <a:schemeClr val="bg1">
                        <a:lumMod val="95000"/>
                      </a:schemeClr>
                    </a:solidFill>
                  </a:tcPr>
                </a:tc>
                <a:tc>
                  <a:txBody>
                    <a:bodyPr/>
                    <a:lstStyle/>
                    <a:p>
                      <a:r>
                        <a:rPr kumimoji="1" lang="en-US" altLang="ja-JP" dirty="0"/>
                        <a:t>100</a:t>
                      </a:r>
                      <a:endParaRPr kumimoji="1" lang="ja-JP" altLang="en-US" dirty="0"/>
                    </a:p>
                  </a:txBody>
                  <a:tcPr>
                    <a:solidFill>
                      <a:schemeClr val="bg1">
                        <a:lumMod val="95000"/>
                      </a:schemeClr>
                    </a:solidFill>
                  </a:tcPr>
                </a:tc>
                <a:tc>
                  <a:txBody>
                    <a:bodyPr/>
                    <a:lstStyle/>
                    <a:p>
                      <a:r>
                        <a:rPr kumimoji="1" lang="ja-JP" altLang="en-US" dirty="0"/>
                        <a:t>・・・</a:t>
                      </a:r>
                    </a:p>
                  </a:txBody>
                  <a:tcPr>
                    <a:solidFill>
                      <a:schemeClr val="bg1">
                        <a:lumMod val="95000"/>
                      </a:schemeClr>
                    </a:solidFill>
                  </a:tcPr>
                </a:tc>
                <a:tc>
                  <a:txBody>
                    <a:bodyPr/>
                    <a:lstStyle/>
                    <a:p>
                      <a:r>
                        <a:rPr kumimoji="1" lang="en-US" altLang="ja-JP" dirty="0"/>
                        <a:t>99999</a:t>
                      </a:r>
                      <a:endParaRPr kumimoji="1" lang="ja-JP" altLang="en-US" dirty="0"/>
                    </a:p>
                  </a:txBody>
                  <a:tcPr>
                    <a:solidFill>
                      <a:schemeClr val="bg1">
                        <a:lumMod val="95000"/>
                      </a:schemeClr>
                    </a:solidFill>
                  </a:tcPr>
                </a:tc>
                <a:tc>
                  <a:txBody>
                    <a:bodyPr/>
                    <a:lstStyle/>
                    <a:p>
                      <a:r>
                        <a:rPr kumimoji="1" lang="ja-JP" altLang="en-US" dirty="0"/>
                        <a:t>・・・</a:t>
                      </a:r>
                    </a:p>
                  </a:txBody>
                  <a:tcPr>
                    <a:solidFill>
                      <a:schemeClr val="bg1">
                        <a:lumMod val="95000"/>
                      </a:schemeClr>
                    </a:solidFill>
                  </a:tcPr>
                </a:tc>
                <a:extLst>
                  <a:ext uri="{0D108BD9-81ED-4DB2-BD59-A6C34878D82A}">
                    <a16:rowId xmlns:a16="http://schemas.microsoft.com/office/drawing/2014/main" val="686347170"/>
                  </a:ext>
                </a:extLst>
              </a:tr>
            </a:tbl>
          </a:graphicData>
        </a:graphic>
      </p:graphicFrame>
      <p:graphicFrame>
        <p:nvGraphicFramePr>
          <p:cNvPr id="5" name="表 4">
            <a:extLst>
              <a:ext uri="{FF2B5EF4-FFF2-40B4-BE49-F238E27FC236}">
                <a16:creationId xmlns:a16="http://schemas.microsoft.com/office/drawing/2014/main" id="{32CBEF87-4EF8-4A57-95F8-86A68817391F}"/>
              </a:ext>
            </a:extLst>
          </p:cNvPr>
          <p:cNvGraphicFramePr>
            <a:graphicFrameLocks noGrp="1"/>
          </p:cNvGraphicFramePr>
          <p:nvPr>
            <p:extLst>
              <p:ext uri="{D42A27DB-BD31-4B8C-83A1-F6EECF244321}">
                <p14:modId xmlns:p14="http://schemas.microsoft.com/office/powerpoint/2010/main" val="4230226692"/>
              </p:ext>
            </p:extLst>
          </p:nvPr>
        </p:nvGraphicFramePr>
        <p:xfrm>
          <a:off x="273981" y="4018838"/>
          <a:ext cx="6336703" cy="736727"/>
        </p:xfrm>
        <a:graphic>
          <a:graphicData uri="http://schemas.openxmlformats.org/drawingml/2006/table">
            <a:tbl>
              <a:tblPr firstRow="1" bandRow="1">
                <a:tableStyleId>{5C22544A-7EE6-4342-B048-85BDC9FD1C3A}</a:tableStyleId>
              </a:tblPr>
              <a:tblGrid>
                <a:gridCol w="794531">
                  <a:extLst>
                    <a:ext uri="{9D8B030D-6E8A-4147-A177-3AD203B41FA5}">
                      <a16:colId xmlns:a16="http://schemas.microsoft.com/office/drawing/2014/main" val="2051366013"/>
                    </a:ext>
                  </a:extLst>
                </a:gridCol>
                <a:gridCol w="720080">
                  <a:extLst>
                    <a:ext uri="{9D8B030D-6E8A-4147-A177-3AD203B41FA5}">
                      <a16:colId xmlns:a16="http://schemas.microsoft.com/office/drawing/2014/main" val="3368797163"/>
                    </a:ext>
                  </a:extLst>
                </a:gridCol>
                <a:gridCol w="720080">
                  <a:extLst>
                    <a:ext uri="{9D8B030D-6E8A-4147-A177-3AD203B41FA5}">
                      <a16:colId xmlns:a16="http://schemas.microsoft.com/office/drawing/2014/main" val="2176251371"/>
                    </a:ext>
                  </a:extLst>
                </a:gridCol>
                <a:gridCol w="1080120">
                  <a:extLst>
                    <a:ext uri="{9D8B030D-6E8A-4147-A177-3AD203B41FA5}">
                      <a16:colId xmlns:a16="http://schemas.microsoft.com/office/drawing/2014/main" val="3767129352"/>
                    </a:ext>
                  </a:extLst>
                </a:gridCol>
                <a:gridCol w="2088232">
                  <a:extLst>
                    <a:ext uri="{9D8B030D-6E8A-4147-A177-3AD203B41FA5}">
                      <a16:colId xmlns:a16="http://schemas.microsoft.com/office/drawing/2014/main" val="3563591909"/>
                    </a:ext>
                  </a:extLst>
                </a:gridCol>
                <a:gridCol w="933660">
                  <a:extLst>
                    <a:ext uri="{9D8B030D-6E8A-4147-A177-3AD203B41FA5}">
                      <a16:colId xmlns:a16="http://schemas.microsoft.com/office/drawing/2014/main" val="1341133514"/>
                    </a:ext>
                  </a:extLst>
                </a:gridCol>
              </a:tblGrid>
              <a:tr h="201218">
                <a:tc>
                  <a:txBody>
                    <a:bodyPr/>
                    <a:lstStyle/>
                    <a:p>
                      <a:r>
                        <a:rPr kumimoji="1" lang="ja-JP" altLang="en-US" dirty="0">
                          <a:solidFill>
                            <a:schemeClr val="tx1"/>
                          </a:solidFill>
                        </a:rPr>
                        <a:t>大字</a:t>
                      </a:r>
                    </a:p>
                  </a:txBody>
                  <a:tcPr>
                    <a:solidFill>
                      <a:schemeClr val="accent2"/>
                    </a:solidFill>
                  </a:tcPr>
                </a:tc>
                <a:tc>
                  <a:txBody>
                    <a:bodyPr/>
                    <a:lstStyle/>
                    <a:p>
                      <a:r>
                        <a:rPr kumimoji="1" lang="ja-JP" altLang="en-US" dirty="0">
                          <a:solidFill>
                            <a:schemeClr val="tx1"/>
                          </a:solidFill>
                        </a:rPr>
                        <a:t>小字</a:t>
                      </a:r>
                      <a:endParaRPr kumimoji="1" lang="en-US" altLang="ja-JP" dirty="0">
                        <a:solidFill>
                          <a:schemeClr val="tx1"/>
                        </a:solidFill>
                      </a:endParaRPr>
                    </a:p>
                  </a:txBody>
                  <a:tcPr>
                    <a:solidFill>
                      <a:schemeClr val="accent2"/>
                    </a:solidFill>
                  </a:tcPr>
                </a:tc>
                <a:tc>
                  <a:txBody>
                    <a:bodyPr/>
                    <a:lstStyle/>
                    <a:p>
                      <a:r>
                        <a:rPr kumimoji="1" lang="ja-JP" altLang="en-US" dirty="0">
                          <a:solidFill>
                            <a:schemeClr val="tx1"/>
                          </a:solidFill>
                        </a:rPr>
                        <a:t>本番</a:t>
                      </a:r>
                    </a:p>
                  </a:txBody>
                  <a:tcPr>
                    <a:solidFill>
                      <a:schemeClr val="accent2"/>
                    </a:solidFill>
                  </a:tcPr>
                </a:tc>
                <a:tc>
                  <a:txBody>
                    <a:bodyPr/>
                    <a:lstStyle/>
                    <a:p>
                      <a:r>
                        <a:rPr kumimoji="1" lang="ja-JP" altLang="en-US" dirty="0">
                          <a:solidFill>
                            <a:schemeClr val="tx1"/>
                          </a:solidFill>
                        </a:rPr>
                        <a:t>・・・</a:t>
                      </a:r>
                    </a:p>
                  </a:txBody>
                  <a:tcPr>
                    <a:solidFill>
                      <a:schemeClr val="accent2"/>
                    </a:solidFill>
                  </a:tcPr>
                </a:tc>
                <a:tc>
                  <a:txBody>
                    <a:bodyPr/>
                    <a:lstStyle/>
                    <a:p>
                      <a:r>
                        <a:rPr kumimoji="1" lang="ja-JP" altLang="en-US" dirty="0">
                          <a:solidFill>
                            <a:schemeClr val="tx1"/>
                          </a:solidFill>
                        </a:rPr>
                        <a:t>所有者世帯員番号</a:t>
                      </a:r>
                    </a:p>
                  </a:txBody>
                  <a:tcPr>
                    <a:solidFill>
                      <a:schemeClr val="accent2"/>
                    </a:solidFill>
                  </a:tcPr>
                </a:tc>
                <a:tc>
                  <a:txBody>
                    <a:bodyPr/>
                    <a:lstStyle/>
                    <a:p>
                      <a:r>
                        <a:rPr kumimoji="1" lang="ja-JP" altLang="en-US" dirty="0">
                          <a:solidFill>
                            <a:schemeClr val="tx1"/>
                          </a:solidFill>
                        </a:rPr>
                        <a:t>・・・</a:t>
                      </a:r>
                    </a:p>
                  </a:txBody>
                  <a:tcPr>
                    <a:solidFill>
                      <a:schemeClr val="accent2"/>
                    </a:solidFill>
                  </a:tcPr>
                </a:tc>
                <a:extLst>
                  <a:ext uri="{0D108BD9-81ED-4DB2-BD59-A6C34878D82A}">
                    <a16:rowId xmlns:a16="http://schemas.microsoft.com/office/drawing/2014/main" val="1724291454"/>
                  </a:ext>
                </a:extLst>
              </a:tr>
              <a:tr h="370840">
                <a:tc>
                  <a:txBody>
                    <a:bodyPr/>
                    <a:lstStyle/>
                    <a:p>
                      <a:r>
                        <a:rPr kumimoji="1" lang="en-US" altLang="ja-JP" dirty="0"/>
                        <a:t>100</a:t>
                      </a:r>
                      <a:endParaRPr kumimoji="1" lang="ja-JP" altLang="en-US" dirty="0"/>
                    </a:p>
                  </a:txBody>
                  <a:tcPr>
                    <a:solidFill>
                      <a:schemeClr val="bg1">
                        <a:lumMod val="95000"/>
                      </a:schemeClr>
                    </a:solidFill>
                  </a:tcPr>
                </a:tc>
                <a:tc>
                  <a:txBody>
                    <a:bodyPr/>
                    <a:lstStyle/>
                    <a:p>
                      <a:r>
                        <a:rPr kumimoji="1" lang="en-US" altLang="ja-JP" dirty="0"/>
                        <a:t>0</a:t>
                      </a:r>
                      <a:endParaRPr kumimoji="1" lang="ja-JP" altLang="en-US" dirty="0"/>
                    </a:p>
                  </a:txBody>
                  <a:tcPr>
                    <a:solidFill>
                      <a:schemeClr val="bg1">
                        <a:lumMod val="95000"/>
                      </a:schemeClr>
                    </a:solidFill>
                  </a:tcPr>
                </a:tc>
                <a:tc>
                  <a:txBody>
                    <a:bodyPr/>
                    <a:lstStyle/>
                    <a:p>
                      <a:r>
                        <a:rPr kumimoji="1" lang="en-US" altLang="ja-JP" dirty="0"/>
                        <a:t>100</a:t>
                      </a:r>
                      <a:endParaRPr kumimoji="1" lang="ja-JP" altLang="en-US" dirty="0"/>
                    </a:p>
                  </a:txBody>
                  <a:tcPr>
                    <a:solidFill>
                      <a:schemeClr val="bg1">
                        <a:lumMod val="95000"/>
                      </a:schemeClr>
                    </a:solidFill>
                  </a:tcPr>
                </a:tc>
                <a:tc>
                  <a:txBody>
                    <a:bodyPr/>
                    <a:lstStyle/>
                    <a:p>
                      <a:r>
                        <a:rPr kumimoji="1" lang="ja-JP" altLang="en-US" dirty="0"/>
                        <a:t>・・・</a:t>
                      </a:r>
                    </a:p>
                  </a:txBody>
                  <a:tcPr>
                    <a:solidFill>
                      <a:schemeClr val="bg1">
                        <a:lumMod val="95000"/>
                      </a:schemeClr>
                    </a:solidFill>
                  </a:tcPr>
                </a:tc>
                <a:tc>
                  <a:txBody>
                    <a:bodyPr/>
                    <a:lstStyle/>
                    <a:p>
                      <a:r>
                        <a:rPr kumimoji="1" lang="en-US" altLang="ja-JP" dirty="0"/>
                        <a:t>999</a:t>
                      </a:r>
                      <a:endParaRPr kumimoji="1" lang="ja-JP" altLang="en-US" dirty="0"/>
                    </a:p>
                  </a:txBody>
                  <a:tcPr>
                    <a:solidFill>
                      <a:schemeClr val="bg1">
                        <a:lumMod val="95000"/>
                      </a:schemeClr>
                    </a:solidFill>
                  </a:tcPr>
                </a:tc>
                <a:tc>
                  <a:txBody>
                    <a:bodyPr/>
                    <a:lstStyle/>
                    <a:p>
                      <a:r>
                        <a:rPr kumimoji="1" lang="ja-JP" altLang="en-US" dirty="0"/>
                        <a:t>・・・</a:t>
                      </a:r>
                    </a:p>
                  </a:txBody>
                  <a:tcPr>
                    <a:solidFill>
                      <a:schemeClr val="bg1">
                        <a:lumMod val="95000"/>
                      </a:schemeClr>
                    </a:solidFill>
                  </a:tcPr>
                </a:tc>
                <a:extLst>
                  <a:ext uri="{0D108BD9-81ED-4DB2-BD59-A6C34878D82A}">
                    <a16:rowId xmlns:a16="http://schemas.microsoft.com/office/drawing/2014/main" val="686347170"/>
                  </a:ext>
                </a:extLst>
              </a:tr>
            </a:tbl>
          </a:graphicData>
        </a:graphic>
      </p:graphicFrame>
      <p:sp>
        <p:nvSpPr>
          <p:cNvPr id="6" name="正方形/長方形 5">
            <a:extLst>
              <a:ext uri="{FF2B5EF4-FFF2-40B4-BE49-F238E27FC236}">
                <a16:creationId xmlns:a16="http://schemas.microsoft.com/office/drawing/2014/main" id="{25A77879-8A95-4326-B4E1-42AC9FE32A8B}"/>
              </a:ext>
            </a:extLst>
          </p:cNvPr>
          <p:cNvSpPr/>
          <p:nvPr/>
        </p:nvSpPr>
        <p:spPr>
          <a:xfrm>
            <a:off x="3660800" y="2509004"/>
            <a:ext cx="2016224" cy="7084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FAF37F36-8A51-4642-8C2F-915535DA1466}"/>
              </a:ext>
            </a:extLst>
          </p:cNvPr>
          <p:cNvSpPr/>
          <p:nvPr/>
        </p:nvSpPr>
        <p:spPr>
          <a:xfrm>
            <a:off x="3652350" y="4015149"/>
            <a:ext cx="2016224"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6ADA0D75-2E02-4475-867B-0AA8036A46D4}"/>
              </a:ext>
            </a:extLst>
          </p:cNvPr>
          <p:cNvSpPr txBox="1"/>
          <p:nvPr/>
        </p:nvSpPr>
        <p:spPr>
          <a:xfrm>
            <a:off x="159295" y="2026630"/>
            <a:ext cx="144016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固定台帳側</a:t>
            </a:r>
          </a:p>
        </p:txBody>
      </p:sp>
      <p:sp>
        <p:nvSpPr>
          <p:cNvPr id="10" name="テキスト ボックス 9">
            <a:extLst>
              <a:ext uri="{FF2B5EF4-FFF2-40B4-BE49-F238E27FC236}">
                <a16:creationId xmlns:a16="http://schemas.microsoft.com/office/drawing/2014/main" id="{DD96FE24-A155-48D9-A2C7-FFCECDE9ECEC}"/>
              </a:ext>
            </a:extLst>
          </p:cNvPr>
          <p:cNvSpPr txBox="1"/>
          <p:nvPr/>
        </p:nvSpPr>
        <p:spPr>
          <a:xfrm>
            <a:off x="222482" y="3565620"/>
            <a:ext cx="468052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同じ土地の農地台帳側（フェーズ２側）</a:t>
            </a:r>
          </a:p>
        </p:txBody>
      </p:sp>
      <p:sp>
        <p:nvSpPr>
          <p:cNvPr id="11" name="テキスト ボックス 10">
            <a:extLst>
              <a:ext uri="{FF2B5EF4-FFF2-40B4-BE49-F238E27FC236}">
                <a16:creationId xmlns:a16="http://schemas.microsoft.com/office/drawing/2014/main" id="{C56734AE-5A16-4F5E-9AB9-5159ED59C4CE}"/>
              </a:ext>
            </a:extLst>
          </p:cNvPr>
          <p:cNvSpPr txBox="1"/>
          <p:nvPr/>
        </p:nvSpPr>
        <p:spPr>
          <a:xfrm>
            <a:off x="263352" y="1031117"/>
            <a:ext cx="11377264" cy="830997"/>
          </a:xfrm>
          <a:prstGeom prst="rect">
            <a:avLst/>
          </a:prstGeom>
          <a:noFill/>
        </p:spPr>
        <p:txBody>
          <a:bodyPr wrap="square" rtlCol="0">
            <a:spAutoFit/>
          </a:bodyPr>
          <a:lstStyle/>
          <a:p>
            <a:r>
              <a:rPr lang="ja-JP" altLang="ja-JP" sz="1600" dirty="0">
                <a:latin typeface="メイリオ" panose="020B0604030504040204" pitchFamily="50" charset="-128"/>
                <a:ea typeface="メイリオ" panose="020B0604030504040204" pitchFamily="50" charset="-128"/>
              </a:rPr>
              <a:t>固定台帳に設定されている土地の所有者コードと紐づく世帯員データが農地台帳・住基台帳に登録されていない</a:t>
            </a:r>
            <a:r>
              <a:rPr lang="ja-JP" altLang="en-US" sz="1600" dirty="0">
                <a:latin typeface="メイリオ" panose="020B0604030504040204" pitchFamily="50" charset="-128"/>
                <a:ea typeface="メイリオ" panose="020B0604030504040204" pitchFamily="50" charset="-128"/>
              </a:rPr>
              <a:t>ため、照合結果を農業委員会サポートシステムに反映した場合、該当地の所有者名と耕作者名が空欄となり、耕作者整理番号が「０」で設定されるエラー。（</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0</a:t>
            </a:r>
            <a:r>
              <a:rPr lang="ja-JP" altLang="en-US" sz="1600" dirty="0">
                <a:latin typeface="メイリオ" panose="020B0604030504040204" pitchFamily="50" charset="-128"/>
                <a:ea typeface="メイリオ" panose="020B0604030504040204" pitchFamily="50" charset="-128"/>
              </a:rPr>
              <a:t>」で設定される土地は自作地のみ）</a:t>
            </a:r>
            <a:endParaRPr kumimoji="1" lang="ja-JP" altLang="en-US" sz="1600" dirty="0">
              <a:latin typeface="メイリオ" panose="020B0604030504040204" pitchFamily="50" charset="-128"/>
              <a:ea typeface="メイリオ" panose="020B0604030504040204" pitchFamily="50" charset="-128"/>
            </a:endParaRPr>
          </a:p>
        </p:txBody>
      </p:sp>
      <p:graphicFrame>
        <p:nvGraphicFramePr>
          <p:cNvPr id="12" name="表 17">
            <a:extLst>
              <a:ext uri="{FF2B5EF4-FFF2-40B4-BE49-F238E27FC236}">
                <a16:creationId xmlns:a16="http://schemas.microsoft.com/office/drawing/2014/main" id="{01D67A33-0534-4B81-A42C-95E089594FCB}"/>
              </a:ext>
            </a:extLst>
          </p:cNvPr>
          <p:cNvGraphicFramePr>
            <a:graphicFrameLocks noGrp="1"/>
          </p:cNvGraphicFramePr>
          <p:nvPr>
            <p:extLst>
              <p:ext uri="{D42A27DB-BD31-4B8C-83A1-F6EECF244321}">
                <p14:modId xmlns:p14="http://schemas.microsoft.com/office/powerpoint/2010/main" val="1621949878"/>
              </p:ext>
            </p:extLst>
          </p:nvPr>
        </p:nvGraphicFramePr>
        <p:xfrm>
          <a:off x="8603208" y="2608989"/>
          <a:ext cx="1368151" cy="1639410"/>
        </p:xfrm>
        <a:graphic>
          <a:graphicData uri="http://schemas.openxmlformats.org/drawingml/2006/table">
            <a:tbl>
              <a:tblPr firstRow="1" bandRow="1">
                <a:tableStyleId>{5C22544A-7EE6-4342-B048-85BDC9FD1C3A}</a:tableStyleId>
              </a:tblPr>
              <a:tblGrid>
                <a:gridCol w="1368151">
                  <a:extLst>
                    <a:ext uri="{9D8B030D-6E8A-4147-A177-3AD203B41FA5}">
                      <a16:colId xmlns:a16="http://schemas.microsoft.com/office/drawing/2014/main" val="2230703846"/>
                    </a:ext>
                  </a:extLst>
                </a:gridCol>
              </a:tblGrid>
              <a:tr h="313870">
                <a:tc>
                  <a:txBody>
                    <a:bodyPr/>
                    <a:lstStyle/>
                    <a:p>
                      <a:r>
                        <a:rPr kumimoji="1" lang="ja-JP" altLang="en-US" dirty="0">
                          <a:solidFill>
                            <a:schemeClr val="tx1"/>
                          </a:solidFill>
                        </a:rPr>
                        <a:t>世帯員番号</a:t>
                      </a:r>
                    </a:p>
                  </a:txBody>
                  <a:tcPr>
                    <a:solidFill>
                      <a:srgbClr val="FFFF00"/>
                    </a:solidFill>
                  </a:tcPr>
                </a:tc>
                <a:extLst>
                  <a:ext uri="{0D108BD9-81ED-4DB2-BD59-A6C34878D82A}">
                    <a16:rowId xmlns:a16="http://schemas.microsoft.com/office/drawing/2014/main" val="2651676462"/>
                  </a:ext>
                </a:extLst>
              </a:tr>
              <a:tr h="313870">
                <a:tc>
                  <a:txBody>
                    <a:bodyPr/>
                    <a:lstStyle/>
                    <a:p>
                      <a:r>
                        <a:rPr kumimoji="1" lang="en-US" altLang="ja-JP" dirty="0"/>
                        <a:t>999</a:t>
                      </a:r>
                      <a:endParaRPr kumimoji="1" lang="ja-JP" altLang="en-US" dirty="0"/>
                    </a:p>
                  </a:txBody>
                  <a:tcPr>
                    <a:solidFill>
                      <a:schemeClr val="bg1">
                        <a:lumMod val="95000"/>
                      </a:schemeClr>
                    </a:solidFill>
                  </a:tcPr>
                </a:tc>
                <a:extLst>
                  <a:ext uri="{0D108BD9-81ED-4DB2-BD59-A6C34878D82A}">
                    <a16:rowId xmlns:a16="http://schemas.microsoft.com/office/drawing/2014/main" val="717148901"/>
                  </a:ext>
                </a:extLst>
              </a:tr>
              <a:tr h="313870">
                <a:tc>
                  <a:txBody>
                    <a:bodyPr/>
                    <a:lstStyle/>
                    <a:p>
                      <a:r>
                        <a:rPr kumimoji="1" lang="en-US" altLang="ja-JP" dirty="0"/>
                        <a:t>1000</a:t>
                      </a:r>
                      <a:endParaRPr kumimoji="1" lang="ja-JP" altLang="en-US" dirty="0"/>
                    </a:p>
                  </a:txBody>
                  <a:tcPr>
                    <a:solidFill>
                      <a:schemeClr val="bg1">
                        <a:lumMod val="95000"/>
                      </a:schemeClr>
                    </a:solidFill>
                  </a:tcPr>
                </a:tc>
                <a:extLst>
                  <a:ext uri="{0D108BD9-81ED-4DB2-BD59-A6C34878D82A}">
                    <a16:rowId xmlns:a16="http://schemas.microsoft.com/office/drawing/2014/main" val="3217404911"/>
                  </a:ext>
                </a:extLst>
              </a:tr>
              <a:tr h="541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ＭＳ Ｐゴシック" panose="020B0600070205080204" pitchFamily="50" charset="-128"/>
                          <a:ea typeface="ＭＳ Ｐゴシック" panose="020B0600070205080204" pitchFamily="50" charset="-128"/>
                          <a:cs typeface="メイリオ" panose="020B0604030504040204" pitchFamily="50" charset="-128"/>
                        </a:rPr>
                        <a:t>：</a:t>
                      </a:r>
                    </a:p>
                  </a:txBody>
                  <a:tcPr>
                    <a:solidFill>
                      <a:schemeClr val="bg1">
                        <a:lumMod val="95000"/>
                      </a:schemeClr>
                    </a:solidFill>
                  </a:tcPr>
                </a:tc>
                <a:extLst>
                  <a:ext uri="{0D108BD9-81ED-4DB2-BD59-A6C34878D82A}">
                    <a16:rowId xmlns:a16="http://schemas.microsoft.com/office/drawing/2014/main" val="1139005225"/>
                  </a:ext>
                </a:extLst>
              </a:tr>
            </a:tbl>
          </a:graphicData>
        </a:graphic>
      </p:graphicFrame>
      <p:graphicFrame>
        <p:nvGraphicFramePr>
          <p:cNvPr id="13" name="表 18">
            <a:extLst>
              <a:ext uri="{FF2B5EF4-FFF2-40B4-BE49-F238E27FC236}">
                <a16:creationId xmlns:a16="http://schemas.microsoft.com/office/drawing/2014/main" id="{CDEFDFC9-27E5-410A-A168-06E57A0D114E}"/>
              </a:ext>
            </a:extLst>
          </p:cNvPr>
          <p:cNvGraphicFramePr>
            <a:graphicFrameLocks noGrp="1"/>
          </p:cNvGraphicFramePr>
          <p:nvPr>
            <p:extLst>
              <p:ext uri="{D42A27DB-BD31-4B8C-83A1-F6EECF244321}">
                <p14:modId xmlns:p14="http://schemas.microsoft.com/office/powerpoint/2010/main" val="2863086860"/>
              </p:ext>
            </p:extLst>
          </p:nvPr>
        </p:nvGraphicFramePr>
        <p:xfrm>
          <a:off x="10385342" y="2608989"/>
          <a:ext cx="1584176" cy="167619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927728900"/>
                    </a:ext>
                  </a:extLst>
                </a:gridCol>
              </a:tblGrid>
              <a:tr h="353498">
                <a:tc>
                  <a:txBody>
                    <a:bodyPr/>
                    <a:lstStyle/>
                    <a:p>
                      <a:r>
                        <a:rPr kumimoji="1" lang="ja-JP" altLang="en-US" dirty="0">
                          <a:solidFill>
                            <a:schemeClr val="tx1"/>
                          </a:solidFill>
                        </a:rPr>
                        <a:t>世帯員番号</a:t>
                      </a:r>
                    </a:p>
                  </a:txBody>
                  <a:tcPr>
                    <a:solidFill>
                      <a:schemeClr val="accent3"/>
                    </a:solidFill>
                  </a:tcPr>
                </a:tc>
                <a:extLst>
                  <a:ext uri="{0D108BD9-81ED-4DB2-BD59-A6C34878D82A}">
                    <a16:rowId xmlns:a16="http://schemas.microsoft.com/office/drawing/2014/main" val="2338515496"/>
                  </a:ext>
                </a:extLst>
              </a:tr>
              <a:tr h="353498">
                <a:tc>
                  <a:txBody>
                    <a:bodyPr/>
                    <a:lstStyle/>
                    <a:p>
                      <a:r>
                        <a:rPr kumimoji="1" lang="en-US" altLang="ja-JP" dirty="0"/>
                        <a:t>999</a:t>
                      </a:r>
                    </a:p>
                  </a:txBody>
                  <a:tcPr>
                    <a:solidFill>
                      <a:schemeClr val="bg1">
                        <a:lumMod val="95000"/>
                      </a:schemeClr>
                    </a:solidFill>
                  </a:tcPr>
                </a:tc>
                <a:extLst>
                  <a:ext uri="{0D108BD9-81ED-4DB2-BD59-A6C34878D82A}">
                    <a16:rowId xmlns:a16="http://schemas.microsoft.com/office/drawing/2014/main" val="649218420"/>
                  </a:ext>
                </a:extLst>
              </a:tr>
              <a:tr h="353498">
                <a:tc>
                  <a:txBody>
                    <a:bodyPr/>
                    <a:lstStyle/>
                    <a:p>
                      <a:r>
                        <a:rPr kumimoji="1" lang="en-US" altLang="ja-JP" dirty="0"/>
                        <a:t>1000</a:t>
                      </a:r>
                      <a:endParaRPr kumimoji="1" lang="ja-JP" altLang="en-US" dirty="0"/>
                    </a:p>
                  </a:txBody>
                  <a:tcPr>
                    <a:solidFill>
                      <a:schemeClr val="bg1">
                        <a:lumMod val="95000"/>
                      </a:schemeClr>
                    </a:solidFill>
                  </a:tcPr>
                </a:tc>
                <a:extLst>
                  <a:ext uri="{0D108BD9-81ED-4DB2-BD59-A6C34878D82A}">
                    <a16:rowId xmlns:a16="http://schemas.microsoft.com/office/drawing/2014/main" val="3202532489"/>
                  </a:ext>
                </a:extLst>
              </a:tr>
              <a:tr h="578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ＭＳ Ｐゴシック" panose="020B0600070205080204" pitchFamily="50" charset="-128"/>
                          <a:ea typeface="ＭＳ Ｐゴシック" panose="020B0600070205080204" pitchFamily="50" charset="-128"/>
                          <a:cs typeface="メイリオ" panose="020B0604030504040204" pitchFamily="50" charset="-128"/>
                        </a:rPr>
                        <a:t>：</a:t>
                      </a:r>
                    </a:p>
                  </a:txBody>
                  <a:tcPr>
                    <a:solidFill>
                      <a:schemeClr val="bg1">
                        <a:lumMod val="95000"/>
                      </a:schemeClr>
                    </a:solidFill>
                  </a:tcPr>
                </a:tc>
                <a:extLst>
                  <a:ext uri="{0D108BD9-81ED-4DB2-BD59-A6C34878D82A}">
                    <a16:rowId xmlns:a16="http://schemas.microsoft.com/office/drawing/2014/main" val="2668164416"/>
                  </a:ext>
                </a:extLst>
              </a:tr>
            </a:tbl>
          </a:graphicData>
        </a:graphic>
      </p:graphicFrame>
      <p:sp>
        <p:nvSpPr>
          <p:cNvPr id="14" name="テキスト ボックス 13">
            <a:extLst>
              <a:ext uri="{FF2B5EF4-FFF2-40B4-BE49-F238E27FC236}">
                <a16:creationId xmlns:a16="http://schemas.microsoft.com/office/drawing/2014/main" id="{E717941F-A68B-458E-89CB-BB504BDAA59D}"/>
              </a:ext>
            </a:extLst>
          </p:cNvPr>
          <p:cNvSpPr txBox="1"/>
          <p:nvPr/>
        </p:nvSpPr>
        <p:spPr>
          <a:xfrm>
            <a:off x="10457350" y="2137606"/>
            <a:ext cx="144016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住基台帳側</a:t>
            </a:r>
          </a:p>
        </p:txBody>
      </p:sp>
      <p:sp>
        <p:nvSpPr>
          <p:cNvPr id="15" name="テキスト ボックス 14">
            <a:extLst>
              <a:ext uri="{FF2B5EF4-FFF2-40B4-BE49-F238E27FC236}">
                <a16:creationId xmlns:a16="http://schemas.microsoft.com/office/drawing/2014/main" id="{DA268AA1-5993-4A23-A7A8-138CC79421D3}"/>
              </a:ext>
            </a:extLst>
          </p:cNvPr>
          <p:cNvSpPr txBox="1"/>
          <p:nvPr/>
        </p:nvSpPr>
        <p:spPr>
          <a:xfrm>
            <a:off x="8459191" y="2131708"/>
            <a:ext cx="144016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農地台帳側</a:t>
            </a:r>
          </a:p>
        </p:txBody>
      </p:sp>
      <p:sp>
        <p:nvSpPr>
          <p:cNvPr id="16" name="正方形/長方形 15">
            <a:extLst>
              <a:ext uri="{FF2B5EF4-FFF2-40B4-BE49-F238E27FC236}">
                <a16:creationId xmlns:a16="http://schemas.microsoft.com/office/drawing/2014/main" id="{29201245-E055-4CFB-97EA-083EE8954833}"/>
              </a:ext>
            </a:extLst>
          </p:cNvPr>
          <p:cNvSpPr/>
          <p:nvPr/>
        </p:nvSpPr>
        <p:spPr>
          <a:xfrm>
            <a:off x="8459191" y="2131708"/>
            <a:ext cx="3573514" cy="22427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cxnSp>
        <p:nvCxnSpPr>
          <p:cNvPr id="17" name="直線矢印コネクタ 16">
            <a:extLst>
              <a:ext uri="{FF2B5EF4-FFF2-40B4-BE49-F238E27FC236}">
                <a16:creationId xmlns:a16="http://schemas.microsoft.com/office/drawing/2014/main" id="{34DA56CB-72FA-4E86-916E-181A579856E4}"/>
              </a:ext>
            </a:extLst>
          </p:cNvPr>
          <p:cNvCxnSpPr>
            <a:cxnSpLocks/>
          </p:cNvCxnSpPr>
          <p:nvPr/>
        </p:nvCxnSpPr>
        <p:spPr>
          <a:xfrm>
            <a:off x="4812928" y="3282610"/>
            <a:ext cx="0" cy="65234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コネクタ: 曲線 17">
            <a:extLst>
              <a:ext uri="{FF2B5EF4-FFF2-40B4-BE49-F238E27FC236}">
                <a16:creationId xmlns:a16="http://schemas.microsoft.com/office/drawing/2014/main" id="{BB577F2D-6E06-4D57-9E67-9EA6CC969F7A}"/>
              </a:ext>
            </a:extLst>
          </p:cNvPr>
          <p:cNvCxnSpPr>
            <a:cxnSpLocks/>
            <a:stCxn id="7" idx="3"/>
          </p:cNvCxnSpPr>
          <p:nvPr/>
        </p:nvCxnSpPr>
        <p:spPr>
          <a:xfrm flipV="1">
            <a:off x="5668574" y="3140969"/>
            <a:ext cx="2599725" cy="1242480"/>
          </a:xfrm>
          <a:prstGeom prst="curvedConnector3">
            <a:avLst>
              <a:gd name="adj1" fmla="val 2510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120949E-6EEB-4D0A-A9CA-FA7B8F68402D}"/>
              </a:ext>
            </a:extLst>
          </p:cNvPr>
          <p:cNvSpPr txBox="1"/>
          <p:nvPr/>
        </p:nvSpPr>
        <p:spPr>
          <a:xfrm>
            <a:off x="8134052" y="4374454"/>
            <a:ext cx="4223792" cy="830997"/>
          </a:xfrm>
          <a:prstGeom prst="rect">
            <a:avLst/>
          </a:prstGeom>
          <a:noFill/>
        </p:spPr>
        <p:txBody>
          <a:bodyPr wrap="square" rtlCol="0">
            <a:spAutoFit/>
          </a:bodyPr>
          <a:lstStyle/>
          <a:p>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所有者番号が異なるため、農地台帳側と住基台帳側に同一の世帯員番号の者が存在するか確認をする。</a:t>
            </a:r>
          </a:p>
        </p:txBody>
      </p:sp>
      <p:graphicFrame>
        <p:nvGraphicFramePr>
          <p:cNvPr id="20" name="表 4">
            <a:extLst>
              <a:ext uri="{FF2B5EF4-FFF2-40B4-BE49-F238E27FC236}">
                <a16:creationId xmlns:a16="http://schemas.microsoft.com/office/drawing/2014/main" id="{F0A7F57D-721B-463C-B824-1A632772DF27}"/>
              </a:ext>
            </a:extLst>
          </p:cNvPr>
          <p:cNvGraphicFramePr>
            <a:graphicFrameLocks noGrp="1"/>
          </p:cNvGraphicFramePr>
          <p:nvPr>
            <p:extLst>
              <p:ext uri="{D42A27DB-BD31-4B8C-83A1-F6EECF244321}">
                <p14:modId xmlns:p14="http://schemas.microsoft.com/office/powerpoint/2010/main" val="3135791608"/>
              </p:ext>
            </p:extLst>
          </p:nvPr>
        </p:nvGraphicFramePr>
        <p:xfrm>
          <a:off x="287591" y="6056216"/>
          <a:ext cx="9537104" cy="736727"/>
        </p:xfrm>
        <a:graphic>
          <a:graphicData uri="http://schemas.openxmlformats.org/drawingml/2006/table">
            <a:tbl>
              <a:tblPr firstRow="1" bandRow="1">
                <a:tableStyleId>{5C22544A-7EE6-4342-B048-85BDC9FD1C3A}</a:tableStyleId>
              </a:tblPr>
              <a:tblGrid>
                <a:gridCol w="680121">
                  <a:extLst>
                    <a:ext uri="{9D8B030D-6E8A-4147-A177-3AD203B41FA5}">
                      <a16:colId xmlns:a16="http://schemas.microsoft.com/office/drawing/2014/main" val="2051366013"/>
                    </a:ext>
                  </a:extLst>
                </a:gridCol>
                <a:gridCol w="646060">
                  <a:extLst>
                    <a:ext uri="{9D8B030D-6E8A-4147-A177-3AD203B41FA5}">
                      <a16:colId xmlns:a16="http://schemas.microsoft.com/office/drawing/2014/main" val="3368797163"/>
                    </a:ext>
                  </a:extLst>
                </a:gridCol>
                <a:gridCol w="650084">
                  <a:extLst>
                    <a:ext uri="{9D8B030D-6E8A-4147-A177-3AD203B41FA5}">
                      <a16:colId xmlns:a16="http://schemas.microsoft.com/office/drawing/2014/main" val="2176251371"/>
                    </a:ext>
                  </a:extLst>
                </a:gridCol>
                <a:gridCol w="1224136">
                  <a:extLst>
                    <a:ext uri="{9D8B030D-6E8A-4147-A177-3AD203B41FA5}">
                      <a16:colId xmlns:a16="http://schemas.microsoft.com/office/drawing/2014/main" val="3767129352"/>
                    </a:ext>
                  </a:extLst>
                </a:gridCol>
                <a:gridCol w="1584176">
                  <a:extLst>
                    <a:ext uri="{9D8B030D-6E8A-4147-A177-3AD203B41FA5}">
                      <a16:colId xmlns:a16="http://schemas.microsoft.com/office/drawing/2014/main" val="3563591909"/>
                    </a:ext>
                  </a:extLst>
                </a:gridCol>
                <a:gridCol w="1152128">
                  <a:extLst>
                    <a:ext uri="{9D8B030D-6E8A-4147-A177-3AD203B41FA5}">
                      <a16:colId xmlns:a16="http://schemas.microsoft.com/office/drawing/2014/main" val="1341133514"/>
                    </a:ext>
                  </a:extLst>
                </a:gridCol>
                <a:gridCol w="1656184">
                  <a:extLst>
                    <a:ext uri="{9D8B030D-6E8A-4147-A177-3AD203B41FA5}">
                      <a16:colId xmlns:a16="http://schemas.microsoft.com/office/drawing/2014/main" val="3550917685"/>
                    </a:ext>
                  </a:extLst>
                </a:gridCol>
                <a:gridCol w="1944215">
                  <a:extLst>
                    <a:ext uri="{9D8B030D-6E8A-4147-A177-3AD203B41FA5}">
                      <a16:colId xmlns:a16="http://schemas.microsoft.com/office/drawing/2014/main" val="2061233973"/>
                    </a:ext>
                  </a:extLst>
                </a:gridCol>
              </a:tblGrid>
              <a:tr h="201218">
                <a:tc>
                  <a:txBody>
                    <a:bodyPr/>
                    <a:lstStyle/>
                    <a:p>
                      <a:r>
                        <a:rPr kumimoji="1" lang="ja-JP" altLang="en-US" dirty="0">
                          <a:solidFill>
                            <a:schemeClr val="tx1"/>
                          </a:solidFill>
                        </a:rPr>
                        <a:t>大字</a:t>
                      </a:r>
                    </a:p>
                  </a:txBody>
                  <a:tcPr>
                    <a:solidFill>
                      <a:srgbClr val="FFC000"/>
                    </a:solidFill>
                  </a:tcPr>
                </a:tc>
                <a:tc>
                  <a:txBody>
                    <a:bodyPr/>
                    <a:lstStyle/>
                    <a:p>
                      <a:r>
                        <a:rPr kumimoji="1" lang="ja-JP" altLang="en-US" dirty="0">
                          <a:solidFill>
                            <a:schemeClr val="tx1"/>
                          </a:solidFill>
                        </a:rPr>
                        <a:t>小字</a:t>
                      </a:r>
                      <a:endParaRPr kumimoji="1" lang="en-US" altLang="ja-JP" dirty="0">
                        <a:solidFill>
                          <a:schemeClr val="tx1"/>
                        </a:solidFill>
                      </a:endParaRPr>
                    </a:p>
                  </a:txBody>
                  <a:tcPr>
                    <a:solidFill>
                      <a:srgbClr val="FFC000"/>
                    </a:solidFill>
                  </a:tcPr>
                </a:tc>
                <a:tc>
                  <a:txBody>
                    <a:bodyPr/>
                    <a:lstStyle/>
                    <a:p>
                      <a:r>
                        <a:rPr kumimoji="1" lang="ja-JP" altLang="en-US" dirty="0">
                          <a:solidFill>
                            <a:schemeClr val="tx1"/>
                          </a:solidFill>
                        </a:rPr>
                        <a:t>本番</a:t>
                      </a:r>
                    </a:p>
                  </a:txBody>
                  <a:tcPr>
                    <a:solidFill>
                      <a:srgbClr val="FFC000"/>
                    </a:solidFill>
                  </a:tcPr>
                </a:tc>
                <a:tc>
                  <a:txBody>
                    <a:bodyPr/>
                    <a:lstStyle/>
                    <a:p>
                      <a:r>
                        <a:rPr kumimoji="1" lang="ja-JP" altLang="en-US" dirty="0">
                          <a:solidFill>
                            <a:schemeClr val="tx1"/>
                          </a:solidFill>
                        </a:rPr>
                        <a:t>所有者名</a:t>
                      </a:r>
                    </a:p>
                  </a:txBody>
                  <a:tcPr>
                    <a:solidFill>
                      <a:srgbClr val="FFC000"/>
                    </a:solidFill>
                  </a:tcPr>
                </a:tc>
                <a:tc>
                  <a:txBody>
                    <a:bodyPr/>
                    <a:lstStyle/>
                    <a:p>
                      <a:r>
                        <a:rPr kumimoji="1" lang="ja-JP" altLang="en-US" dirty="0">
                          <a:solidFill>
                            <a:schemeClr val="tx1"/>
                          </a:solidFill>
                        </a:rPr>
                        <a:t>所有者コード</a:t>
                      </a:r>
                      <a:endParaRPr kumimoji="1" lang="en-US" altLang="ja-JP" dirty="0">
                        <a:solidFill>
                          <a:schemeClr val="tx1"/>
                        </a:solidFill>
                      </a:endParaRPr>
                    </a:p>
                  </a:txBody>
                  <a:tcPr>
                    <a:solidFill>
                      <a:srgbClr val="FFC000"/>
                    </a:solidFill>
                  </a:tcPr>
                </a:tc>
                <a:tc>
                  <a:txBody>
                    <a:bodyPr/>
                    <a:lstStyle/>
                    <a:p>
                      <a:r>
                        <a:rPr kumimoji="1" lang="ja-JP" altLang="en-US" dirty="0">
                          <a:solidFill>
                            <a:schemeClr val="tx1"/>
                          </a:solidFill>
                        </a:rPr>
                        <a:t>耕作者名</a:t>
                      </a:r>
                    </a:p>
                  </a:txBody>
                  <a:tcPr>
                    <a:solidFill>
                      <a:srgbClr val="FFC000"/>
                    </a:solidFill>
                  </a:tcPr>
                </a:tc>
                <a:tc>
                  <a:txBody>
                    <a:bodyPr/>
                    <a:lstStyle/>
                    <a:p>
                      <a:r>
                        <a:rPr kumimoji="1" lang="ja-JP" altLang="en-US" dirty="0">
                          <a:solidFill>
                            <a:schemeClr val="tx1"/>
                          </a:solidFill>
                        </a:rPr>
                        <a:t>耕作者コード</a:t>
                      </a:r>
                    </a:p>
                  </a:txBody>
                  <a:tcPr>
                    <a:solidFill>
                      <a:srgbClr val="FFC000"/>
                    </a:solidFill>
                  </a:tcPr>
                </a:tc>
                <a:tc>
                  <a:txBody>
                    <a:bodyPr/>
                    <a:lstStyle/>
                    <a:p>
                      <a:r>
                        <a:rPr kumimoji="1" lang="ja-JP" altLang="en-US" dirty="0">
                          <a:solidFill>
                            <a:schemeClr val="tx1"/>
                          </a:solidFill>
                        </a:rPr>
                        <a:t>耕作者整理番号</a:t>
                      </a:r>
                    </a:p>
                  </a:txBody>
                  <a:tcPr>
                    <a:solidFill>
                      <a:srgbClr val="FFC000"/>
                    </a:solidFill>
                  </a:tcPr>
                </a:tc>
                <a:extLst>
                  <a:ext uri="{0D108BD9-81ED-4DB2-BD59-A6C34878D82A}">
                    <a16:rowId xmlns:a16="http://schemas.microsoft.com/office/drawing/2014/main" val="1724291454"/>
                  </a:ext>
                </a:extLst>
              </a:tr>
              <a:tr h="370840">
                <a:tc>
                  <a:txBody>
                    <a:bodyPr/>
                    <a:lstStyle/>
                    <a:p>
                      <a:r>
                        <a:rPr kumimoji="1" lang="en-US" altLang="ja-JP" dirty="0"/>
                        <a:t>100</a:t>
                      </a:r>
                      <a:endParaRPr kumimoji="1" lang="ja-JP" altLang="en-US" dirty="0"/>
                    </a:p>
                  </a:txBody>
                  <a:tcPr>
                    <a:solidFill>
                      <a:schemeClr val="bg1">
                        <a:lumMod val="95000"/>
                      </a:schemeClr>
                    </a:solidFill>
                  </a:tcPr>
                </a:tc>
                <a:tc>
                  <a:txBody>
                    <a:bodyPr/>
                    <a:lstStyle/>
                    <a:p>
                      <a:r>
                        <a:rPr kumimoji="1" lang="en-US" altLang="ja-JP" dirty="0"/>
                        <a:t>0</a:t>
                      </a:r>
                      <a:endParaRPr kumimoji="1" lang="ja-JP" altLang="en-US" dirty="0"/>
                    </a:p>
                  </a:txBody>
                  <a:tcPr>
                    <a:solidFill>
                      <a:schemeClr val="bg1">
                        <a:lumMod val="95000"/>
                      </a:schemeClr>
                    </a:solidFill>
                  </a:tcPr>
                </a:tc>
                <a:tc>
                  <a:txBody>
                    <a:bodyPr/>
                    <a:lstStyle/>
                    <a:p>
                      <a:r>
                        <a:rPr kumimoji="1" lang="en-US" altLang="ja-JP" dirty="0"/>
                        <a:t>100</a:t>
                      </a:r>
                      <a:endParaRPr kumimoji="1" lang="ja-JP" altLang="en-US" dirty="0"/>
                    </a:p>
                  </a:txBody>
                  <a:tcPr>
                    <a:solidFill>
                      <a:schemeClr val="bg1">
                        <a:lumMod val="95000"/>
                      </a:schemeClr>
                    </a:solidFill>
                  </a:tcPr>
                </a:tc>
                <a:tc>
                  <a:txBody>
                    <a:bodyPr/>
                    <a:lstStyle/>
                    <a:p>
                      <a:endParaRPr kumimoji="1" lang="ja-JP" altLang="en-US" dirty="0"/>
                    </a:p>
                  </a:txBody>
                  <a:tcPr>
                    <a:solidFill>
                      <a:schemeClr val="bg1">
                        <a:lumMod val="95000"/>
                      </a:schemeClr>
                    </a:solidFill>
                  </a:tcPr>
                </a:tc>
                <a:tc>
                  <a:txBody>
                    <a:bodyPr/>
                    <a:lstStyle/>
                    <a:p>
                      <a:r>
                        <a:rPr kumimoji="1" lang="en-US" altLang="ja-JP" dirty="0"/>
                        <a:t>99999</a:t>
                      </a:r>
                      <a:endParaRPr kumimoji="1" lang="ja-JP" altLang="en-US" dirty="0"/>
                    </a:p>
                  </a:txBody>
                  <a:tcPr>
                    <a:solidFill>
                      <a:schemeClr val="bg1">
                        <a:lumMod val="95000"/>
                      </a:schemeClr>
                    </a:solidFill>
                  </a:tcPr>
                </a:tc>
                <a:tc>
                  <a:txBody>
                    <a:bodyPr/>
                    <a:lstStyle/>
                    <a:p>
                      <a:endParaRPr kumimoji="1" lang="ja-JP" altLang="en-US" dirty="0"/>
                    </a:p>
                  </a:txBody>
                  <a:tcPr>
                    <a:solidFill>
                      <a:schemeClr val="bg1">
                        <a:lumMod val="95000"/>
                      </a:schemeClr>
                    </a:solidFill>
                  </a:tcPr>
                </a:tc>
                <a:tc>
                  <a:txBody>
                    <a:bodyPr/>
                    <a:lstStyle/>
                    <a:p>
                      <a:r>
                        <a:rPr kumimoji="1" lang="en-US" altLang="ja-JP" dirty="0"/>
                        <a:t>99999</a:t>
                      </a:r>
                      <a:endParaRPr kumimoji="1" lang="ja-JP" altLang="en-US" dirty="0"/>
                    </a:p>
                  </a:txBody>
                  <a:tcPr>
                    <a:solidFill>
                      <a:schemeClr val="bg1">
                        <a:lumMod val="95000"/>
                      </a:schemeClr>
                    </a:solidFill>
                  </a:tcPr>
                </a:tc>
                <a:tc>
                  <a:txBody>
                    <a:bodyPr/>
                    <a:lstStyle/>
                    <a:p>
                      <a:r>
                        <a:rPr kumimoji="1" lang="en-US" altLang="ja-JP" dirty="0"/>
                        <a:t>0</a:t>
                      </a:r>
                      <a:endParaRPr kumimoji="1" lang="ja-JP" altLang="en-US" dirty="0"/>
                    </a:p>
                  </a:txBody>
                  <a:tcPr>
                    <a:solidFill>
                      <a:schemeClr val="bg1">
                        <a:lumMod val="95000"/>
                      </a:schemeClr>
                    </a:solidFill>
                  </a:tcPr>
                </a:tc>
                <a:extLst>
                  <a:ext uri="{0D108BD9-81ED-4DB2-BD59-A6C34878D82A}">
                    <a16:rowId xmlns:a16="http://schemas.microsoft.com/office/drawing/2014/main" val="686347170"/>
                  </a:ext>
                </a:extLst>
              </a:tr>
            </a:tbl>
          </a:graphicData>
        </a:graphic>
      </p:graphicFrame>
      <p:cxnSp>
        <p:nvCxnSpPr>
          <p:cNvPr id="21" name="直線矢印コネクタ 20">
            <a:extLst>
              <a:ext uri="{FF2B5EF4-FFF2-40B4-BE49-F238E27FC236}">
                <a16:creationId xmlns:a16="http://schemas.microsoft.com/office/drawing/2014/main" id="{21F6ADC1-2C8C-4DB7-B051-F4510CF53CAD}"/>
              </a:ext>
            </a:extLst>
          </p:cNvPr>
          <p:cNvCxnSpPr>
            <a:cxnSpLocks/>
          </p:cNvCxnSpPr>
          <p:nvPr/>
        </p:nvCxnSpPr>
        <p:spPr>
          <a:xfrm>
            <a:off x="4812928" y="4836119"/>
            <a:ext cx="0" cy="11218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81B4DB8-DC6A-4256-97E9-0EEABFD3A602}"/>
              </a:ext>
            </a:extLst>
          </p:cNvPr>
          <p:cNvSpPr txBox="1"/>
          <p:nvPr/>
        </p:nvSpPr>
        <p:spPr>
          <a:xfrm>
            <a:off x="287590" y="5624847"/>
            <a:ext cx="2352025"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農地台帳</a:t>
            </a:r>
          </a:p>
        </p:txBody>
      </p:sp>
      <p:sp>
        <p:nvSpPr>
          <p:cNvPr id="23" name="テキスト ボックス 22">
            <a:extLst>
              <a:ext uri="{FF2B5EF4-FFF2-40B4-BE49-F238E27FC236}">
                <a16:creationId xmlns:a16="http://schemas.microsoft.com/office/drawing/2014/main" id="{A98406D8-DA87-4F89-8ACF-21A37267539E}"/>
              </a:ext>
            </a:extLst>
          </p:cNvPr>
          <p:cNvSpPr txBox="1"/>
          <p:nvPr/>
        </p:nvSpPr>
        <p:spPr>
          <a:xfrm>
            <a:off x="4907131" y="3464260"/>
            <a:ext cx="1008111"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異なる</a:t>
            </a:r>
          </a:p>
        </p:txBody>
      </p:sp>
      <p:sp>
        <p:nvSpPr>
          <p:cNvPr id="24" name="テキスト ボックス 23">
            <a:extLst>
              <a:ext uri="{FF2B5EF4-FFF2-40B4-BE49-F238E27FC236}">
                <a16:creationId xmlns:a16="http://schemas.microsoft.com/office/drawing/2014/main" id="{C2A2B7C2-A6CF-4A3D-A093-9A1C39F9EAC5}"/>
              </a:ext>
            </a:extLst>
          </p:cNvPr>
          <p:cNvSpPr txBox="1"/>
          <p:nvPr/>
        </p:nvSpPr>
        <p:spPr>
          <a:xfrm>
            <a:off x="4925779" y="5227579"/>
            <a:ext cx="1530262"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照合結果を反映</a:t>
            </a:r>
          </a:p>
        </p:txBody>
      </p:sp>
      <p:sp>
        <p:nvSpPr>
          <p:cNvPr id="25" name="テキスト ボックス 24">
            <a:extLst>
              <a:ext uri="{FF2B5EF4-FFF2-40B4-BE49-F238E27FC236}">
                <a16:creationId xmlns:a16="http://schemas.microsoft.com/office/drawing/2014/main" id="{CCC4681F-5580-491D-AF4A-D7F55B4D3A0E}"/>
              </a:ext>
            </a:extLst>
          </p:cNvPr>
          <p:cNvSpPr txBox="1"/>
          <p:nvPr/>
        </p:nvSpPr>
        <p:spPr>
          <a:xfrm>
            <a:off x="6676646" y="4351589"/>
            <a:ext cx="1543882" cy="52322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確認したが存在しない</a:t>
            </a:r>
          </a:p>
        </p:txBody>
      </p:sp>
      <p:cxnSp>
        <p:nvCxnSpPr>
          <p:cNvPr id="26" name="コネクタ: 曲線 25">
            <a:extLst>
              <a:ext uri="{FF2B5EF4-FFF2-40B4-BE49-F238E27FC236}">
                <a16:creationId xmlns:a16="http://schemas.microsoft.com/office/drawing/2014/main" id="{AF0F422F-9EE1-4689-BBF7-3504B0798223}"/>
              </a:ext>
            </a:extLst>
          </p:cNvPr>
          <p:cNvCxnSpPr>
            <a:cxnSpLocks/>
          </p:cNvCxnSpPr>
          <p:nvPr/>
        </p:nvCxnSpPr>
        <p:spPr>
          <a:xfrm rot="10800000" flipV="1">
            <a:off x="5767675" y="3695507"/>
            <a:ext cx="2599220" cy="800086"/>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4779269-0EE3-4D56-BBDE-64C01ADBDAF3}"/>
              </a:ext>
            </a:extLst>
          </p:cNvPr>
          <p:cNvSpPr txBox="1"/>
          <p:nvPr/>
        </p:nvSpPr>
        <p:spPr>
          <a:xfrm>
            <a:off x="7006086" y="2856673"/>
            <a:ext cx="1008111"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確認</a:t>
            </a:r>
          </a:p>
        </p:txBody>
      </p:sp>
      <p:sp>
        <p:nvSpPr>
          <p:cNvPr id="28" name="正方形/長方形 27">
            <a:extLst>
              <a:ext uri="{FF2B5EF4-FFF2-40B4-BE49-F238E27FC236}">
                <a16:creationId xmlns:a16="http://schemas.microsoft.com/office/drawing/2014/main" id="{BDE4D0CF-F2A3-4780-88CE-C1EF2F49F1D2}"/>
              </a:ext>
            </a:extLst>
          </p:cNvPr>
          <p:cNvSpPr/>
          <p:nvPr/>
        </p:nvSpPr>
        <p:spPr>
          <a:xfrm>
            <a:off x="2279576" y="6016011"/>
            <a:ext cx="1224136"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025A911D-5266-4439-9D11-3D19AC7A649D}"/>
              </a:ext>
            </a:extLst>
          </p:cNvPr>
          <p:cNvSpPr/>
          <p:nvPr/>
        </p:nvSpPr>
        <p:spPr>
          <a:xfrm>
            <a:off x="5056143" y="6056216"/>
            <a:ext cx="1224136"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6AB947BF-5CEF-4E18-84A3-F700A7FCDEDF}"/>
              </a:ext>
            </a:extLst>
          </p:cNvPr>
          <p:cNvSpPr/>
          <p:nvPr/>
        </p:nvSpPr>
        <p:spPr>
          <a:xfrm>
            <a:off x="7886850" y="6066856"/>
            <a:ext cx="1937846"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8612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87ED88C-1C3C-73B8-A610-272D3ACE3282}"/>
              </a:ext>
            </a:extLst>
          </p:cNvPr>
          <p:cNvPicPr>
            <a:picLocks noChangeAspect="1"/>
          </p:cNvPicPr>
          <p:nvPr/>
        </p:nvPicPr>
        <p:blipFill>
          <a:blip r:embed="rId3"/>
          <a:stretch>
            <a:fillRect/>
          </a:stretch>
        </p:blipFill>
        <p:spPr>
          <a:xfrm>
            <a:off x="4055106" y="1722256"/>
            <a:ext cx="3429297" cy="2568163"/>
          </a:xfrm>
          <a:prstGeom prst="rect">
            <a:avLst/>
          </a:prstGeom>
        </p:spPr>
      </p:pic>
      <p:pic>
        <p:nvPicPr>
          <p:cNvPr id="4" name="図 3">
            <a:extLst>
              <a:ext uri="{FF2B5EF4-FFF2-40B4-BE49-F238E27FC236}">
                <a16:creationId xmlns:a16="http://schemas.microsoft.com/office/drawing/2014/main" id="{1CE7CAB3-3A92-4B95-F268-0E4B703B34E9}"/>
              </a:ext>
            </a:extLst>
          </p:cNvPr>
          <p:cNvPicPr>
            <a:picLocks noChangeAspect="1"/>
          </p:cNvPicPr>
          <p:nvPr/>
        </p:nvPicPr>
        <p:blipFill>
          <a:blip r:embed="rId4"/>
          <a:stretch>
            <a:fillRect/>
          </a:stretch>
        </p:blipFill>
        <p:spPr>
          <a:xfrm>
            <a:off x="-88161" y="1675425"/>
            <a:ext cx="4061812" cy="2751058"/>
          </a:xfrm>
          <a:prstGeom prst="rect">
            <a:avLst/>
          </a:prstGeom>
        </p:spPr>
      </p:pic>
      <p:sp>
        <p:nvSpPr>
          <p:cNvPr id="14" name="正方形/長方形 13"/>
          <p:cNvSpPr>
            <a:spLocks noChangeArrowheads="1"/>
          </p:cNvSpPr>
          <p:nvPr/>
        </p:nvSpPr>
        <p:spPr bwMode="auto">
          <a:xfrm>
            <a:off x="2071853" y="2819425"/>
            <a:ext cx="1575876" cy="982731"/>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18" name="テキスト ボックス 17"/>
          <p:cNvSpPr txBox="1"/>
          <p:nvPr/>
        </p:nvSpPr>
        <p:spPr>
          <a:xfrm>
            <a:off x="7576677" y="1722256"/>
            <a:ext cx="4507458" cy="40318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住基固定突合アプリにログインします。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突合アプリにログインするためのアカウント情報は農業委員会サポートシステムと同じものを使用します。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【LGWAN</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の場合</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p>
          <a:p>
            <a:pPr marL="800100" lvl="1" indent="-342900">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組織</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ID</a:t>
            </a:r>
          </a:p>
          <a:p>
            <a:pPr marL="800100" lvl="1" indent="-342900">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ログイン</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ID</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または　</a:t>
            </a:r>
            <a:r>
              <a:rPr lang="en-US" altLang="ja-JP" sz="1600" dirty="0" err="1">
                <a:latin typeface="メイリオ" panose="020B0604030504040204" pitchFamily="50" charset="-128"/>
                <a:ea typeface="メイリオ" panose="020B0604030504040204" pitchFamily="50" charset="-128"/>
                <a:cs typeface="Meiryo UI" panose="020B0604030504040204" pitchFamily="50" charset="-128"/>
              </a:rPr>
              <a:t>eMAFF</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 ID</a:t>
            </a:r>
          </a:p>
          <a:p>
            <a:pPr marL="800100" lvl="1" indent="-342900">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パスワード</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800100" lvl="1" indent="-342900">
              <a:buFont typeface="Arial" panose="020B0604020202020204" pitchFamily="34" charset="0"/>
              <a:buChar char="•"/>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インターネットの場合</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eMAFF</a:t>
            </a:r>
            <a:r>
              <a:rPr lang="ja-JP" altLang="en-US"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ID</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②ログインが完了すると、住基固定突合アプリ　</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の処理選択画面が表示されます。</a:t>
            </a:r>
          </a:p>
        </p:txBody>
      </p:sp>
      <p:sp>
        <p:nvSpPr>
          <p:cNvPr id="20" name="円/楕円 19"/>
          <p:cNvSpPr/>
          <p:nvPr/>
        </p:nvSpPr>
        <p:spPr>
          <a:xfrm>
            <a:off x="1870022" y="2511507"/>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19"/>
          <p:cNvSpPr/>
          <p:nvPr/>
        </p:nvSpPr>
        <p:spPr>
          <a:xfrm>
            <a:off x="4844737" y="2853097"/>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lang="en-US" altLang="ja-JP" dirty="0"/>
              <a:t>4-1-3. </a:t>
            </a:r>
            <a:r>
              <a:rPr lang="ja-JP" altLang="en-US" dirty="0"/>
              <a:t>住基固定突合アプリにログインする</a:t>
            </a:r>
            <a:endParaRPr kumimoji="1" lang="ja-JP" altLang="en-US" dirty="0"/>
          </a:p>
        </p:txBody>
      </p:sp>
      <p:sp>
        <p:nvSpPr>
          <p:cNvPr id="23" name="テキスト プレースホルダー 22"/>
          <p:cNvSpPr txBox="1">
            <a:spLocks noGrp="1"/>
          </p:cNvSpPr>
          <p:nvPr>
            <p:ph type="body" sz="quarter" idx="10"/>
          </p:nvPr>
        </p:nvSpPr>
        <p:spPr>
          <a:prstGeom prst="rect">
            <a:avLst/>
          </a:prstGeom>
          <a:solidFill>
            <a:schemeClr val="bg1">
              <a:lumMod val="95000"/>
            </a:schemeClr>
          </a:solidFill>
        </p:spPr>
        <p:txBody>
          <a:bodyPr wrap="square" rtlCol="0">
            <a:normAutofit/>
          </a:bodyPr>
          <a:lstStyle/>
          <a:p>
            <a:r>
              <a:rPr lang="ja-JP" altLang="en-US" dirty="0">
                <a:latin typeface="メイリオ" panose="020B0604030504040204" pitchFamily="50" charset="-128"/>
                <a:ea typeface="メイリオ" panose="020B0604030504040204" pitchFamily="50" charset="-128"/>
              </a:rPr>
              <a:t>アプリを起動すると、ログイン画面が表示されます。ご自身の組織</a:t>
            </a:r>
            <a:r>
              <a:rPr lang="en-US" altLang="ja-JP" dirty="0">
                <a:latin typeface="メイリオ" panose="020B0604030504040204" pitchFamily="50" charset="-128"/>
                <a:ea typeface="メイリオ" panose="020B0604030504040204" pitchFamily="50" charset="-128"/>
              </a:rPr>
              <a:t>ID</a:t>
            </a:r>
            <a:r>
              <a:rPr lang="ja-JP" altLang="en-US" dirty="0">
                <a:latin typeface="メイリオ" panose="020B0604030504040204" pitchFamily="50" charset="-128"/>
                <a:ea typeface="メイリオ" panose="020B0604030504040204" pitchFamily="50" charset="-128"/>
              </a:rPr>
              <a:t>・ログイン</a:t>
            </a:r>
            <a:r>
              <a:rPr lang="en-US" altLang="ja-JP" dirty="0">
                <a:latin typeface="メイリオ" panose="020B0604030504040204" pitchFamily="50" charset="-128"/>
                <a:ea typeface="メイリオ" panose="020B0604030504040204" pitchFamily="50" charset="-128"/>
              </a:rPr>
              <a:t>ID</a:t>
            </a:r>
            <a:r>
              <a:rPr lang="ja-JP" altLang="en-US" dirty="0">
                <a:latin typeface="メイリオ" panose="020B0604030504040204" pitchFamily="50" charset="-128"/>
                <a:ea typeface="メイリオ" panose="020B0604030504040204" pitchFamily="50" charset="-128"/>
              </a:rPr>
              <a:t>・パスワードを入力し、住基固定突合アプリにログインします。</a:t>
            </a:r>
          </a:p>
        </p:txBody>
      </p:sp>
      <p:pic>
        <p:nvPicPr>
          <p:cNvPr id="24" name="図 23">
            <a:extLst>
              <a:ext uri="{FF2B5EF4-FFF2-40B4-BE49-F238E27FC236}">
                <a16:creationId xmlns:a16="http://schemas.microsoft.com/office/drawing/2014/main" id="{F95B2CA9-F014-481E-89A7-67526F60FF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5247" y="4266843"/>
            <a:ext cx="3443884" cy="2474525"/>
          </a:xfrm>
          <a:prstGeom prst="rect">
            <a:avLst/>
          </a:prstGeom>
        </p:spPr>
      </p:pic>
      <p:sp>
        <p:nvSpPr>
          <p:cNvPr id="7" name="テキスト ボックス 6">
            <a:extLst>
              <a:ext uri="{FF2B5EF4-FFF2-40B4-BE49-F238E27FC236}">
                <a16:creationId xmlns:a16="http://schemas.microsoft.com/office/drawing/2014/main" id="{CA773B80-DEB8-B8C0-61D2-EF0C47EE3F14}"/>
              </a:ext>
            </a:extLst>
          </p:cNvPr>
          <p:cNvSpPr txBox="1"/>
          <p:nvPr/>
        </p:nvSpPr>
        <p:spPr>
          <a:xfrm>
            <a:off x="953433" y="1916998"/>
            <a:ext cx="2236840" cy="276999"/>
          </a:xfrm>
          <a:prstGeom prst="rect">
            <a:avLst/>
          </a:prstGeom>
          <a:solidFill>
            <a:schemeClr val="bg1"/>
          </a:solidFill>
          <a:ln>
            <a:solidFill>
              <a:schemeClr val="tx1"/>
            </a:solidFill>
          </a:ln>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ログイン画面（</a:t>
            </a:r>
            <a:r>
              <a:rPr lang="en-US" altLang="ja-JP" sz="1200" dirty="0">
                <a:latin typeface="メイリオ" panose="020B0604030504040204" pitchFamily="50" charset="-128"/>
                <a:ea typeface="メイリオ" panose="020B0604030504040204" pitchFamily="50" charset="-128"/>
              </a:rPr>
              <a:t>LGWAN</a:t>
            </a:r>
            <a:r>
              <a:rPr lang="ja-JP" altLang="en-US" sz="1200" dirty="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287A73BE-6F37-2331-3FB2-237B27EAFA1D}"/>
              </a:ext>
            </a:extLst>
          </p:cNvPr>
          <p:cNvSpPr txBox="1"/>
          <p:nvPr/>
        </p:nvSpPr>
        <p:spPr>
          <a:xfrm>
            <a:off x="4738848" y="1917955"/>
            <a:ext cx="2509280" cy="276999"/>
          </a:xfrm>
          <a:prstGeom prst="rect">
            <a:avLst/>
          </a:prstGeom>
          <a:solidFill>
            <a:schemeClr val="bg1"/>
          </a:solidFill>
          <a:ln>
            <a:solidFill>
              <a:schemeClr val="tx1"/>
            </a:solidFill>
          </a:ln>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ログイン画面（インターネット）</a:t>
            </a:r>
            <a:endParaRPr kumimoji="1" lang="ja-JP" altLang="en-US" sz="1200" dirty="0">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C1C355E2-F0D8-1DEE-5884-A3400400825B}"/>
              </a:ext>
            </a:extLst>
          </p:cNvPr>
          <p:cNvSpPr>
            <a:spLocks noChangeArrowheads="1"/>
          </p:cNvSpPr>
          <p:nvPr/>
        </p:nvSpPr>
        <p:spPr bwMode="auto">
          <a:xfrm>
            <a:off x="5157485" y="2995441"/>
            <a:ext cx="1226547" cy="721592"/>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7" name="正方形/長方形 26">
            <a:extLst>
              <a:ext uri="{FF2B5EF4-FFF2-40B4-BE49-F238E27FC236}">
                <a16:creationId xmlns:a16="http://schemas.microsoft.com/office/drawing/2014/main" id="{C70E9D48-50BC-B883-1805-1EAB029EBD19}"/>
              </a:ext>
            </a:extLst>
          </p:cNvPr>
          <p:cNvSpPr>
            <a:spLocks noChangeArrowheads="1"/>
          </p:cNvSpPr>
          <p:nvPr/>
        </p:nvSpPr>
        <p:spPr bwMode="auto">
          <a:xfrm>
            <a:off x="2254601" y="4247281"/>
            <a:ext cx="3464529" cy="2566095"/>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8" name="正方形/長方形 27">
            <a:extLst>
              <a:ext uri="{FF2B5EF4-FFF2-40B4-BE49-F238E27FC236}">
                <a16:creationId xmlns:a16="http://schemas.microsoft.com/office/drawing/2014/main" id="{D7ED7C65-6502-CAAD-5D14-775384F05AC1}"/>
              </a:ext>
            </a:extLst>
          </p:cNvPr>
          <p:cNvSpPr>
            <a:spLocks noChangeArrowheads="1"/>
          </p:cNvSpPr>
          <p:nvPr/>
        </p:nvSpPr>
        <p:spPr bwMode="auto">
          <a:xfrm>
            <a:off x="508180" y="2804416"/>
            <a:ext cx="1575876" cy="982731"/>
          </a:xfrm>
          <a:prstGeom prst="rect">
            <a:avLst/>
          </a:pr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21" name="円/楕円 19"/>
          <p:cNvSpPr/>
          <p:nvPr/>
        </p:nvSpPr>
        <p:spPr>
          <a:xfrm>
            <a:off x="3973651" y="4329182"/>
            <a:ext cx="266611" cy="2666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773749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固定台帳との突合処理の考え方</a:t>
            </a:r>
            <a:endParaRPr kumimoji="1" lang="ja-JP" altLang="en-US" dirty="0"/>
          </a:p>
        </p:txBody>
      </p:sp>
      <p:sp>
        <p:nvSpPr>
          <p:cNvPr id="8" name="テキスト ボックス 7">
            <a:extLst>
              <a:ext uri="{FF2B5EF4-FFF2-40B4-BE49-F238E27FC236}">
                <a16:creationId xmlns:a16="http://schemas.microsoft.com/office/drawing/2014/main" id="{8C542BCD-9BAC-4C28-AA7F-DD3D0AEFF303}"/>
              </a:ext>
            </a:extLst>
          </p:cNvPr>
          <p:cNvSpPr txBox="1"/>
          <p:nvPr/>
        </p:nvSpPr>
        <p:spPr>
          <a:xfrm>
            <a:off x="254569" y="683667"/>
            <a:ext cx="6758222"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⑤世帯員の自動作成が行われない場合（所有者未登録エラー）</a:t>
            </a:r>
            <a:endParaRPr lang="en-US" altLang="ja-JP" dirty="0">
              <a:latin typeface="メイリオ" panose="020B0604030504040204" pitchFamily="50" charset="-128"/>
              <a:ea typeface="メイリオ" panose="020B0604030504040204" pitchFamily="50" charset="-128"/>
            </a:endParaRPr>
          </a:p>
        </p:txBody>
      </p:sp>
      <p:pic>
        <p:nvPicPr>
          <p:cNvPr id="31" name="図 30">
            <a:extLst>
              <a:ext uri="{FF2B5EF4-FFF2-40B4-BE49-F238E27FC236}">
                <a16:creationId xmlns:a16="http://schemas.microsoft.com/office/drawing/2014/main" id="{1452989D-B566-4471-9025-6429BFFF15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399" y="2201771"/>
            <a:ext cx="10238785" cy="3972561"/>
          </a:xfrm>
          <a:prstGeom prst="rect">
            <a:avLst/>
          </a:prstGeom>
        </p:spPr>
      </p:pic>
      <p:sp>
        <p:nvSpPr>
          <p:cNvPr id="32" name="正方形/長方形 31">
            <a:extLst>
              <a:ext uri="{FF2B5EF4-FFF2-40B4-BE49-F238E27FC236}">
                <a16:creationId xmlns:a16="http://schemas.microsoft.com/office/drawing/2014/main" id="{3F2849F4-451D-46E7-BCE4-F65B3C094656}"/>
              </a:ext>
            </a:extLst>
          </p:cNvPr>
          <p:cNvSpPr/>
          <p:nvPr/>
        </p:nvSpPr>
        <p:spPr>
          <a:xfrm>
            <a:off x="695399" y="3136591"/>
            <a:ext cx="9340149" cy="210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33" name="角丸四角形吹き出し 17">
            <a:extLst>
              <a:ext uri="{FF2B5EF4-FFF2-40B4-BE49-F238E27FC236}">
                <a16:creationId xmlns:a16="http://schemas.microsoft.com/office/drawing/2014/main" id="{3825131B-E3BD-4B49-A9BC-3AFDE12CBE55}"/>
              </a:ext>
            </a:extLst>
          </p:cNvPr>
          <p:cNvSpPr/>
          <p:nvPr/>
        </p:nvSpPr>
        <p:spPr>
          <a:xfrm>
            <a:off x="1204718" y="2120169"/>
            <a:ext cx="5035297" cy="702779"/>
          </a:xfrm>
          <a:prstGeom prst="wedgeRoundRectCallout">
            <a:avLst>
              <a:gd name="adj1" fmla="val -48072"/>
              <a:gd name="adj2" fmla="val 91937"/>
              <a:gd name="adj3" fmla="val 16667"/>
            </a:avLst>
          </a:prstGeom>
          <a:solidFill>
            <a:srgbClr val="DCE6F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新規登録する世帯員の世帯員番号に未登録となっていた所有者コード（耕作者コード）を設定する。</a:t>
            </a:r>
            <a:r>
              <a:rPr lang="en-US" altLang="ja-JP" sz="1200" dirty="0">
                <a:solidFill>
                  <a:schemeClr val="tx1"/>
                </a:solidFill>
                <a:latin typeface="メイリオ" panose="020B0604030504040204" pitchFamily="50" charset="-128"/>
                <a:ea typeface="メイリオ" panose="020B0604030504040204" pitchFamily="50" charset="-128"/>
              </a:rPr>
              <a:t>※2</a:t>
            </a:r>
            <a:r>
              <a:rPr lang="ja-JP" altLang="en-US" sz="1200" dirty="0">
                <a:solidFill>
                  <a:schemeClr val="tx1"/>
                </a:solidFill>
                <a:latin typeface="メイリオ" panose="020B0604030504040204" pitchFamily="50" charset="-128"/>
                <a:ea typeface="メイリオ" panose="020B0604030504040204" pitchFamily="50" charset="-128"/>
              </a:rPr>
              <a:t>スライド目でいう「</a:t>
            </a:r>
            <a:r>
              <a:rPr lang="en-US" altLang="ja-JP" sz="1200" dirty="0">
                <a:solidFill>
                  <a:schemeClr val="tx1"/>
                </a:solidFill>
                <a:latin typeface="メイリオ" panose="020B0604030504040204" pitchFamily="50" charset="-128"/>
                <a:ea typeface="メイリオ" panose="020B0604030504040204" pitchFamily="50" charset="-128"/>
              </a:rPr>
              <a:t>99999</a:t>
            </a:r>
            <a:r>
              <a:rPr lang="ja-JP" altLang="en-US" sz="1200" dirty="0">
                <a:solidFill>
                  <a:schemeClr val="tx1"/>
                </a:solidFill>
                <a:latin typeface="メイリオ" panose="020B0604030504040204" pitchFamily="50" charset="-128"/>
                <a:ea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世帯員データの耕作者整理番号は自動採番で設定される</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2E52076C-B516-4582-B109-EE10A16C0178}"/>
              </a:ext>
            </a:extLst>
          </p:cNvPr>
          <p:cNvSpPr txBox="1"/>
          <p:nvPr/>
        </p:nvSpPr>
        <p:spPr>
          <a:xfrm>
            <a:off x="343982" y="1111780"/>
            <a:ext cx="11584665" cy="830997"/>
          </a:xfrm>
          <a:prstGeom prst="rect">
            <a:avLst/>
          </a:prstGeom>
          <a:noFill/>
        </p:spPr>
        <p:txBody>
          <a:bodyPr wrap="square" rtlCol="0">
            <a:spAutoFit/>
          </a:bodyPr>
          <a:lstStyle/>
          <a:p>
            <a:pPr fontAlgn="t"/>
            <a:r>
              <a:rPr lang="ja-JP" altLang="en-US" sz="1600" dirty="0">
                <a:solidFill>
                  <a:srgbClr val="000000"/>
                </a:solidFill>
                <a:latin typeface="メイリオ" panose="020B0604030504040204" pitchFamily="50" charset="-128"/>
                <a:ea typeface="メイリオ" panose="020B0604030504040204" pitchFamily="50" charset="-128"/>
              </a:rPr>
              <a:t>　対応方法は、固定台帳側に存在した所有者未登録地の所有者コード（耕作者コード）と同様の世帯員コードの世帯員データを農業委員会サポートシステムの台帳管理画面において新規登録を行います。</a:t>
            </a:r>
            <a:endParaRPr lang="en-US" altLang="ja-JP" sz="1600" dirty="0">
              <a:solidFill>
                <a:srgbClr val="000000"/>
              </a:solidFill>
              <a:latin typeface="メイリオ" panose="020B0604030504040204" pitchFamily="50" charset="-128"/>
              <a:ea typeface="メイリオ" panose="020B0604030504040204" pitchFamily="50" charset="-128"/>
            </a:endParaRPr>
          </a:p>
          <a:p>
            <a:pPr fontAlgn="t"/>
            <a:r>
              <a:rPr lang="ja-JP" altLang="en-US" sz="1600" dirty="0">
                <a:solidFill>
                  <a:srgbClr val="000000"/>
                </a:solidFill>
                <a:latin typeface="メイリオ" panose="020B0604030504040204" pitchFamily="50" charset="-128"/>
                <a:ea typeface="メイリオ" panose="020B0604030504040204" pitchFamily="50" charset="-128"/>
              </a:rPr>
              <a:t>　対象地は「所有者未登録エラー一覧」から確認ができます・</a:t>
            </a:r>
            <a:endParaRPr lang="en-US" altLang="ja-JP" sz="1600" dirty="0">
              <a:solidFill>
                <a:srgbClr val="000000"/>
              </a:solidFill>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89AE7A3F-C220-4455-BC95-3D9ED148836B}"/>
              </a:ext>
            </a:extLst>
          </p:cNvPr>
          <p:cNvSpPr/>
          <p:nvPr/>
        </p:nvSpPr>
        <p:spPr>
          <a:xfrm>
            <a:off x="3431703" y="5944903"/>
            <a:ext cx="667153" cy="210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36" name="正方形/長方形 35">
            <a:extLst>
              <a:ext uri="{FF2B5EF4-FFF2-40B4-BE49-F238E27FC236}">
                <a16:creationId xmlns:a16="http://schemas.microsoft.com/office/drawing/2014/main" id="{96261097-14B8-4618-B193-1119B26C02BE}"/>
              </a:ext>
            </a:extLst>
          </p:cNvPr>
          <p:cNvSpPr/>
          <p:nvPr/>
        </p:nvSpPr>
        <p:spPr>
          <a:xfrm>
            <a:off x="2135559" y="5988112"/>
            <a:ext cx="667153" cy="210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236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8702065-E2F1-9BBD-0692-00139554A1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706" y="1482259"/>
            <a:ext cx="6589154" cy="5345113"/>
          </a:xfrm>
          <a:prstGeom prst="rect">
            <a:avLst/>
          </a:prstGeom>
        </p:spPr>
      </p:pic>
      <p:sp>
        <p:nvSpPr>
          <p:cNvPr id="4" name="タイトル 3"/>
          <p:cNvSpPr>
            <a:spLocks noGrp="1"/>
          </p:cNvSpPr>
          <p:nvPr>
            <p:ph type="title"/>
          </p:nvPr>
        </p:nvSpPr>
        <p:spPr/>
        <p:txBody>
          <a:bodyPr/>
          <a:lstStyle/>
          <a:p>
            <a:r>
              <a:rPr lang="en-US" altLang="ja-JP" dirty="0"/>
              <a:t>4-4. </a:t>
            </a:r>
            <a:r>
              <a:rPr lang="ja-JP" altLang="en-US" dirty="0"/>
              <a:t>突合結果を農業委員会サポートシステムに反映する</a:t>
            </a:r>
            <a:endParaRPr kumimoji="1" lang="ja-JP" altLang="en-US" dirty="0"/>
          </a:p>
        </p:txBody>
      </p:sp>
      <p:sp>
        <p:nvSpPr>
          <p:cNvPr id="88" name="テキスト ボックス 87"/>
          <p:cNvSpPr txBox="1"/>
          <p:nvPr/>
        </p:nvSpPr>
        <p:spPr>
          <a:xfrm>
            <a:off x="7318418" y="1602169"/>
            <a:ext cx="4682237" cy="45243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住基・固定突合突合連携</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住基・固定突合結果確認結果タブにて操作を行います。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最終データアップロード日時を確認し、「住基突合反映実行」、「固定突合反映実行」の順に押下し、農業委員会サポートシステムに突合結果を反映します。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処理が完了したら「出力」を押下し、反映結果を一覧で確認します。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①の留意点</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・突合結果の反映前のデータに復元する必要が出た場合に使用するバックアップを作成します。（復元の手順は次頁参照）</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・既に取得済のバックアップに上書きする形で最新のバックアップを取得します。また、同一日に</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2</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回以上のバックアップ取得はできません。</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9" name="正方形/長方形 18"/>
          <p:cNvSpPr/>
          <p:nvPr/>
        </p:nvSpPr>
        <p:spPr>
          <a:xfrm>
            <a:off x="723039" y="2597503"/>
            <a:ext cx="873210" cy="343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20" name="正方形/長方形 19"/>
          <p:cNvSpPr/>
          <p:nvPr/>
        </p:nvSpPr>
        <p:spPr>
          <a:xfrm>
            <a:off x="3614795" y="3928299"/>
            <a:ext cx="815206" cy="27309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21" name="正方形/長方形 20"/>
          <p:cNvSpPr/>
          <p:nvPr/>
        </p:nvSpPr>
        <p:spPr>
          <a:xfrm>
            <a:off x="1023194" y="2069716"/>
            <a:ext cx="1165798" cy="258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22" name="円/楕円 16"/>
          <p:cNvSpPr/>
          <p:nvPr/>
        </p:nvSpPr>
        <p:spPr>
          <a:xfrm>
            <a:off x="1847528" y="2629911"/>
            <a:ext cx="310658" cy="310658"/>
          </a:xfrm>
          <a:prstGeom prst="ellipse">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16"/>
          <p:cNvSpPr/>
          <p:nvPr/>
        </p:nvSpPr>
        <p:spPr>
          <a:xfrm>
            <a:off x="4687773" y="3999486"/>
            <a:ext cx="310658" cy="310658"/>
          </a:xfrm>
          <a:prstGeom prst="ellipse">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4843102" y="1522080"/>
            <a:ext cx="449576" cy="538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17" name="テキスト プレースホルダー 2"/>
          <p:cNvSpPr>
            <a:spLocks noGrp="1"/>
          </p:cNvSpPr>
          <p:nvPr>
            <p:ph type="body" sz="quarter" idx="10"/>
          </p:nvPr>
        </p:nvSpPr>
        <p:spPr>
          <a:xfrm>
            <a:off x="417513" y="693042"/>
            <a:ext cx="11366500" cy="374718"/>
          </a:xfrm>
        </p:spPr>
        <p:txBody>
          <a:bodyPr/>
          <a:lstStyle/>
          <a:p>
            <a:r>
              <a:rPr lang="ja-JP" altLang="en-US" dirty="0"/>
              <a:t>突合アプリで住基・固定台帳との突合結果をアップロード後、農業委員会サポートシステムに反映します。</a:t>
            </a:r>
          </a:p>
          <a:p>
            <a:endParaRPr kumimoji="1" lang="ja-JP" altLang="en-US" dirty="0"/>
          </a:p>
        </p:txBody>
      </p:sp>
    </p:spTree>
    <p:extLst>
      <p:ext uri="{BB962C8B-B14F-4D97-AF65-F5344CB8AC3E}">
        <p14:creationId xmlns:p14="http://schemas.microsoft.com/office/powerpoint/2010/main" val="3206783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8D4D434-B8A3-A189-57F2-8125734D22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717" y="1579399"/>
            <a:ext cx="6217308" cy="4910982"/>
          </a:xfrm>
          <a:prstGeom prst="rect">
            <a:avLst/>
          </a:prstGeom>
        </p:spPr>
      </p:pic>
      <p:sp>
        <p:nvSpPr>
          <p:cNvPr id="2" name="タイトル 1">
            <a:extLst>
              <a:ext uri="{FF2B5EF4-FFF2-40B4-BE49-F238E27FC236}">
                <a16:creationId xmlns:a16="http://schemas.microsoft.com/office/drawing/2014/main" id="{0BE0DC28-C48C-42F3-A8CA-1A71D2EFDF93}"/>
              </a:ext>
            </a:extLst>
          </p:cNvPr>
          <p:cNvSpPr>
            <a:spLocks noGrp="1"/>
          </p:cNvSpPr>
          <p:nvPr>
            <p:ph type="title"/>
          </p:nvPr>
        </p:nvSpPr>
        <p:spPr/>
        <p:txBody>
          <a:bodyPr/>
          <a:lstStyle/>
          <a:p>
            <a:r>
              <a:rPr lang="en-US" altLang="ja-JP" dirty="0"/>
              <a:t>※</a:t>
            </a:r>
            <a:r>
              <a:rPr lang="ja-JP" altLang="en-US" dirty="0"/>
              <a:t>バックアップデータの復元を行う</a:t>
            </a:r>
            <a:endParaRPr kumimoji="1" lang="ja-JP" altLang="en-US" dirty="0"/>
          </a:p>
        </p:txBody>
      </p:sp>
      <p:sp>
        <p:nvSpPr>
          <p:cNvPr id="3" name="テキスト プレースホルダー 2">
            <a:extLst>
              <a:ext uri="{FF2B5EF4-FFF2-40B4-BE49-F238E27FC236}">
                <a16:creationId xmlns:a16="http://schemas.microsoft.com/office/drawing/2014/main" id="{45E3CD16-1A39-4430-96C0-D99A5B1ACFD2}"/>
              </a:ext>
            </a:extLst>
          </p:cNvPr>
          <p:cNvSpPr>
            <a:spLocks noGrp="1"/>
          </p:cNvSpPr>
          <p:nvPr>
            <p:ph type="body" sz="quarter" idx="10"/>
          </p:nvPr>
        </p:nvSpPr>
        <p:spPr>
          <a:xfrm>
            <a:off x="299602" y="749630"/>
            <a:ext cx="11602199" cy="647725"/>
          </a:xfrm>
        </p:spPr>
        <p:txBody>
          <a:bodyPr/>
          <a:lstStyle/>
          <a:p>
            <a:r>
              <a:rPr kumimoji="1" lang="ja-JP" altLang="en-US" dirty="0"/>
              <a:t>住基・固定台帳との突合結果を農業委員会サポートシステムに反映した後、突合作業前のデータに戻す必要が出た場合、事前に行ったバックアップデータを復元することで、突合前のデータに戻すことが可能です。</a:t>
            </a:r>
          </a:p>
        </p:txBody>
      </p:sp>
      <p:sp>
        <p:nvSpPr>
          <p:cNvPr id="6" name="テキスト ボックス 5">
            <a:extLst>
              <a:ext uri="{FF2B5EF4-FFF2-40B4-BE49-F238E27FC236}">
                <a16:creationId xmlns:a16="http://schemas.microsoft.com/office/drawing/2014/main" id="{AF8217E3-1D95-4661-B54E-6BDA145A02C5}"/>
              </a:ext>
            </a:extLst>
          </p:cNvPr>
          <p:cNvSpPr txBox="1"/>
          <p:nvPr/>
        </p:nvSpPr>
        <p:spPr>
          <a:xfrm>
            <a:off x="6665998" y="1579399"/>
            <a:ext cx="5526002" cy="35394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補助機能</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住基・ユーティリティタブにて操作を行います。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処理選択「バックアップからの復元処理」を選択します。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「復元を予約する」を押下し復元予約を行います。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復元予定日が表示されます。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バックアップ取得時から突合結果反映までの間に</a:t>
            </a:r>
            <a:r>
              <a:rPr lang="ja-JP" altLang="en-US" sz="1600" u="sng" dirty="0">
                <a:latin typeface="メイリオ" panose="020B0604030504040204" pitchFamily="50" charset="-128"/>
                <a:ea typeface="メイリオ" panose="020B0604030504040204" pitchFamily="50" charset="-128"/>
                <a:cs typeface="Meiryo UI" panose="020B0604030504040204" pitchFamily="50" charset="-128"/>
              </a:rPr>
              <a:t>権利関係等の更新作業を行っている場合、バックアップを復元することで行っていた更新作業内容も戻ってしまいます。</a:t>
            </a:r>
            <a:endParaRPr lang="en-US" altLang="ja-JP" sz="1600" u="sng"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そのため突合作業を行っている間の更新作業は控えてもらうようお願いします。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53E6F445-9078-4406-AF4A-73546D00E590}"/>
              </a:ext>
            </a:extLst>
          </p:cNvPr>
          <p:cNvSpPr/>
          <p:nvPr/>
        </p:nvSpPr>
        <p:spPr>
          <a:xfrm>
            <a:off x="240133" y="3688379"/>
            <a:ext cx="1380653" cy="3871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8" name="正方形/長方形 7">
            <a:extLst>
              <a:ext uri="{FF2B5EF4-FFF2-40B4-BE49-F238E27FC236}">
                <a16:creationId xmlns:a16="http://schemas.microsoft.com/office/drawing/2014/main" id="{881425D2-93D5-4BA6-A1F8-835F1B21B42B}"/>
              </a:ext>
            </a:extLst>
          </p:cNvPr>
          <p:cNvSpPr/>
          <p:nvPr/>
        </p:nvSpPr>
        <p:spPr>
          <a:xfrm>
            <a:off x="1797773" y="3838203"/>
            <a:ext cx="715355" cy="2373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9" name="正方形/長方形 8">
            <a:extLst>
              <a:ext uri="{FF2B5EF4-FFF2-40B4-BE49-F238E27FC236}">
                <a16:creationId xmlns:a16="http://schemas.microsoft.com/office/drawing/2014/main" id="{38713FC7-C8E2-415C-8DB1-1E638567CAB3}"/>
              </a:ext>
            </a:extLst>
          </p:cNvPr>
          <p:cNvSpPr/>
          <p:nvPr/>
        </p:nvSpPr>
        <p:spPr>
          <a:xfrm>
            <a:off x="347217" y="2393500"/>
            <a:ext cx="2914579"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10" name="円/楕円 16">
            <a:extLst>
              <a:ext uri="{FF2B5EF4-FFF2-40B4-BE49-F238E27FC236}">
                <a16:creationId xmlns:a16="http://schemas.microsoft.com/office/drawing/2014/main" id="{5F108F9A-DC63-4973-9680-8A6B4364FCA8}"/>
              </a:ext>
            </a:extLst>
          </p:cNvPr>
          <p:cNvSpPr/>
          <p:nvPr/>
        </p:nvSpPr>
        <p:spPr>
          <a:xfrm>
            <a:off x="130191" y="2052346"/>
            <a:ext cx="310658" cy="305035"/>
          </a:xfrm>
          <a:prstGeom prst="ellipse">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6">
            <a:extLst>
              <a:ext uri="{FF2B5EF4-FFF2-40B4-BE49-F238E27FC236}">
                <a16:creationId xmlns:a16="http://schemas.microsoft.com/office/drawing/2014/main" id="{BA74B30B-4335-4B62-B79F-B1311F0AFE3D}"/>
              </a:ext>
            </a:extLst>
          </p:cNvPr>
          <p:cNvSpPr/>
          <p:nvPr/>
        </p:nvSpPr>
        <p:spPr>
          <a:xfrm>
            <a:off x="2097007" y="4206630"/>
            <a:ext cx="310658" cy="307318"/>
          </a:xfrm>
          <a:prstGeom prst="ellipse">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DF4B1381-1854-4451-82FA-F44BE98FDEBD}"/>
              </a:ext>
            </a:extLst>
          </p:cNvPr>
          <p:cNvSpPr/>
          <p:nvPr/>
        </p:nvSpPr>
        <p:spPr>
          <a:xfrm>
            <a:off x="4151784" y="1554526"/>
            <a:ext cx="449576" cy="5783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15" name="正方形/長方形 14">
            <a:extLst>
              <a:ext uri="{FF2B5EF4-FFF2-40B4-BE49-F238E27FC236}">
                <a16:creationId xmlns:a16="http://schemas.microsoft.com/office/drawing/2014/main" id="{7A8DD098-3469-4FA2-835C-F77FFDEC55F3}"/>
              </a:ext>
            </a:extLst>
          </p:cNvPr>
          <p:cNvSpPr/>
          <p:nvPr/>
        </p:nvSpPr>
        <p:spPr>
          <a:xfrm>
            <a:off x="1991544" y="2175666"/>
            <a:ext cx="521584" cy="133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16" name="円/楕円 16">
            <a:extLst>
              <a:ext uri="{FF2B5EF4-FFF2-40B4-BE49-F238E27FC236}">
                <a16:creationId xmlns:a16="http://schemas.microsoft.com/office/drawing/2014/main" id="{80C0C71A-22FB-4049-95DA-AFD7521DFD06}"/>
              </a:ext>
            </a:extLst>
          </p:cNvPr>
          <p:cNvSpPr/>
          <p:nvPr/>
        </p:nvSpPr>
        <p:spPr>
          <a:xfrm>
            <a:off x="971026" y="4103915"/>
            <a:ext cx="310658" cy="307318"/>
          </a:xfrm>
          <a:prstGeom prst="ellipse">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55108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B3A930C0-3EA9-42F0-92FC-81B0C17C5B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5089" y="2052774"/>
            <a:ext cx="9086800" cy="4439010"/>
          </a:xfrm>
          <a:prstGeom prst="rect">
            <a:avLst/>
          </a:prstGeom>
        </p:spPr>
      </p:pic>
      <p:sp>
        <p:nvSpPr>
          <p:cNvPr id="29" name="正方形/長方形 28">
            <a:extLst>
              <a:ext uri="{FF2B5EF4-FFF2-40B4-BE49-F238E27FC236}">
                <a16:creationId xmlns:a16="http://schemas.microsoft.com/office/drawing/2014/main" id="{CBB91EFC-B03E-4CAB-AB3B-08B46644C062}"/>
              </a:ext>
            </a:extLst>
          </p:cNvPr>
          <p:cNvSpPr/>
          <p:nvPr/>
        </p:nvSpPr>
        <p:spPr>
          <a:xfrm>
            <a:off x="1571233" y="6250449"/>
            <a:ext cx="576064" cy="2309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2D4C068-8AE8-4F9D-AFDC-CD0F3E254F9D}"/>
              </a:ext>
            </a:extLst>
          </p:cNvPr>
          <p:cNvSpPr txBox="1"/>
          <p:nvPr/>
        </p:nvSpPr>
        <p:spPr>
          <a:xfrm>
            <a:off x="191344" y="1035321"/>
            <a:ext cx="10233185" cy="954107"/>
          </a:xfrm>
          <a:prstGeom prst="rect">
            <a:avLst/>
          </a:prstGeom>
          <a:noFill/>
        </p:spPr>
        <p:txBody>
          <a:bodyPr wrap="square" rtlCol="0">
            <a:spAutoFit/>
          </a:bodyPr>
          <a:lstStyle/>
          <a:p>
            <a:pPr>
              <a:tabLst>
                <a:tab pos="62865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①「補助機能」＞「共通コード管理等」を押下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tabLst>
                <a:tab pos="62865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②コード名「大字」を選択し、「追加」を押下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tabLst>
                <a:tab pos="62865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③一番下に挿入された黄色の行に新しい字の情報を入力</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tabLst>
                <a:tab pos="62865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④小字についても同様に登録する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87E87703-E96B-4546-A932-4137B40F1C16}"/>
              </a:ext>
            </a:extLst>
          </p:cNvPr>
          <p:cNvSpPr txBox="1"/>
          <p:nvPr/>
        </p:nvSpPr>
        <p:spPr>
          <a:xfrm>
            <a:off x="1319015" y="6334760"/>
            <a:ext cx="233084" cy="307777"/>
          </a:xfrm>
          <a:prstGeom prst="rect">
            <a:avLst/>
          </a:prstGeom>
          <a:solidFill>
            <a:schemeClr val="bg1"/>
          </a:solidFill>
        </p:spPr>
        <p:txBody>
          <a:bodyPr wrap="square" rtlCol="0">
            <a:spAutoFit/>
          </a:bodyPr>
          <a:lstStyle/>
          <a:p>
            <a:pPr algn="ctr"/>
            <a:r>
              <a:rPr lang="ja-JP" altLang="en-US" sz="1400" dirty="0"/>
              <a:t>②</a:t>
            </a:r>
            <a:endParaRPr kumimoji="1" lang="ja-JP" altLang="en-US" sz="1400" dirty="0"/>
          </a:p>
        </p:txBody>
      </p:sp>
      <p:sp>
        <p:nvSpPr>
          <p:cNvPr id="11" name="正方形/長方形 10">
            <a:extLst>
              <a:ext uri="{FF2B5EF4-FFF2-40B4-BE49-F238E27FC236}">
                <a16:creationId xmlns:a16="http://schemas.microsoft.com/office/drawing/2014/main" id="{ADAF6A12-0AE8-4D8B-BA47-0C16C2CCA075}"/>
              </a:ext>
            </a:extLst>
          </p:cNvPr>
          <p:cNvSpPr/>
          <p:nvPr/>
        </p:nvSpPr>
        <p:spPr>
          <a:xfrm>
            <a:off x="392111" y="2714213"/>
            <a:ext cx="1179121" cy="1666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61F06A1-363D-447E-8DA5-5A0A488DD8D5}"/>
              </a:ext>
            </a:extLst>
          </p:cNvPr>
          <p:cNvSpPr txBox="1"/>
          <p:nvPr/>
        </p:nvSpPr>
        <p:spPr>
          <a:xfrm>
            <a:off x="6096000" y="5725454"/>
            <a:ext cx="233084" cy="307777"/>
          </a:xfrm>
          <a:prstGeom prst="rect">
            <a:avLst/>
          </a:prstGeom>
          <a:solidFill>
            <a:schemeClr val="bg1"/>
          </a:solidFill>
        </p:spPr>
        <p:txBody>
          <a:bodyPr wrap="square" rtlCol="0">
            <a:spAutoFit/>
          </a:bodyPr>
          <a:lstStyle/>
          <a:p>
            <a:pPr algn="ctr"/>
            <a:r>
              <a:rPr kumimoji="1" lang="ja-JP" altLang="en-US" sz="1400" dirty="0"/>
              <a:t>③</a:t>
            </a:r>
          </a:p>
        </p:txBody>
      </p:sp>
      <p:sp>
        <p:nvSpPr>
          <p:cNvPr id="13" name="テキスト ボックス 12">
            <a:extLst>
              <a:ext uri="{FF2B5EF4-FFF2-40B4-BE49-F238E27FC236}">
                <a16:creationId xmlns:a16="http://schemas.microsoft.com/office/drawing/2014/main" id="{F727C8C7-DC11-4D1A-BC52-8F827312D235}"/>
              </a:ext>
            </a:extLst>
          </p:cNvPr>
          <p:cNvSpPr txBox="1"/>
          <p:nvPr/>
        </p:nvSpPr>
        <p:spPr>
          <a:xfrm>
            <a:off x="11903160" y="4694818"/>
            <a:ext cx="187959" cy="311694"/>
          </a:xfrm>
          <a:prstGeom prst="rect">
            <a:avLst/>
          </a:prstGeom>
          <a:solidFill>
            <a:schemeClr val="bg1"/>
          </a:solidFill>
        </p:spPr>
        <p:txBody>
          <a:bodyPr wrap="square" rtlCol="0">
            <a:spAutoFit/>
          </a:bodyPr>
          <a:lstStyle/>
          <a:p>
            <a:pPr algn="ctr"/>
            <a:r>
              <a:rPr lang="ja-JP" altLang="en-US" sz="1400" dirty="0"/>
              <a:t>④</a:t>
            </a:r>
            <a:endParaRPr lang="en-US" altLang="ja-JP" sz="1400" dirty="0"/>
          </a:p>
        </p:txBody>
      </p:sp>
      <p:sp>
        <p:nvSpPr>
          <p:cNvPr id="15" name="正方形/長方形 14">
            <a:extLst>
              <a:ext uri="{FF2B5EF4-FFF2-40B4-BE49-F238E27FC236}">
                <a16:creationId xmlns:a16="http://schemas.microsoft.com/office/drawing/2014/main" id="{C6192AF5-45A5-4E36-BB08-3A04928ACDBD}"/>
              </a:ext>
            </a:extLst>
          </p:cNvPr>
          <p:cNvSpPr/>
          <p:nvPr/>
        </p:nvSpPr>
        <p:spPr>
          <a:xfrm>
            <a:off x="1589102" y="6066871"/>
            <a:ext cx="5495467" cy="2023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93F259AD-3234-456E-B258-E9A019EE7E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7297"/>
          <a:stretch/>
        </p:blipFill>
        <p:spPr>
          <a:xfrm>
            <a:off x="6382492" y="4996218"/>
            <a:ext cx="5544578" cy="579411"/>
          </a:xfrm>
          <a:prstGeom prst="rect">
            <a:avLst/>
          </a:prstGeom>
          <a:ln>
            <a:solidFill>
              <a:schemeClr val="tx1"/>
            </a:solidFill>
          </a:ln>
        </p:spPr>
      </p:pic>
      <p:sp>
        <p:nvSpPr>
          <p:cNvPr id="17" name="正方形/長方形 16">
            <a:extLst>
              <a:ext uri="{FF2B5EF4-FFF2-40B4-BE49-F238E27FC236}">
                <a16:creationId xmlns:a16="http://schemas.microsoft.com/office/drawing/2014/main" id="{0165A9CA-3A1D-49D5-A91D-88B0969E54B4}"/>
              </a:ext>
            </a:extLst>
          </p:cNvPr>
          <p:cNvSpPr/>
          <p:nvPr/>
        </p:nvSpPr>
        <p:spPr>
          <a:xfrm>
            <a:off x="6421444" y="5083277"/>
            <a:ext cx="5554246" cy="2597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1FA7F4C4-865A-499D-BDF9-88D0C35DFC85}"/>
              </a:ext>
            </a:extLst>
          </p:cNvPr>
          <p:cNvCxnSpPr/>
          <p:nvPr/>
        </p:nvCxnSpPr>
        <p:spPr>
          <a:xfrm>
            <a:off x="417896" y="592457"/>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F7C42D0B-8812-400B-977A-30F3ED1C40B1}"/>
              </a:ext>
            </a:extLst>
          </p:cNvPr>
          <p:cNvSpPr txBox="1"/>
          <p:nvPr/>
        </p:nvSpPr>
        <p:spPr>
          <a:xfrm>
            <a:off x="347700" y="167397"/>
            <a:ext cx="8093835" cy="400110"/>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（参考１）大字</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小字をシステムに追加する</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BFF4FDC5-E8ED-4369-9745-BA28EB76BFED}"/>
              </a:ext>
            </a:extLst>
          </p:cNvPr>
          <p:cNvSpPr txBox="1"/>
          <p:nvPr/>
        </p:nvSpPr>
        <p:spPr>
          <a:xfrm>
            <a:off x="267358" y="676361"/>
            <a:ext cx="9861090" cy="338554"/>
          </a:xfrm>
          <a:prstGeom prst="rect">
            <a:avLst/>
          </a:prstGeom>
          <a:solidFill>
            <a:schemeClr val="bg2"/>
          </a:solidFill>
          <a:ln>
            <a:noFill/>
          </a:ln>
        </p:spPr>
        <p:txBody>
          <a:bodyPr wrap="square" rtlCol="0">
            <a:spAutoFit/>
          </a:bodyPr>
          <a:lstStyle/>
          <a:p>
            <a:pPr>
              <a:tabLst>
                <a:tab pos="628650" algn="l"/>
              </a:tabLst>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住基</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固定台帳側のみに存在する大字小字を農業委員会サポートシステムに登録する方法をご紹介します。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スライド番号プレースホルダー 1">
            <a:extLst>
              <a:ext uri="{FF2B5EF4-FFF2-40B4-BE49-F238E27FC236}">
                <a16:creationId xmlns:a16="http://schemas.microsoft.com/office/drawing/2014/main" id="{BC5C6F02-9C50-469B-805D-2222A757BCB8}"/>
              </a:ext>
            </a:extLst>
          </p:cNvPr>
          <p:cNvSpPr txBox="1">
            <a:spLocks/>
          </p:cNvSpPr>
          <p:nvPr/>
        </p:nvSpPr>
        <p:spPr>
          <a:xfrm>
            <a:off x="9120336" y="6366449"/>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4633B8D-A2EA-46B2-8373-7F1F569ECD8C}" type="slidenum">
              <a:rPr lang="ja-JP" altLang="en-US" sz="1400" smtClean="0">
                <a:solidFill>
                  <a:schemeClr val="tx1"/>
                </a:solidFill>
              </a:rPr>
              <a:pPr/>
              <a:t>83</a:t>
            </a:fld>
            <a:endParaRPr lang="ja-JP" altLang="en-US" dirty="0">
              <a:solidFill>
                <a:schemeClr val="tx1"/>
              </a:solidFill>
            </a:endParaRPr>
          </a:p>
        </p:txBody>
      </p:sp>
      <p:pic>
        <p:nvPicPr>
          <p:cNvPr id="4" name="図 3">
            <a:extLst>
              <a:ext uri="{FF2B5EF4-FFF2-40B4-BE49-F238E27FC236}">
                <a16:creationId xmlns:a16="http://schemas.microsoft.com/office/drawing/2014/main" id="{91CA3264-5A57-99D6-3A2A-7E0F76370F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0960" y="2052774"/>
            <a:ext cx="9050930" cy="510686"/>
          </a:xfrm>
          <a:prstGeom prst="rect">
            <a:avLst/>
          </a:prstGeom>
        </p:spPr>
      </p:pic>
      <p:sp>
        <p:nvSpPr>
          <p:cNvPr id="28" name="正方形/長方形 27">
            <a:extLst>
              <a:ext uri="{FF2B5EF4-FFF2-40B4-BE49-F238E27FC236}">
                <a16:creationId xmlns:a16="http://schemas.microsoft.com/office/drawing/2014/main" id="{8B542BE7-8120-43CD-AD8C-95DE8F91289B}"/>
              </a:ext>
            </a:extLst>
          </p:cNvPr>
          <p:cNvSpPr/>
          <p:nvPr/>
        </p:nvSpPr>
        <p:spPr>
          <a:xfrm>
            <a:off x="2005246" y="2453517"/>
            <a:ext cx="1066418" cy="1435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B1530E4-E555-41D4-86DF-8DF555F1F3A8}"/>
              </a:ext>
            </a:extLst>
          </p:cNvPr>
          <p:cNvSpPr txBox="1"/>
          <p:nvPr/>
        </p:nvSpPr>
        <p:spPr>
          <a:xfrm>
            <a:off x="2150204" y="2658825"/>
            <a:ext cx="233084" cy="307777"/>
          </a:xfrm>
          <a:prstGeom prst="rect">
            <a:avLst/>
          </a:prstGeom>
          <a:solidFill>
            <a:schemeClr val="bg1"/>
          </a:solidFill>
        </p:spPr>
        <p:txBody>
          <a:bodyPr wrap="square" rtlCol="0">
            <a:spAutoFit/>
          </a:bodyPr>
          <a:lstStyle/>
          <a:p>
            <a:pPr algn="ctr"/>
            <a:r>
              <a:rPr kumimoji="1" lang="ja-JP" altLang="en-US" sz="1400" dirty="0"/>
              <a:t>①</a:t>
            </a:r>
          </a:p>
        </p:txBody>
      </p:sp>
      <p:sp>
        <p:nvSpPr>
          <p:cNvPr id="26" name="正方形/長方形 25">
            <a:extLst>
              <a:ext uri="{FF2B5EF4-FFF2-40B4-BE49-F238E27FC236}">
                <a16:creationId xmlns:a16="http://schemas.microsoft.com/office/drawing/2014/main" id="{BCF8029A-FE68-4187-939B-27D93324D9B8}"/>
              </a:ext>
            </a:extLst>
          </p:cNvPr>
          <p:cNvSpPr/>
          <p:nvPr/>
        </p:nvSpPr>
        <p:spPr>
          <a:xfrm>
            <a:off x="6358016" y="2012911"/>
            <a:ext cx="504056" cy="4469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19030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E34B2C64-201E-4FC5-924E-FD169E80DB0D}"/>
              </a:ext>
            </a:extLst>
          </p:cNvPr>
          <p:cNvSpPr txBox="1"/>
          <p:nvPr/>
        </p:nvSpPr>
        <p:spPr>
          <a:xfrm>
            <a:off x="239350" y="1578359"/>
            <a:ext cx="11833314" cy="584775"/>
          </a:xfrm>
          <a:prstGeom prst="rect">
            <a:avLst/>
          </a:prstGeom>
          <a:noFill/>
        </p:spPr>
        <p:txBody>
          <a:bodyPr wrap="square" rtlCol="0">
            <a:spAutoFit/>
          </a:bodyPr>
          <a:lstStyle/>
          <a:p>
            <a:pPr>
              <a:tabLst>
                <a:tab pos="628650" algn="l"/>
              </a:tabLst>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今回は農地台帳側で</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九州（大字コード：</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557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小字コード：</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という土地の地番が固定側で</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会議所　１丁目（大字コード：</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564</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小字コード：</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となっている場合の一括で変更する方法を説明します。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a:extLst>
              <a:ext uri="{FF2B5EF4-FFF2-40B4-BE49-F238E27FC236}">
                <a16:creationId xmlns:a16="http://schemas.microsoft.com/office/drawing/2014/main" id="{DCD17EF4-3ABC-4F0A-A85E-21E719A7FC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7700" y="2217821"/>
            <a:ext cx="11496600" cy="3069095"/>
          </a:xfrm>
          <a:prstGeom prst="rect">
            <a:avLst/>
          </a:prstGeom>
          <a:ln>
            <a:solidFill>
              <a:schemeClr val="tx1">
                <a:lumMod val="85000"/>
                <a:lumOff val="15000"/>
              </a:schemeClr>
            </a:solidFill>
          </a:ln>
        </p:spPr>
      </p:pic>
      <p:sp>
        <p:nvSpPr>
          <p:cNvPr id="14" name="正方形/長方形 13">
            <a:extLst>
              <a:ext uri="{FF2B5EF4-FFF2-40B4-BE49-F238E27FC236}">
                <a16:creationId xmlns:a16="http://schemas.microsoft.com/office/drawing/2014/main" id="{6C3D8778-8478-455D-801C-90BAC87E5CB9}"/>
              </a:ext>
            </a:extLst>
          </p:cNvPr>
          <p:cNvSpPr/>
          <p:nvPr/>
        </p:nvSpPr>
        <p:spPr>
          <a:xfrm>
            <a:off x="1487489" y="4438062"/>
            <a:ext cx="1944216" cy="10247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2EE9D1F6-9F1A-470D-B1A7-1F43B0220073}"/>
              </a:ext>
            </a:extLst>
          </p:cNvPr>
          <p:cNvCxnSpPr>
            <a:cxnSpLocks/>
          </p:cNvCxnSpPr>
          <p:nvPr/>
        </p:nvCxnSpPr>
        <p:spPr>
          <a:xfrm>
            <a:off x="2294760" y="5462790"/>
            <a:ext cx="0" cy="4564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6CFECEB1-0B49-4F6D-B012-2A54CB947CC9}"/>
              </a:ext>
            </a:extLst>
          </p:cNvPr>
          <p:cNvSpPr txBox="1"/>
          <p:nvPr/>
        </p:nvSpPr>
        <p:spPr>
          <a:xfrm>
            <a:off x="1039414" y="6075920"/>
            <a:ext cx="10233185" cy="584775"/>
          </a:xfrm>
          <a:prstGeom prst="rect">
            <a:avLst/>
          </a:prstGeom>
          <a:noFill/>
        </p:spPr>
        <p:txBody>
          <a:bodyPr wrap="square" rtlCol="0">
            <a:spAutoFit/>
          </a:bodyPr>
          <a:lstStyle/>
          <a:p>
            <a:pPr>
              <a:tabLst>
                <a:tab pos="628650" algn="l"/>
              </a:tabLst>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大字：会議所（大字コード：</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564</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tabLst>
                <a:tab pos="628650" algn="l"/>
              </a:tabLst>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小字：１丁目（小字コード：</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）に変更する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 name="直線コネクタ 11">
            <a:extLst>
              <a:ext uri="{FF2B5EF4-FFF2-40B4-BE49-F238E27FC236}">
                <a16:creationId xmlns:a16="http://schemas.microsoft.com/office/drawing/2014/main" id="{8CD2CABB-7015-44E7-80B6-EFB64EEF04EF}"/>
              </a:ext>
            </a:extLst>
          </p:cNvPr>
          <p:cNvCxnSpPr/>
          <p:nvPr/>
        </p:nvCxnSpPr>
        <p:spPr>
          <a:xfrm>
            <a:off x="417896" y="592457"/>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96C267B8-05F9-4BB7-954B-6A21AA84E737}"/>
              </a:ext>
            </a:extLst>
          </p:cNvPr>
          <p:cNvSpPr txBox="1"/>
          <p:nvPr/>
        </p:nvSpPr>
        <p:spPr>
          <a:xfrm>
            <a:off x="347700" y="167397"/>
            <a:ext cx="8093835"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（参考２）農業委員会サポートシステムの地番情報を一括更新する</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a16="http://schemas.microsoft.com/office/drawing/2014/main" id="{4A03744D-6B04-4A78-B778-479DD5C86849}"/>
              </a:ext>
            </a:extLst>
          </p:cNvPr>
          <p:cNvSpPr txBox="1"/>
          <p:nvPr/>
        </p:nvSpPr>
        <p:spPr>
          <a:xfrm>
            <a:off x="458054" y="666199"/>
            <a:ext cx="10509162" cy="830997"/>
          </a:xfrm>
          <a:prstGeom prst="rect">
            <a:avLst/>
          </a:prstGeom>
          <a:solidFill>
            <a:schemeClr val="bg2"/>
          </a:solidFill>
          <a:ln>
            <a:noFill/>
          </a:ln>
        </p:spPr>
        <p:txBody>
          <a:bodyPr wrap="square" rtlCol="0">
            <a:spAutoFit/>
          </a:bodyPr>
          <a:lstStyle/>
          <a:p>
            <a:pPr>
              <a:tabLst>
                <a:tab pos="628650" algn="l"/>
              </a:tabLst>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住基</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固定台帳側と農地台帳側で同一土地の地番情報（大字のコード体系等）がそれぞれで異なっている場合、</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tabLst>
                <a:tab pos="628650" algn="l"/>
              </a:tabLst>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農地台帳側での地番の変更方法をご紹介します。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tabLst>
                <a:tab pos="628650" algn="l"/>
              </a:tabLst>
            </a:pPr>
            <a:r>
              <a:rPr lang="en-US" altLang="ja-JP"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変更前の属性情報は引き継がれます。</a:t>
            </a:r>
            <a:endParaRPr lang="en-US" altLang="ja-JP"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スライド番号プレースホルダー 1">
            <a:extLst>
              <a:ext uri="{FF2B5EF4-FFF2-40B4-BE49-F238E27FC236}">
                <a16:creationId xmlns:a16="http://schemas.microsoft.com/office/drawing/2014/main" id="{5ED696DA-C9FA-4D8A-8F06-1A786BF983EA}"/>
              </a:ext>
            </a:extLst>
          </p:cNvPr>
          <p:cNvSpPr txBox="1">
            <a:spLocks/>
          </p:cNvSpPr>
          <p:nvPr/>
        </p:nvSpPr>
        <p:spPr>
          <a:xfrm>
            <a:off x="9223617" y="6368307"/>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4633B8D-A2EA-46B2-8373-7F1F569ECD8C}" type="slidenum">
              <a:rPr lang="ja-JP" altLang="en-US" sz="1400" smtClean="0">
                <a:solidFill>
                  <a:schemeClr val="tx1"/>
                </a:solidFill>
              </a:rPr>
              <a:pPr/>
              <a:t>84</a:t>
            </a:fld>
            <a:endParaRPr lang="ja-JP" altLang="en-US" sz="1400" dirty="0">
              <a:solidFill>
                <a:schemeClr val="tx1"/>
              </a:solidFill>
            </a:endParaRPr>
          </a:p>
        </p:txBody>
      </p:sp>
      <p:pic>
        <p:nvPicPr>
          <p:cNvPr id="3" name="図 2">
            <a:extLst>
              <a:ext uri="{FF2B5EF4-FFF2-40B4-BE49-F238E27FC236}">
                <a16:creationId xmlns:a16="http://schemas.microsoft.com/office/drawing/2014/main" id="{C41ED6B0-5F93-0766-2327-184F2C811844}"/>
              </a:ext>
            </a:extLst>
          </p:cNvPr>
          <p:cNvPicPr>
            <a:picLocks noChangeAspect="1"/>
          </p:cNvPicPr>
          <p:nvPr/>
        </p:nvPicPr>
        <p:blipFill>
          <a:blip r:embed="rId4"/>
          <a:stretch>
            <a:fillRect/>
          </a:stretch>
        </p:blipFill>
        <p:spPr>
          <a:xfrm>
            <a:off x="347159" y="2215736"/>
            <a:ext cx="11496600" cy="637200"/>
          </a:xfrm>
          <a:prstGeom prst="rect">
            <a:avLst/>
          </a:prstGeom>
        </p:spPr>
      </p:pic>
    </p:spTree>
    <p:extLst>
      <p:ext uri="{BB962C8B-B14F-4D97-AF65-F5344CB8AC3E}">
        <p14:creationId xmlns:p14="http://schemas.microsoft.com/office/powerpoint/2010/main" val="23787477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6BB3830-FEA3-4116-96C1-4C66D0C391EE}"/>
              </a:ext>
            </a:extLst>
          </p:cNvPr>
          <p:cNvSpPr>
            <a:spLocks noGrp="1"/>
          </p:cNvSpPr>
          <p:nvPr>
            <p:ph type="sldNum" sz="quarter" idx="4294967295"/>
          </p:nvPr>
        </p:nvSpPr>
        <p:spPr>
          <a:xfrm>
            <a:off x="8748881" y="6442230"/>
            <a:ext cx="2703723" cy="347018"/>
          </a:xfrm>
        </p:spPr>
        <p:txBody>
          <a:bodyPr/>
          <a:lstStyle/>
          <a:p>
            <a:fld id="{44633B8D-A2EA-46B2-8373-7F1F569ECD8C}" type="slidenum">
              <a:rPr kumimoji="1" lang="ja-JP" altLang="en-US" smtClean="0"/>
              <a:t>85</a:t>
            </a:fld>
            <a:endParaRPr kumimoji="1" lang="ja-JP" altLang="en-US"/>
          </a:p>
        </p:txBody>
      </p:sp>
      <p:pic>
        <p:nvPicPr>
          <p:cNvPr id="6" name="図 5">
            <a:extLst>
              <a:ext uri="{FF2B5EF4-FFF2-40B4-BE49-F238E27FC236}">
                <a16:creationId xmlns:a16="http://schemas.microsoft.com/office/drawing/2014/main" id="{A8238804-61FF-4359-A0C8-5598FB20D2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1424" y="1995852"/>
            <a:ext cx="9876377" cy="4793395"/>
          </a:xfrm>
          <a:prstGeom prst="rect">
            <a:avLst/>
          </a:prstGeom>
        </p:spPr>
      </p:pic>
      <p:sp>
        <p:nvSpPr>
          <p:cNvPr id="10" name="正方形/長方形 9">
            <a:extLst>
              <a:ext uri="{FF2B5EF4-FFF2-40B4-BE49-F238E27FC236}">
                <a16:creationId xmlns:a16="http://schemas.microsoft.com/office/drawing/2014/main" id="{BF9F9B8C-3E76-40F0-AD77-DC128159DEB9}"/>
              </a:ext>
            </a:extLst>
          </p:cNvPr>
          <p:cNvSpPr/>
          <p:nvPr/>
        </p:nvSpPr>
        <p:spPr>
          <a:xfrm>
            <a:off x="1066721" y="3951536"/>
            <a:ext cx="5954023" cy="4354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791CD68-7DC5-4D58-B196-18EE9376D6A5}"/>
              </a:ext>
            </a:extLst>
          </p:cNvPr>
          <p:cNvSpPr/>
          <p:nvPr/>
        </p:nvSpPr>
        <p:spPr>
          <a:xfrm>
            <a:off x="6205571" y="5186544"/>
            <a:ext cx="547496" cy="2737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FDC1377-4A8A-4A38-BF36-B032A2082973}"/>
              </a:ext>
            </a:extLst>
          </p:cNvPr>
          <p:cNvSpPr txBox="1"/>
          <p:nvPr/>
        </p:nvSpPr>
        <p:spPr>
          <a:xfrm>
            <a:off x="367298" y="1280233"/>
            <a:ext cx="10233185" cy="738664"/>
          </a:xfrm>
          <a:prstGeom prst="rect">
            <a:avLst/>
          </a:prstGeom>
          <a:noFill/>
        </p:spPr>
        <p:txBody>
          <a:bodyPr wrap="square" rtlCol="0">
            <a:spAutoFit/>
          </a:bodyPr>
          <a:lstStyle/>
          <a:p>
            <a:pPr>
              <a:tabLst>
                <a:tab pos="62865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①台帳・地図補正＞一括更新補正の順に押下し、処理選択「地番一括更新」を選択する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tabLst>
                <a:tab pos="62865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②出力したい土地（地番を変更したい土地）の条件を入力</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tabLst>
                <a:tab pos="62865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③「出力」を押下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7A1706DA-CD8D-40E7-908D-E4605A8BAA2E}"/>
              </a:ext>
            </a:extLst>
          </p:cNvPr>
          <p:cNvSpPr txBox="1"/>
          <p:nvPr/>
        </p:nvSpPr>
        <p:spPr>
          <a:xfrm>
            <a:off x="7065278" y="3643759"/>
            <a:ext cx="221525" cy="307777"/>
          </a:xfrm>
          <a:prstGeom prst="rect">
            <a:avLst/>
          </a:prstGeom>
          <a:solidFill>
            <a:schemeClr val="bg1"/>
          </a:solidFill>
        </p:spPr>
        <p:txBody>
          <a:bodyPr wrap="square" rtlCol="0">
            <a:spAutoFit/>
          </a:bodyPr>
          <a:lstStyle/>
          <a:p>
            <a:pPr algn="ctr"/>
            <a:r>
              <a:rPr lang="ja-JP" altLang="en-US" sz="1400" dirty="0"/>
              <a:t>②</a:t>
            </a:r>
            <a:endParaRPr kumimoji="1" lang="ja-JP" altLang="en-US" sz="1400" dirty="0"/>
          </a:p>
        </p:txBody>
      </p:sp>
      <p:sp>
        <p:nvSpPr>
          <p:cNvPr id="15" name="テキスト ボックス 14">
            <a:extLst>
              <a:ext uri="{FF2B5EF4-FFF2-40B4-BE49-F238E27FC236}">
                <a16:creationId xmlns:a16="http://schemas.microsoft.com/office/drawing/2014/main" id="{7E86CAC5-A46D-4F25-89E1-A1D145BAAD7A}"/>
              </a:ext>
            </a:extLst>
          </p:cNvPr>
          <p:cNvSpPr txBox="1"/>
          <p:nvPr/>
        </p:nvSpPr>
        <p:spPr>
          <a:xfrm>
            <a:off x="6774349" y="4979765"/>
            <a:ext cx="221525" cy="307777"/>
          </a:xfrm>
          <a:prstGeom prst="rect">
            <a:avLst/>
          </a:prstGeom>
          <a:solidFill>
            <a:schemeClr val="bg1"/>
          </a:solidFill>
        </p:spPr>
        <p:txBody>
          <a:bodyPr wrap="square" rtlCol="0">
            <a:spAutoFit/>
          </a:bodyPr>
          <a:lstStyle/>
          <a:p>
            <a:pPr algn="ctr"/>
            <a:r>
              <a:rPr lang="ja-JP" altLang="en-US" sz="1400" dirty="0"/>
              <a:t>③</a:t>
            </a:r>
            <a:endParaRPr kumimoji="1" lang="ja-JP" altLang="en-US" sz="1400" dirty="0"/>
          </a:p>
        </p:txBody>
      </p:sp>
      <p:cxnSp>
        <p:nvCxnSpPr>
          <p:cNvPr id="17" name="直線コネクタ 16">
            <a:extLst>
              <a:ext uri="{FF2B5EF4-FFF2-40B4-BE49-F238E27FC236}">
                <a16:creationId xmlns:a16="http://schemas.microsoft.com/office/drawing/2014/main" id="{052092DF-3405-46DC-B716-66BF61E02173}"/>
              </a:ext>
            </a:extLst>
          </p:cNvPr>
          <p:cNvCxnSpPr/>
          <p:nvPr/>
        </p:nvCxnSpPr>
        <p:spPr>
          <a:xfrm>
            <a:off x="417896" y="592457"/>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F4704D95-5B86-4D60-97FC-2DECB37D264F}"/>
              </a:ext>
            </a:extLst>
          </p:cNvPr>
          <p:cNvSpPr txBox="1"/>
          <p:nvPr/>
        </p:nvSpPr>
        <p:spPr>
          <a:xfrm>
            <a:off x="458054" y="666199"/>
            <a:ext cx="10509162" cy="584775"/>
          </a:xfrm>
          <a:prstGeom prst="rect">
            <a:avLst/>
          </a:prstGeom>
          <a:solidFill>
            <a:schemeClr val="bg2"/>
          </a:solidFill>
          <a:ln>
            <a:noFill/>
          </a:ln>
        </p:spPr>
        <p:txBody>
          <a:bodyPr wrap="square" rtlCol="0">
            <a:spAutoFit/>
          </a:bodyPr>
          <a:lstStyle/>
          <a:p>
            <a:pPr>
              <a:tabLst>
                <a:tab pos="628650" algn="l"/>
              </a:tabLst>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住基</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固定台帳側と農地台帳側で同一土地の地番情報（大字のコード体系等）がそれぞれで異なっている場合、</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tabLst>
                <a:tab pos="628650" algn="l"/>
              </a:tabLst>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農地台帳側での地番の変更方法をご紹介します。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スライド番号プレースホルダー 1">
            <a:extLst>
              <a:ext uri="{FF2B5EF4-FFF2-40B4-BE49-F238E27FC236}">
                <a16:creationId xmlns:a16="http://schemas.microsoft.com/office/drawing/2014/main" id="{18E9C0BD-7B12-4089-A6DA-EF0C9F4C8552}"/>
              </a:ext>
            </a:extLst>
          </p:cNvPr>
          <p:cNvSpPr txBox="1">
            <a:spLocks/>
          </p:cNvSpPr>
          <p:nvPr/>
        </p:nvSpPr>
        <p:spPr>
          <a:xfrm>
            <a:off x="9178083" y="6424122"/>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4633B8D-A2EA-46B2-8373-7F1F569ECD8C}" type="slidenum">
              <a:rPr lang="ja-JP" altLang="en-US" sz="1400" smtClean="0">
                <a:solidFill>
                  <a:schemeClr val="tx1"/>
                </a:solidFill>
              </a:rPr>
              <a:pPr/>
              <a:t>85</a:t>
            </a:fld>
            <a:endParaRPr lang="ja-JP" altLang="en-US" dirty="0">
              <a:solidFill>
                <a:schemeClr val="tx1"/>
              </a:solidFill>
            </a:endParaRPr>
          </a:p>
        </p:txBody>
      </p:sp>
      <p:pic>
        <p:nvPicPr>
          <p:cNvPr id="4" name="図 3">
            <a:extLst>
              <a:ext uri="{FF2B5EF4-FFF2-40B4-BE49-F238E27FC236}">
                <a16:creationId xmlns:a16="http://schemas.microsoft.com/office/drawing/2014/main" id="{5F331DD5-60B2-93AF-2AEA-F93BE7B32F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424" y="1981797"/>
            <a:ext cx="6768752" cy="836624"/>
          </a:xfrm>
          <a:prstGeom prst="rect">
            <a:avLst/>
          </a:prstGeom>
        </p:spPr>
      </p:pic>
      <p:sp>
        <p:nvSpPr>
          <p:cNvPr id="7" name="正方形/長方形 6">
            <a:extLst>
              <a:ext uri="{FF2B5EF4-FFF2-40B4-BE49-F238E27FC236}">
                <a16:creationId xmlns:a16="http://schemas.microsoft.com/office/drawing/2014/main" id="{10F2A824-B8A2-4E6C-8C0F-864A985451B9}"/>
              </a:ext>
            </a:extLst>
          </p:cNvPr>
          <p:cNvSpPr/>
          <p:nvPr/>
        </p:nvSpPr>
        <p:spPr>
          <a:xfrm>
            <a:off x="1300800" y="2518719"/>
            <a:ext cx="2737482" cy="2053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A535E68-E18A-46BE-A958-A2BE04F4B4B2}"/>
              </a:ext>
            </a:extLst>
          </p:cNvPr>
          <p:cNvSpPr/>
          <p:nvPr/>
        </p:nvSpPr>
        <p:spPr>
          <a:xfrm>
            <a:off x="5448607" y="2349432"/>
            <a:ext cx="821244" cy="2053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5827A1F-5D62-4EE4-8123-FF66B7B99ABE}"/>
              </a:ext>
            </a:extLst>
          </p:cNvPr>
          <p:cNvSpPr txBox="1"/>
          <p:nvPr/>
        </p:nvSpPr>
        <p:spPr>
          <a:xfrm>
            <a:off x="4139612" y="2412473"/>
            <a:ext cx="221525" cy="307777"/>
          </a:xfrm>
          <a:prstGeom prst="rect">
            <a:avLst/>
          </a:prstGeom>
          <a:solidFill>
            <a:schemeClr val="bg1"/>
          </a:solidFill>
        </p:spPr>
        <p:txBody>
          <a:bodyPr wrap="square" rtlCol="0">
            <a:spAutoFit/>
          </a:bodyPr>
          <a:lstStyle/>
          <a:p>
            <a:pPr algn="ctr"/>
            <a:r>
              <a:rPr kumimoji="1" lang="ja-JP" altLang="en-US" sz="1400" dirty="0"/>
              <a:t>①</a:t>
            </a:r>
          </a:p>
        </p:txBody>
      </p:sp>
      <p:sp>
        <p:nvSpPr>
          <p:cNvPr id="8" name="正方形/長方形 7">
            <a:extLst>
              <a:ext uri="{FF2B5EF4-FFF2-40B4-BE49-F238E27FC236}">
                <a16:creationId xmlns:a16="http://schemas.microsoft.com/office/drawing/2014/main" id="{9691BBAA-2E90-4944-AE8D-16DD7AC50416}"/>
              </a:ext>
            </a:extLst>
          </p:cNvPr>
          <p:cNvSpPr/>
          <p:nvPr/>
        </p:nvSpPr>
        <p:spPr>
          <a:xfrm>
            <a:off x="2228929" y="1937628"/>
            <a:ext cx="442099" cy="5302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E76D53E-B937-0CE9-0D7D-E9C437E06E1C}"/>
              </a:ext>
            </a:extLst>
          </p:cNvPr>
          <p:cNvSpPr txBox="1"/>
          <p:nvPr/>
        </p:nvSpPr>
        <p:spPr>
          <a:xfrm>
            <a:off x="458054" y="167918"/>
            <a:ext cx="8093835"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（参考２）農業委員会サポートシステムの地番情報を一括更新する</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205052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CB615AB-BD3D-4E1C-9E64-4D2E69C89D61}"/>
              </a:ext>
            </a:extLst>
          </p:cNvPr>
          <p:cNvSpPr>
            <a:spLocks noGrp="1"/>
          </p:cNvSpPr>
          <p:nvPr>
            <p:ph type="sldNum" sz="quarter" idx="12"/>
          </p:nvPr>
        </p:nvSpPr>
        <p:spPr>
          <a:xfrm>
            <a:off x="9347200" y="6451403"/>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4633B8D-A2EA-46B2-8373-7F1F569ECD8C}" type="slidenum">
              <a:rPr lang="ja-JP" altLang="en-US" sz="1400" smtClean="0">
                <a:solidFill>
                  <a:schemeClr val="tx1"/>
                </a:solidFill>
              </a:rPr>
              <a:pPr/>
              <a:t>86</a:t>
            </a:fld>
            <a:endParaRPr kumimoji="1" lang="ja-JP" altLang="en-US" sz="1400" dirty="0">
              <a:solidFill>
                <a:schemeClr val="tx1"/>
              </a:solidFill>
            </a:endParaRPr>
          </a:p>
        </p:txBody>
      </p:sp>
      <p:sp>
        <p:nvSpPr>
          <p:cNvPr id="4" name="テキスト ボックス 3">
            <a:extLst>
              <a:ext uri="{FF2B5EF4-FFF2-40B4-BE49-F238E27FC236}">
                <a16:creationId xmlns:a16="http://schemas.microsoft.com/office/drawing/2014/main" id="{7B5D6A5D-77DE-410D-8F3A-63DAE95FE245}"/>
              </a:ext>
            </a:extLst>
          </p:cNvPr>
          <p:cNvSpPr txBox="1"/>
          <p:nvPr/>
        </p:nvSpPr>
        <p:spPr>
          <a:xfrm>
            <a:off x="239350" y="715343"/>
            <a:ext cx="11952650" cy="523220"/>
          </a:xfrm>
          <a:prstGeom prst="rect">
            <a:avLst/>
          </a:prstGeom>
          <a:noFill/>
        </p:spPr>
        <p:txBody>
          <a:bodyPr wrap="square" rtlCol="0">
            <a:spAutoFit/>
          </a:bodyPr>
          <a:lstStyle/>
          <a:p>
            <a:pPr>
              <a:tabLst>
                <a:tab pos="62865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①「変更後</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大字コード」と「変更後</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小字コード」を（大字コード：</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564</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小字コード：</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）に編集する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tabLst>
                <a:tab pos="62865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②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ファイルを取り込む</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a:extLst>
              <a:ext uri="{FF2B5EF4-FFF2-40B4-BE49-F238E27FC236}">
                <a16:creationId xmlns:a16="http://schemas.microsoft.com/office/drawing/2014/main" id="{FDDF97A0-AEC0-491C-BA08-73BE0CCF1A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87488" y="1768707"/>
            <a:ext cx="6960343" cy="4228082"/>
          </a:xfrm>
          <a:prstGeom prst="rect">
            <a:avLst/>
          </a:prstGeom>
          <a:ln>
            <a:solidFill>
              <a:schemeClr val="tx1"/>
            </a:solidFill>
          </a:ln>
        </p:spPr>
      </p:pic>
      <p:sp>
        <p:nvSpPr>
          <p:cNvPr id="13" name="テキスト ボックス 12">
            <a:extLst>
              <a:ext uri="{FF2B5EF4-FFF2-40B4-BE49-F238E27FC236}">
                <a16:creationId xmlns:a16="http://schemas.microsoft.com/office/drawing/2014/main" id="{7A8836C7-BBE8-479E-9221-ED52601EA480}"/>
              </a:ext>
            </a:extLst>
          </p:cNvPr>
          <p:cNvSpPr txBox="1"/>
          <p:nvPr/>
        </p:nvSpPr>
        <p:spPr>
          <a:xfrm>
            <a:off x="1332938" y="1526196"/>
            <a:ext cx="2152785" cy="307777"/>
          </a:xfrm>
          <a:prstGeom prst="rect">
            <a:avLst/>
          </a:prstGeom>
          <a:solidFill>
            <a:schemeClr val="bg1"/>
          </a:solidFill>
          <a:ln>
            <a:solidFill>
              <a:schemeClr val="tx1"/>
            </a:solidFill>
          </a:ln>
        </p:spPr>
        <p:txBody>
          <a:bodyPr wrap="square" rtlCol="0">
            <a:spAutoFit/>
          </a:bodyPr>
          <a:lstStyle/>
          <a:p>
            <a:pPr algn="ctr">
              <a:tabLst>
                <a:tab pos="62865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出力された</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ファイル</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a:extLst>
              <a:ext uri="{FF2B5EF4-FFF2-40B4-BE49-F238E27FC236}">
                <a16:creationId xmlns:a16="http://schemas.microsoft.com/office/drawing/2014/main" id="{E4BA4B20-2346-472A-B5EB-2391D389921A}"/>
              </a:ext>
            </a:extLst>
          </p:cNvPr>
          <p:cNvSpPr/>
          <p:nvPr/>
        </p:nvSpPr>
        <p:spPr>
          <a:xfrm>
            <a:off x="6095999" y="2060340"/>
            <a:ext cx="2232249" cy="32403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0BE56D18-1F87-48D6-A4E8-807F1215E01B}"/>
              </a:ext>
            </a:extLst>
          </p:cNvPr>
          <p:cNvGrpSpPr/>
          <p:nvPr/>
        </p:nvGrpSpPr>
        <p:grpSpPr>
          <a:xfrm>
            <a:off x="6213930" y="2224247"/>
            <a:ext cx="2019713" cy="2987677"/>
            <a:chOff x="7727743" y="1519341"/>
            <a:chExt cx="2019713" cy="2987677"/>
          </a:xfrm>
        </p:grpSpPr>
        <p:pic>
          <p:nvPicPr>
            <p:cNvPr id="9" name="図 8">
              <a:extLst>
                <a:ext uri="{FF2B5EF4-FFF2-40B4-BE49-F238E27FC236}">
                  <a16:creationId xmlns:a16="http://schemas.microsoft.com/office/drawing/2014/main" id="{D004BA0F-979C-444E-AA92-DB2D9334BA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27743" y="3186436"/>
              <a:ext cx="2019713" cy="1320582"/>
            </a:xfrm>
            <a:prstGeom prst="rect">
              <a:avLst/>
            </a:prstGeom>
            <a:ln>
              <a:solidFill>
                <a:schemeClr val="tx1"/>
              </a:solidFill>
            </a:ln>
          </p:spPr>
        </p:pic>
        <p:pic>
          <p:nvPicPr>
            <p:cNvPr id="6" name="図 5">
              <a:extLst>
                <a:ext uri="{FF2B5EF4-FFF2-40B4-BE49-F238E27FC236}">
                  <a16:creationId xmlns:a16="http://schemas.microsoft.com/office/drawing/2014/main" id="{5BB04364-3B73-4F56-AE98-4265133EBC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31231" y="1519341"/>
              <a:ext cx="2016224" cy="1224136"/>
            </a:xfrm>
            <a:prstGeom prst="rect">
              <a:avLst/>
            </a:prstGeom>
            <a:ln>
              <a:solidFill>
                <a:schemeClr val="tx1"/>
              </a:solidFill>
            </a:ln>
          </p:spPr>
        </p:pic>
        <p:cxnSp>
          <p:nvCxnSpPr>
            <p:cNvPr id="7" name="直線矢印コネクタ 6">
              <a:extLst>
                <a:ext uri="{FF2B5EF4-FFF2-40B4-BE49-F238E27FC236}">
                  <a16:creationId xmlns:a16="http://schemas.microsoft.com/office/drawing/2014/main" id="{DE406920-3CFD-41FE-8F8C-AC702C8B462F}"/>
                </a:ext>
              </a:extLst>
            </p:cNvPr>
            <p:cNvCxnSpPr>
              <a:cxnSpLocks/>
            </p:cNvCxnSpPr>
            <p:nvPr/>
          </p:nvCxnSpPr>
          <p:spPr>
            <a:xfrm>
              <a:off x="8739343" y="2622591"/>
              <a:ext cx="0" cy="6249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テキスト ボックス 17">
            <a:extLst>
              <a:ext uri="{FF2B5EF4-FFF2-40B4-BE49-F238E27FC236}">
                <a16:creationId xmlns:a16="http://schemas.microsoft.com/office/drawing/2014/main" id="{BEA79551-26BB-4C06-88F2-34F743205DED}"/>
              </a:ext>
            </a:extLst>
          </p:cNvPr>
          <p:cNvSpPr txBox="1"/>
          <p:nvPr/>
        </p:nvSpPr>
        <p:spPr>
          <a:xfrm>
            <a:off x="6953035" y="3486079"/>
            <a:ext cx="221525" cy="307777"/>
          </a:xfrm>
          <a:prstGeom prst="rect">
            <a:avLst/>
          </a:prstGeom>
          <a:solidFill>
            <a:schemeClr val="bg1"/>
          </a:solidFill>
        </p:spPr>
        <p:txBody>
          <a:bodyPr wrap="square" rtlCol="0">
            <a:spAutoFit/>
          </a:bodyPr>
          <a:lstStyle/>
          <a:p>
            <a:pPr algn="ctr"/>
            <a:r>
              <a:rPr kumimoji="1" lang="ja-JP" altLang="en-US" sz="1400" dirty="0"/>
              <a:t>①</a:t>
            </a:r>
          </a:p>
        </p:txBody>
      </p:sp>
      <p:cxnSp>
        <p:nvCxnSpPr>
          <p:cNvPr id="17" name="直線コネクタ 16">
            <a:extLst>
              <a:ext uri="{FF2B5EF4-FFF2-40B4-BE49-F238E27FC236}">
                <a16:creationId xmlns:a16="http://schemas.microsoft.com/office/drawing/2014/main" id="{FF5E5956-D3D7-4B1E-B8D2-191B343FE081}"/>
              </a:ext>
            </a:extLst>
          </p:cNvPr>
          <p:cNvCxnSpPr/>
          <p:nvPr/>
        </p:nvCxnSpPr>
        <p:spPr>
          <a:xfrm>
            <a:off x="417896" y="592457"/>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EA159C6F-0829-4CC9-3CA6-470B039D07DB}"/>
              </a:ext>
            </a:extLst>
          </p:cNvPr>
          <p:cNvSpPr txBox="1"/>
          <p:nvPr/>
        </p:nvSpPr>
        <p:spPr>
          <a:xfrm>
            <a:off x="347700" y="167397"/>
            <a:ext cx="8093835"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（参考２）農業委員会サポートシステムの地番情報を一括更新する</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783072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B98F5EB-7D74-45DC-82FC-41582CA7959C}"/>
              </a:ext>
            </a:extLst>
          </p:cNvPr>
          <p:cNvSpPr>
            <a:spLocks noGrp="1"/>
          </p:cNvSpPr>
          <p:nvPr>
            <p:ph type="sldNum" sz="quarter" idx="12"/>
          </p:nvPr>
        </p:nvSpPr>
        <p:spPr>
          <a:xfrm>
            <a:off x="9269470" y="6370640"/>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4633B8D-A2EA-46B2-8373-7F1F569ECD8C}" type="slidenum">
              <a:rPr lang="ja-JP" altLang="en-US" sz="1400" smtClean="0">
                <a:solidFill>
                  <a:schemeClr val="tx1"/>
                </a:solidFill>
              </a:rPr>
              <a:pPr/>
              <a:t>87</a:t>
            </a:fld>
            <a:endParaRPr kumimoji="1" lang="ja-JP" altLang="en-US" sz="1400" dirty="0">
              <a:solidFill>
                <a:schemeClr val="tx1"/>
              </a:solidFill>
            </a:endParaRPr>
          </a:p>
        </p:txBody>
      </p:sp>
      <p:pic>
        <p:nvPicPr>
          <p:cNvPr id="4" name="図 3">
            <a:extLst>
              <a:ext uri="{FF2B5EF4-FFF2-40B4-BE49-F238E27FC236}">
                <a16:creationId xmlns:a16="http://schemas.microsoft.com/office/drawing/2014/main" id="{52C679B6-A0BE-498C-9E43-B682AE771B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75520" y="1329321"/>
            <a:ext cx="7464152" cy="2376264"/>
          </a:xfrm>
          <a:prstGeom prst="rect">
            <a:avLst/>
          </a:prstGeom>
          <a:ln>
            <a:solidFill>
              <a:schemeClr val="tx1"/>
            </a:solidFill>
          </a:ln>
        </p:spPr>
      </p:pic>
      <p:pic>
        <p:nvPicPr>
          <p:cNvPr id="5" name="図 4">
            <a:extLst>
              <a:ext uri="{FF2B5EF4-FFF2-40B4-BE49-F238E27FC236}">
                <a16:creationId xmlns:a16="http://schemas.microsoft.com/office/drawing/2014/main" id="{D0C3A773-9718-49AA-94A9-39B6B8AC92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1775520" y="3921971"/>
            <a:ext cx="7464152" cy="2297202"/>
          </a:xfrm>
          <a:prstGeom prst="rect">
            <a:avLst/>
          </a:prstGeom>
          <a:ln>
            <a:solidFill>
              <a:schemeClr val="tx1"/>
            </a:solidFill>
          </a:ln>
        </p:spPr>
      </p:pic>
      <p:sp>
        <p:nvSpPr>
          <p:cNvPr id="7" name="テキスト ボックス 6">
            <a:extLst>
              <a:ext uri="{FF2B5EF4-FFF2-40B4-BE49-F238E27FC236}">
                <a16:creationId xmlns:a16="http://schemas.microsoft.com/office/drawing/2014/main" id="{9143F59A-1B48-4E70-82F4-DE9DB2783BD1}"/>
              </a:ext>
            </a:extLst>
          </p:cNvPr>
          <p:cNvSpPr txBox="1"/>
          <p:nvPr/>
        </p:nvSpPr>
        <p:spPr>
          <a:xfrm>
            <a:off x="239350" y="683985"/>
            <a:ext cx="10321146" cy="338554"/>
          </a:xfrm>
          <a:prstGeom prst="rect">
            <a:avLst/>
          </a:prstGeom>
          <a:noFill/>
        </p:spPr>
        <p:txBody>
          <a:bodyPr wrap="square" rtlCol="0">
            <a:spAutoFit/>
          </a:bodyPr>
          <a:lstStyle/>
          <a:p>
            <a:pPr>
              <a:tabLst>
                <a:tab pos="628650" algn="l"/>
              </a:tabLst>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結果を確認すると、大字：九州の土地が新しい大字：会議所、小字：１丁目という土地に変更されます。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83ACA2E0-2DEE-4837-B990-40507E7CA23D}"/>
              </a:ext>
            </a:extLst>
          </p:cNvPr>
          <p:cNvSpPr/>
          <p:nvPr/>
        </p:nvSpPr>
        <p:spPr>
          <a:xfrm>
            <a:off x="3563380" y="1329320"/>
            <a:ext cx="1322395" cy="2922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0B99D63-FFB9-4619-9A09-3A49DC2B37A2}"/>
              </a:ext>
            </a:extLst>
          </p:cNvPr>
          <p:cNvSpPr/>
          <p:nvPr/>
        </p:nvSpPr>
        <p:spPr>
          <a:xfrm>
            <a:off x="3085576" y="3921971"/>
            <a:ext cx="1008112" cy="2919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ECD014F0-7C08-45BF-B474-097C31AA2605}"/>
              </a:ext>
            </a:extLst>
          </p:cNvPr>
          <p:cNvCxnSpPr/>
          <p:nvPr/>
        </p:nvCxnSpPr>
        <p:spPr>
          <a:xfrm>
            <a:off x="417896" y="592457"/>
            <a:ext cx="949453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B4C72AF4-7B30-40D8-930C-F19AE73F2832}"/>
              </a:ext>
            </a:extLst>
          </p:cNvPr>
          <p:cNvSpPr/>
          <p:nvPr/>
        </p:nvSpPr>
        <p:spPr>
          <a:xfrm>
            <a:off x="2135560" y="2708920"/>
            <a:ext cx="216024" cy="8640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42B81AA5-FCF9-4DDC-90A3-B88BAA93E55F}"/>
              </a:ext>
            </a:extLst>
          </p:cNvPr>
          <p:cNvCxnSpPr/>
          <p:nvPr/>
        </p:nvCxnSpPr>
        <p:spPr>
          <a:xfrm flipV="1">
            <a:off x="1127448" y="3068960"/>
            <a:ext cx="1008112" cy="636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E2A01997-9EC8-4A82-BC84-D934AD58D417}"/>
              </a:ext>
            </a:extLst>
          </p:cNvPr>
          <p:cNvSpPr txBox="1"/>
          <p:nvPr/>
        </p:nvSpPr>
        <p:spPr>
          <a:xfrm>
            <a:off x="134500" y="3690817"/>
            <a:ext cx="2608313" cy="553998"/>
          </a:xfrm>
          <a:prstGeom prst="rect">
            <a:avLst/>
          </a:prstGeom>
          <a:solidFill>
            <a:schemeClr val="bg1"/>
          </a:solidFill>
          <a:ln>
            <a:solidFill>
              <a:schemeClr val="tx1"/>
            </a:solidFill>
          </a:ln>
        </p:spPr>
        <p:txBody>
          <a:bodyPr wrap="square" rtlCol="0">
            <a:spAutoFit/>
          </a:bodyPr>
          <a:lstStyle/>
          <a:p>
            <a:pPr>
              <a:tabLst>
                <a:tab pos="62865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大字が「九州」であった時の履歴情報も確認可能</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5D13CA61-901C-917E-D0CF-7E250E1FEBEA}"/>
              </a:ext>
            </a:extLst>
          </p:cNvPr>
          <p:cNvSpPr txBox="1"/>
          <p:nvPr/>
        </p:nvSpPr>
        <p:spPr>
          <a:xfrm>
            <a:off x="347700" y="167397"/>
            <a:ext cx="8093835"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（参考２）農業委員会サポートシステムの地番情報を一括更新する</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56800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16FE2AB-E323-BC90-4987-B9931BF991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910" y="1550210"/>
            <a:ext cx="6589154" cy="5345113"/>
          </a:xfrm>
          <a:prstGeom prst="rect">
            <a:avLst/>
          </a:prstGeom>
        </p:spPr>
      </p:pic>
      <p:sp>
        <p:nvSpPr>
          <p:cNvPr id="2" name="タイトル 1">
            <a:extLst>
              <a:ext uri="{FF2B5EF4-FFF2-40B4-BE49-F238E27FC236}">
                <a16:creationId xmlns:a16="http://schemas.microsoft.com/office/drawing/2014/main" id="{0BE0DC28-C48C-42F3-A8CA-1A71D2EFDF93}"/>
              </a:ext>
            </a:extLst>
          </p:cNvPr>
          <p:cNvSpPr>
            <a:spLocks noGrp="1"/>
          </p:cNvSpPr>
          <p:nvPr>
            <p:ph type="title"/>
          </p:nvPr>
        </p:nvSpPr>
        <p:spPr/>
        <p:txBody>
          <a:bodyPr/>
          <a:lstStyle/>
          <a:p>
            <a:r>
              <a:rPr lang="en-US" altLang="ja-JP" dirty="0"/>
              <a:t>※</a:t>
            </a:r>
            <a:r>
              <a:rPr lang="ja-JP" altLang="en-US" dirty="0"/>
              <a:t>農業委員会サポートシステムのバックアップを行う</a:t>
            </a:r>
            <a:endParaRPr kumimoji="1" lang="ja-JP" altLang="en-US" dirty="0"/>
          </a:p>
        </p:txBody>
      </p:sp>
      <p:sp>
        <p:nvSpPr>
          <p:cNvPr id="3" name="テキスト プレースホルダー 2">
            <a:extLst>
              <a:ext uri="{FF2B5EF4-FFF2-40B4-BE49-F238E27FC236}">
                <a16:creationId xmlns:a16="http://schemas.microsoft.com/office/drawing/2014/main" id="{45E3CD16-1A39-4430-96C0-D99A5B1ACFD2}"/>
              </a:ext>
            </a:extLst>
          </p:cNvPr>
          <p:cNvSpPr>
            <a:spLocks noGrp="1"/>
          </p:cNvSpPr>
          <p:nvPr>
            <p:ph type="body" sz="quarter" idx="10"/>
          </p:nvPr>
        </p:nvSpPr>
        <p:spPr>
          <a:xfrm>
            <a:off x="335360" y="704192"/>
            <a:ext cx="11366500" cy="647725"/>
          </a:xfrm>
        </p:spPr>
        <p:txBody>
          <a:bodyPr/>
          <a:lstStyle/>
          <a:p>
            <a:r>
              <a:rPr kumimoji="1" lang="ja-JP" altLang="en-US" dirty="0"/>
              <a:t>住基・固定台帳との突合作業を行う前に農業委員会サポートシステムのデータをバックアップ処理により保存することができます。</a:t>
            </a:r>
          </a:p>
        </p:txBody>
      </p:sp>
      <p:sp>
        <p:nvSpPr>
          <p:cNvPr id="6" name="テキスト ボックス 5">
            <a:extLst>
              <a:ext uri="{FF2B5EF4-FFF2-40B4-BE49-F238E27FC236}">
                <a16:creationId xmlns:a16="http://schemas.microsoft.com/office/drawing/2014/main" id="{AF8217E3-1D95-4661-B54E-6BDA145A02C5}"/>
              </a:ext>
            </a:extLst>
          </p:cNvPr>
          <p:cNvSpPr txBox="1"/>
          <p:nvPr/>
        </p:nvSpPr>
        <p:spPr>
          <a:xfrm>
            <a:off x="6834694" y="1508429"/>
            <a:ext cx="4682237" cy="47705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住基・固定突合突合連携</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住基・固定突合結果確認結果タブにて操作を行います。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「バックアップ実施」を押下すると下記のメッセージ画面が表示されます。問題がなければ「</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OK</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」を押下します。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「バックアップ作成日時」に保存された農地台帳データがいつ時点のものか表示されます。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342900" indent="-342900">
              <a:buFont typeface="+mj-ea"/>
              <a:buAutoNum type="circleNumDbPlain"/>
            </a:pP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データを復元する場合の操作方法は</a:t>
            </a:r>
            <a:r>
              <a:rPr lang="en-US" altLang="ja-JP" sz="16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P82</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となります。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53E6F445-9078-4406-AF4A-73546D00E590}"/>
              </a:ext>
            </a:extLst>
          </p:cNvPr>
          <p:cNvSpPr/>
          <p:nvPr/>
        </p:nvSpPr>
        <p:spPr>
          <a:xfrm>
            <a:off x="417898" y="3340028"/>
            <a:ext cx="873210" cy="258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8" name="正方形/長方形 7">
            <a:extLst>
              <a:ext uri="{FF2B5EF4-FFF2-40B4-BE49-F238E27FC236}">
                <a16:creationId xmlns:a16="http://schemas.microsoft.com/office/drawing/2014/main" id="{881425D2-93D5-4BA6-A1F8-835F1B21B42B}"/>
              </a:ext>
            </a:extLst>
          </p:cNvPr>
          <p:cNvSpPr/>
          <p:nvPr/>
        </p:nvSpPr>
        <p:spPr>
          <a:xfrm>
            <a:off x="1525910" y="3140968"/>
            <a:ext cx="1519003" cy="463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9" name="正方形/長方形 8">
            <a:extLst>
              <a:ext uri="{FF2B5EF4-FFF2-40B4-BE49-F238E27FC236}">
                <a16:creationId xmlns:a16="http://schemas.microsoft.com/office/drawing/2014/main" id="{38713FC7-C8E2-415C-8DB1-1E638567CAB3}"/>
              </a:ext>
            </a:extLst>
          </p:cNvPr>
          <p:cNvSpPr/>
          <p:nvPr/>
        </p:nvSpPr>
        <p:spPr>
          <a:xfrm>
            <a:off x="1034478" y="2156154"/>
            <a:ext cx="1165798" cy="258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sp>
        <p:nvSpPr>
          <p:cNvPr id="10" name="円/楕円 16">
            <a:extLst>
              <a:ext uri="{FF2B5EF4-FFF2-40B4-BE49-F238E27FC236}">
                <a16:creationId xmlns:a16="http://schemas.microsoft.com/office/drawing/2014/main" id="{5F108F9A-DC63-4973-9680-8A6B4364FCA8}"/>
              </a:ext>
            </a:extLst>
          </p:cNvPr>
          <p:cNvSpPr/>
          <p:nvPr/>
        </p:nvSpPr>
        <p:spPr>
          <a:xfrm>
            <a:off x="758440" y="3640171"/>
            <a:ext cx="310658" cy="310658"/>
          </a:xfrm>
          <a:prstGeom prst="ellipse">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6">
            <a:extLst>
              <a:ext uri="{FF2B5EF4-FFF2-40B4-BE49-F238E27FC236}">
                <a16:creationId xmlns:a16="http://schemas.microsoft.com/office/drawing/2014/main" id="{BA74B30B-4335-4B62-B79F-B1311F0AFE3D}"/>
              </a:ext>
            </a:extLst>
          </p:cNvPr>
          <p:cNvSpPr/>
          <p:nvPr/>
        </p:nvSpPr>
        <p:spPr>
          <a:xfrm>
            <a:off x="3063543" y="3291072"/>
            <a:ext cx="310658" cy="307318"/>
          </a:xfrm>
          <a:prstGeom prst="ellipse">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DF4B1381-1854-4451-82FA-F44BE98FDEBD}"/>
              </a:ext>
            </a:extLst>
          </p:cNvPr>
          <p:cNvSpPr/>
          <p:nvPr/>
        </p:nvSpPr>
        <p:spPr>
          <a:xfrm>
            <a:off x="4799856" y="1508429"/>
            <a:ext cx="521584" cy="6477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003300"/>
              </a:solidFill>
              <a:effectLst>
                <a:outerShdw blurRad="38100" dist="38100" dir="2700000" algn="tl">
                  <a:srgbClr val="000000">
                    <a:alpha val="43137"/>
                  </a:srgbClr>
                </a:outerShdw>
              </a:effectLst>
            </a:endParaRPr>
          </a:p>
        </p:txBody>
      </p:sp>
      <p:pic>
        <p:nvPicPr>
          <p:cNvPr id="13" name="図 12">
            <a:extLst>
              <a:ext uri="{FF2B5EF4-FFF2-40B4-BE49-F238E27FC236}">
                <a16:creationId xmlns:a16="http://schemas.microsoft.com/office/drawing/2014/main" id="{FD5E5F97-30ED-44BB-9B99-669FE488EB45}"/>
              </a:ext>
            </a:extLst>
          </p:cNvPr>
          <p:cNvPicPr>
            <a:picLocks noChangeAspect="1"/>
          </p:cNvPicPr>
          <p:nvPr/>
        </p:nvPicPr>
        <p:blipFill>
          <a:blip r:embed="rId3"/>
          <a:stretch>
            <a:fillRect/>
          </a:stretch>
        </p:blipFill>
        <p:spPr>
          <a:xfrm>
            <a:off x="7392144" y="3200426"/>
            <a:ext cx="3744416" cy="1113845"/>
          </a:xfrm>
          <a:prstGeom prst="rect">
            <a:avLst/>
          </a:prstGeom>
        </p:spPr>
      </p:pic>
    </p:spTree>
    <p:extLst>
      <p:ext uri="{BB962C8B-B14F-4D97-AF65-F5344CB8AC3E}">
        <p14:creationId xmlns:p14="http://schemas.microsoft.com/office/powerpoint/2010/main" val="1832400873"/>
      </p:ext>
    </p:extLst>
  </p:cSld>
  <p:clrMapOvr>
    <a:masterClrMapping/>
  </p:clrMapOvr>
</p:sld>
</file>

<file path=ppt/theme/theme1.xml><?xml version="1.0" encoding="utf-8"?>
<a:theme xmlns:a="http://schemas.openxmlformats.org/drawingml/2006/main" name="テンプレート社外_A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D角ゴ Pro B">
      <a:majorFont>
        <a:latin typeface="FOT-UD角ゴ_ラージ Pro B"/>
        <a:ea typeface="FOT-UD角ゴ_ラージ Pro B"/>
        <a:cs typeface=""/>
      </a:majorFont>
      <a:minorFont>
        <a:latin typeface="FOT-UD角ゴ_ラージ Pro B"/>
        <a:ea typeface="FOT-UD角ゴ_ラージ Pro 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20000"/>
            <a:lumOff val="80000"/>
          </a:schemeClr>
        </a:solidFill>
        <a:ln>
          <a:noFill/>
        </a:ln>
      </a:spPr>
      <a:bodyPr rtlCol="0" anchor="ctr"/>
      <a:lstStyle>
        <a:defPPr>
          <a:defRPr kumimoji="1" sz="1200" dirty="0">
            <a:solidFill>
              <a:srgbClr val="003300"/>
            </a:solidFill>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kumimoji="1" dirty="0" smtClean="0">
            <a:latin typeface="メイリオ" panose="020B0604030504040204" pitchFamily="50" charset="-128"/>
            <a:ea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07E6CCBF308304CB94E8BBD6895B6F5" ma:contentTypeVersion="13" ma:contentTypeDescription="新しいドキュメントを作成します。" ma:contentTypeScope="" ma:versionID="17797be386c12a3d803ca2dca679ecc5">
  <xsd:schema xmlns:xsd="http://www.w3.org/2001/XMLSchema" xmlns:xs="http://www.w3.org/2001/XMLSchema" xmlns:p="http://schemas.microsoft.com/office/2006/metadata/properties" xmlns:ns2="30ebf91a-a28f-41e4-b1a9-7c3096750837" xmlns:ns3="bf7239d0-b3b1-483e-9dbf-eefe5e06458d" targetNamespace="http://schemas.microsoft.com/office/2006/metadata/properties" ma:root="true" ma:fieldsID="b2cea0ead2f44fc56c147cbdc237ffce" ns2:_="" ns3:_="">
    <xsd:import namespace="30ebf91a-a28f-41e4-b1a9-7c3096750837"/>
    <xsd:import namespace="bf7239d0-b3b1-483e-9dbf-eefe5e06458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ebf91a-a28f-41e4-b1a9-7c30967508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3447d97f-1749-4b48-b9a1-c9c51d962286" ma:termSetId="09814cd3-568e-fe90-9814-8d621ff8fb84" ma:anchorId="fba54fb3-c3e1-fe81-a776-ca4b69148c4d" ma:open="true" ma:isKeyword="false">
      <xsd:complexType>
        <xsd:sequence>
          <xsd:element ref="pc:Terms" minOccurs="0" maxOccurs="1"/>
        </xsd:sequence>
      </xsd:complex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7239d0-b3b1-483e-9dbf-eefe5e06458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7149678-35fe-4f56-8ef8-838594da00a2}" ma:internalName="TaxCatchAll" ma:showField="CatchAllData" ma:web="bf7239d0-b3b1-483e-9dbf-eefe5e0645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ebf91a-a28f-41e4-b1a9-7c3096750837">
      <Terms xmlns="http://schemas.microsoft.com/office/infopath/2007/PartnerControls"/>
    </lcf76f155ced4ddcb4097134ff3c332f>
    <TaxCatchAll xmlns="bf7239d0-b3b1-483e-9dbf-eefe5e06458d" xsi:nil="true"/>
  </documentManagement>
</p:properties>
</file>

<file path=customXml/itemProps1.xml><?xml version="1.0" encoding="utf-8"?>
<ds:datastoreItem xmlns:ds="http://schemas.openxmlformats.org/officeDocument/2006/customXml" ds:itemID="{F633096C-5ECD-44E2-BC39-1A291208BF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ebf91a-a28f-41e4-b1a9-7c3096750837"/>
    <ds:schemaRef ds:uri="bf7239d0-b3b1-483e-9dbf-eefe5e0645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87A694-AAB0-4C7A-8D10-004FF1E76F74}">
  <ds:schemaRefs>
    <ds:schemaRef ds:uri="http://schemas.microsoft.com/sharepoint/v3/contenttype/forms"/>
  </ds:schemaRefs>
</ds:datastoreItem>
</file>

<file path=customXml/itemProps3.xml><?xml version="1.0" encoding="utf-8"?>
<ds:datastoreItem xmlns:ds="http://schemas.openxmlformats.org/officeDocument/2006/customXml" ds:itemID="{CB766811-9CEE-4F11-9AE1-90EDE125DAF8}">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30ebf91a-a28f-41e4-b1a9-7c3096750837"/>
    <ds:schemaRef ds:uri="bf7239d0-b3b1-483e-9dbf-eefe5e06458d"/>
  </ds:schemaRefs>
</ds:datastoreItem>
</file>

<file path=docProps/app.xml><?xml version="1.0" encoding="utf-8"?>
<Properties xmlns="http://schemas.openxmlformats.org/officeDocument/2006/extended-properties" xmlns:vt="http://schemas.openxmlformats.org/officeDocument/2006/docPropsVTypes">
  <Template/>
  <TotalTime>25509</TotalTime>
  <Words>15418</Words>
  <Application>Microsoft Office PowerPoint</Application>
  <PresentationFormat>ワイド画面</PresentationFormat>
  <Paragraphs>1333</Paragraphs>
  <Slides>87</Slides>
  <Notes>59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87</vt:i4>
      </vt:variant>
    </vt:vector>
  </HeadingPairs>
  <TitlesOfParts>
    <vt:vector size="97" baseType="lpstr">
      <vt:lpstr>FOT-UD角ゴ_ラージ Pro B</vt:lpstr>
      <vt:lpstr>FOT-ハミング Std L</vt:lpstr>
      <vt:lpstr>Meiryo UI</vt:lpstr>
      <vt:lpstr>ＭＳ Ｐゴシック</vt:lpstr>
      <vt:lpstr>ＭＳ ゴシック</vt:lpstr>
      <vt:lpstr>メイリオ</vt:lpstr>
      <vt:lpstr>メイリオ</vt:lpstr>
      <vt:lpstr>Arial</vt:lpstr>
      <vt:lpstr>Calibri</vt:lpstr>
      <vt:lpstr>テンプレート社外_A4</vt:lpstr>
      <vt:lpstr>農業委員会サポートシステム  操作説明資料 ～「突合アプリ」での住民基本台帳／固定資産課税台帳と突合作業～</vt:lpstr>
      <vt:lpstr>住民基本台帳／固定資産課税台帳との突合を行う（流れ）</vt:lpstr>
      <vt:lpstr>4-1. 事前準備を行う</vt:lpstr>
      <vt:lpstr>4-1-1. 最新の住民基本台帳データ・固定資産課税台帳データを準備する</vt:lpstr>
      <vt:lpstr>4-1-2. 住基固定突合アプリをインストールする</vt:lpstr>
      <vt:lpstr>4-1-2. 住基固定突合アプリをインストールする</vt:lpstr>
      <vt:lpstr>4-1-2. 住基固定突合アプリをインストールする</vt:lpstr>
      <vt:lpstr>4-1-3. 住基固定突合アプリにログインする</vt:lpstr>
      <vt:lpstr>※農業委員会サポートシステムのバックアップを行う</vt:lpstr>
      <vt:lpstr>4-1-4. 農地台帳データをダウンロードする（1/2）</vt:lpstr>
      <vt:lpstr>4-1-4. 農地台帳データをダウンロードする（2/2）</vt:lpstr>
      <vt:lpstr>4-2. 住民基本台帳と農地台帳を突合する</vt:lpstr>
      <vt:lpstr>4-2-1. 突合用住基台帳CSVファイルを取り込む（1/2）</vt:lpstr>
      <vt:lpstr>4-2-1. 突合用住基台帳CSVファイルを取り込む（2/2）</vt:lpstr>
      <vt:lpstr>4-2-2.データ項目・コードの紐づけを行う（一括処理で行う場合）</vt:lpstr>
      <vt:lpstr>4-2-2.データ項目・コードの紐づけを行う（一括処理で行う場合）</vt:lpstr>
      <vt:lpstr>4-2-2.データ項目・コードの紐づけを行う（一括処理で行う場合）</vt:lpstr>
      <vt:lpstr>4-2-2.データ項目・コードの紐づけを行う（一括処理で行う場合）</vt:lpstr>
      <vt:lpstr>4-2-2.データ項目・コードの紐づけを行う（一括処理で行う場合）</vt:lpstr>
      <vt:lpstr>4-2-2.データ項目・コードの紐づけを行う</vt:lpstr>
      <vt:lpstr>PowerPoint プレゼンテーション</vt:lpstr>
      <vt:lpstr>PowerPoint プレゼンテーション</vt:lpstr>
      <vt:lpstr>4-2-3.データ項目・コードの紐づけを行う（個別処理で行う場合：パターン①）</vt:lpstr>
      <vt:lpstr>4-2-3.データ項目・コードの紐づけを行う（個別処理で行う場合：パターン②）</vt:lpstr>
      <vt:lpstr>4-2-4. レイアウトチェックを行う</vt:lpstr>
      <vt:lpstr>4-2-4. レイアウトチェックを行う</vt:lpstr>
      <vt:lpstr>4-2-4. レイアウトチェックを行う（レイアウトチェックエラー一覧）</vt:lpstr>
      <vt:lpstr>4-2-4. レイアウトチェックを行う（レイアウトチェックエラー一覧）</vt:lpstr>
      <vt:lpstr>4-2-5. 突合処理を実行する（1/4）</vt:lpstr>
      <vt:lpstr>4-2-5. 突合処理を実行する（1/4）</vt:lpstr>
      <vt:lpstr>4-2-5. 突合処理を実行する（2/4）</vt:lpstr>
      <vt:lpstr>4-2-5. 突合処理を実行する（3/4）</vt:lpstr>
      <vt:lpstr>4-2-5. 突合処理を実行する（4/4）</vt:lpstr>
      <vt:lpstr>4-2-6. 住基台帳との突合結果をアップロードする</vt:lpstr>
      <vt:lpstr>(参考）CSVファイルを閲覧・編集するための方法</vt:lpstr>
      <vt:lpstr>(参考）CSVファイルを閲覧・編集するための方法</vt:lpstr>
      <vt:lpstr>※住基台帳との突合処理の考え方</vt:lpstr>
      <vt:lpstr>※住基台帳との突合処理の考え方</vt:lpstr>
      <vt:lpstr>※住基台帳との突合処理の考え方</vt:lpstr>
      <vt:lpstr>※住基台帳との突合処理の考え方</vt:lpstr>
      <vt:lpstr>※住基台帳との突合処理の考え方</vt:lpstr>
      <vt:lpstr>※住基台帳との突合処理の考え方</vt:lpstr>
      <vt:lpstr>※住基台帳との突合処理の考え方</vt:lpstr>
      <vt:lpstr>4-3. 固定資産課税台帳と農地台帳を突合する</vt:lpstr>
      <vt:lpstr>4-3-1. 突合用固定台帳CSVファイルを取り込む（1/2）</vt:lpstr>
      <vt:lpstr>4-3-1. 突合用固定台帳CSVファイルを取り込む（2/2）</vt:lpstr>
      <vt:lpstr>4-3-2.データ項目・コードの紐づけを行う（一括処理で行う場合）</vt:lpstr>
      <vt:lpstr>4-3-2.データ項目・コードの紐づけを行う（一括処理で行う場合）</vt:lpstr>
      <vt:lpstr>4-3-2.データ項目・コードの紐づけを行う（一括処理で行う場合）</vt:lpstr>
      <vt:lpstr>4-3-2.データ項目・コードの紐づけを行う（一括処理で行う場合）</vt:lpstr>
      <vt:lpstr>4-3-2.データ項目・コードの紐づけを行う（一括処理で行う場合）</vt:lpstr>
      <vt:lpstr>4-3-2.データ項目・コードの紐づけを行う（一括処理で行う場合）</vt:lpstr>
      <vt:lpstr>4-3-3. レイアウトチェックを行う</vt:lpstr>
      <vt:lpstr>※地番重複とは</vt:lpstr>
      <vt:lpstr>※地番重複とは</vt:lpstr>
      <vt:lpstr>4-3-3. レイアウトチェックを行う（地番重複の解消）</vt:lpstr>
      <vt:lpstr>4-3-3. レイアウトチェックを行う（地番重複の解消）</vt:lpstr>
      <vt:lpstr>4-3-3. レイアウトチェックを行う</vt:lpstr>
      <vt:lpstr>4-3-3. レイアウトチェックを行う</vt:lpstr>
      <vt:lpstr>4-3-4. 地番不一致を解消する</vt:lpstr>
      <vt:lpstr>4-3-4. 地番不一致を解消する</vt:lpstr>
      <vt:lpstr>4-3-4. 地番不一致を解消する</vt:lpstr>
      <vt:lpstr>4-3-4. 地番不一致を解消する</vt:lpstr>
      <vt:lpstr>4-3-4. 地番不一致を解消する</vt:lpstr>
      <vt:lpstr>4-3-4. 地番不一致を解消する</vt:lpstr>
      <vt:lpstr>4-3-4. 地番不一致を解消する</vt:lpstr>
      <vt:lpstr>4-3-5. 突合ルールを設定する</vt:lpstr>
      <vt:lpstr>4-3-5. 突合ルールを設定する</vt:lpstr>
      <vt:lpstr>4-3-6. 突合処理を実行する（1/4）</vt:lpstr>
      <vt:lpstr>4-3-6. 突合処理を実行する（1/4）</vt:lpstr>
      <vt:lpstr>4-3-6. 突合処理を実行する（2/4）</vt:lpstr>
      <vt:lpstr>4-3-6. 突合処理を実行する（3/4）</vt:lpstr>
      <vt:lpstr>4-3-6. 突合処理を実行する（4/4）</vt:lpstr>
      <vt:lpstr>4-3-7. 突合結果をアップロードする</vt:lpstr>
      <vt:lpstr>※固定台帳との突合処理の考え方</vt:lpstr>
      <vt:lpstr>※固定台帳との突合処理の考え方</vt:lpstr>
      <vt:lpstr>※固定台帳との突合処理の考え方</vt:lpstr>
      <vt:lpstr>※固定台帳との突合処理の考え方</vt:lpstr>
      <vt:lpstr>※固定台帳との突合処理の考え方</vt:lpstr>
      <vt:lpstr>※固定台帳との突合処理の考え方</vt:lpstr>
      <vt:lpstr>4-4. 突合結果を農業委員会サポートシステムに反映する</vt:lpstr>
      <vt:lpstr>※バックアップデータの復元を行う</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第29回システム分科会 2016/04/19</dc:title>
  <dc:creator>松本　洋隆（SBT　技術　TS　第2技術統括部）</dc:creator>
  <cp:lastModifiedBy>chinokai</cp:lastModifiedBy>
  <cp:revision>1899</cp:revision>
  <cp:lastPrinted>2018-01-31T11:03:39Z</cp:lastPrinted>
  <dcterms:created xsi:type="dcterms:W3CDTF">2016-01-26T08:02:21Z</dcterms:created>
  <dcterms:modified xsi:type="dcterms:W3CDTF">2023-05-30T05:19:25Z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0x010100507E6CCBF308304CB94E8BBD6895B6F5</vt:lpwstr>
  </property>
</Properties>
</file>